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6.xml" ContentType="application/vnd.openxmlformats-officedocument.presentationml.tags+xml"/>
  <Override PartName="/ppt/tags/tag27.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9" r:id="rId1"/>
  </p:sldMasterIdLst>
  <p:notesMasterIdLst>
    <p:notesMasterId r:id="rId134"/>
  </p:notesMasterIdLst>
  <p:handoutMasterIdLst>
    <p:handoutMasterId r:id="rId135"/>
  </p:handoutMasterIdLst>
  <p:sldIdLst>
    <p:sldId id="1264" r:id="rId2"/>
    <p:sldId id="948" r:id="rId3"/>
    <p:sldId id="949" r:id="rId4"/>
    <p:sldId id="1197" r:id="rId5"/>
    <p:sldId id="950" r:id="rId6"/>
    <p:sldId id="951" r:id="rId7"/>
    <p:sldId id="953" r:id="rId8"/>
    <p:sldId id="955" r:id="rId9"/>
    <p:sldId id="956" r:id="rId10"/>
    <p:sldId id="1104" r:id="rId11"/>
    <p:sldId id="1198" r:id="rId12"/>
    <p:sldId id="963" r:id="rId13"/>
    <p:sldId id="1199" r:id="rId14"/>
    <p:sldId id="1200" r:id="rId15"/>
    <p:sldId id="1265" r:id="rId16"/>
    <p:sldId id="1272" r:id="rId17"/>
    <p:sldId id="1201" r:id="rId18"/>
    <p:sldId id="1298" r:id="rId19"/>
    <p:sldId id="1299" r:id="rId20"/>
    <p:sldId id="1300" r:id="rId21"/>
    <p:sldId id="1301" r:id="rId22"/>
    <p:sldId id="1302" r:id="rId23"/>
    <p:sldId id="1303" r:id="rId24"/>
    <p:sldId id="1304" r:id="rId25"/>
    <p:sldId id="1305" r:id="rId26"/>
    <p:sldId id="1306" r:id="rId27"/>
    <p:sldId id="1307" r:id="rId28"/>
    <p:sldId id="1308" r:id="rId29"/>
    <p:sldId id="1309" r:id="rId30"/>
    <p:sldId id="1310" r:id="rId31"/>
    <p:sldId id="1311" r:id="rId32"/>
    <p:sldId id="1214" r:id="rId33"/>
    <p:sldId id="1293" r:id="rId34"/>
    <p:sldId id="1294" r:id="rId35"/>
    <p:sldId id="1295" r:id="rId36"/>
    <p:sldId id="1296" r:id="rId37"/>
    <p:sldId id="1297" r:id="rId38"/>
    <p:sldId id="987" r:id="rId39"/>
    <p:sldId id="988" r:id="rId40"/>
    <p:sldId id="989" r:id="rId41"/>
    <p:sldId id="1215" r:id="rId42"/>
    <p:sldId id="1219" r:id="rId43"/>
    <p:sldId id="1220" r:id="rId44"/>
    <p:sldId id="1221" r:id="rId45"/>
    <p:sldId id="1222" r:id="rId46"/>
    <p:sldId id="1223" r:id="rId47"/>
    <p:sldId id="1224" r:id="rId48"/>
    <p:sldId id="1225" r:id="rId49"/>
    <p:sldId id="1226" r:id="rId50"/>
    <p:sldId id="1227" r:id="rId51"/>
    <p:sldId id="1228" r:id="rId52"/>
    <p:sldId id="1229" r:id="rId53"/>
    <p:sldId id="1230" r:id="rId54"/>
    <p:sldId id="1232" r:id="rId55"/>
    <p:sldId id="1233" r:id="rId56"/>
    <p:sldId id="1234" r:id="rId57"/>
    <p:sldId id="1235" r:id="rId58"/>
    <p:sldId id="1237" r:id="rId59"/>
    <p:sldId id="1238" r:id="rId60"/>
    <p:sldId id="1239" r:id="rId61"/>
    <p:sldId id="1240" r:id="rId62"/>
    <p:sldId id="1241" r:id="rId63"/>
    <p:sldId id="1242" r:id="rId64"/>
    <p:sldId id="1243" r:id="rId65"/>
    <p:sldId id="1244" r:id="rId66"/>
    <p:sldId id="1245" r:id="rId67"/>
    <p:sldId id="1246" r:id="rId68"/>
    <p:sldId id="1247" r:id="rId69"/>
    <p:sldId id="1248" r:id="rId70"/>
    <p:sldId id="1249" r:id="rId71"/>
    <p:sldId id="1250" r:id="rId72"/>
    <p:sldId id="1251" r:id="rId73"/>
    <p:sldId id="1252" r:id="rId74"/>
    <p:sldId id="1253" r:id="rId75"/>
    <p:sldId id="1254" r:id="rId76"/>
    <p:sldId id="1255" r:id="rId77"/>
    <p:sldId id="1256" r:id="rId78"/>
    <p:sldId id="1258" r:id="rId79"/>
    <p:sldId id="1259" r:id="rId80"/>
    <p:sldId id="1260" r:id="rId81"/>
    <p:sldId id="1261" r:id="rId82"/>
    <p:sldId id="1263" r:id="rId83"/>
    <p:sldId id="1275" r:id="rId84"/>
    <p:sldId id="1312" r:id="rId85"/>
    <p:sldId id="1313" r:id="rId86"/>
    <p:sldId id="1314" r:id="rId87"/>
    <p:sldId id="1315" r:id="rId88"/>
    <p:sldId id="1316" r:id="rId89"/>
    <p:sldId id="1317" r:id="rId90"/>
    <p:sldId id="1318" r:id="rId91"/>
    <p:sldId id="1319" r:id="rId92"/>
    <p:sldId id="1320" r:id="rId93"/>
    <p:sldId id="1321" r:id="rId94"/>
    <p:sldId id="1322" r:id="rId95"/>
    <p:sldId id="1323" r:id="rId96"/>
    <p:sldId id="1324" r:id="rId97"/>
    <p:sldId id="1325" r:id="rId98"/>
    <p:sldId id="1326" r:id="rId99"/>
    <p:sldId id="1327" r:id="rId100"/>
    <p:sldId id="1328" r:id="rId101"/>
    <p:sldId id="1329" r:id="rId102"/>
    <p:sldId id="1330" r:id="rId103"/>
    <p:sldId id="1331" r:id="rId104"/>
    <p:sldId id="1332" r:id="rId105"/>
    <p:sldId id="1333" r:id="rId106"/>
    <p:sldId id="1334" r:id="rId107"/>
    <p:sldId id="1335" r:id="rId108"/>
    <p:sldId id="1336" r:id="rId109"/>
    <p:sldId id="1337" r:id="rId110"/>
    <p:sldId id="1338" r:id="rId111"/>
    <p:sldId id="1339" r:id="rId112"/>
    <p:sldId id="1340" r:id="rId113"/>
    <p:sldId id="1341" r:id="rId114"/>
    <p:sldId id="1342" r:id="rId115"/>
    <p:sldId id="1343" r:id="rId116"/>
    <p:sldId id="1344" r:id="rId117"/>
    <p:sldId id="1345" r:id="rId118"/>
    <p:sldId id="1346" r:id="rId119"/>
    <p:sldId id="1347" r:id="rId120"/>
    <p:sldId id="1348" r:id="rId121"/>
    <p:sldId id="1349" r:id="rId122"/>
    <p:sldId id="1350" r:id="rId123"/>
    <p:sldId id="1351" r:id="rId124"/>
    <p:sldId id="1352" r:id="rId125"/>
    <p:sldId id="1353" r:id="rId126"/>
    <p:sldId id="1216" r:id="rId127"/>
    <p:sldId id="1092" r:id="rId128"/>
    <p:sldId id="1292" r:id="rId129"/>
    <p:sldId id="1095" r:id="rId130"/>
    <p:sldId id="1097" r:id="rId131"/>
    <p:sldId id="1278" r:id="rId132"/>
    <p:sldId id="1101" r:id="rId133"/>
  </p:sldIdLst>
  <p:sldSz cx="9144000" cy="6858000" type="screen4x3"/>
  <p:notesSz cx="7315200" cy="9601200"/>
  <p:custDataLst>
    <p:tags r:id="rId136"/>
  </p:custDataLst>
  <p:defaultTextStyle>
    <a:defPPr>
      <a:defRPr lang="ko-KR"/>
    </a:defPPr>
    <a:lvl1pPr algn="l" rtl="0" fontAlgn="base">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33CC33"/>
    <a:srgbClr val="FFFF66"/>
    <a:srgbClr val="B9251B"/>
    <a:srgbClr val="9C3C1A"/>
    <a:srgbClr val="3333CC"/>
    <a:srgbClr val="336600"/>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420" autoAdjust="0"/>
  </p:normalViewPr>
  <p:slideViewPr>
    <p:cSldViewPr>
      <p:cViewPr varScale="1">
        <p:scale>
          <a:sx n="57" d="100"/>
          <a:sy n="57" d="100"/>
        </p:scale>
        <p:origin x="1540" y="4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5886"/>
    </p:cViewPr>
  </p:sorterViewPr>
  <p:notesViewPr>
    <p:cSldViewPr>
      <p:cViewPr varScale="1">
        <p:scale>
          <a:sx n="100" d="100"/>
          <a:sy n="100" d="100"/>
        </p:scale>
        <p:origin x="-1878" y="-108"/>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139"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ags" Target="tags/tag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6021D0-32BE-4527-8C80-1CD528B28927}"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zh-CN" altLang="en-US"/>
        </a:p>
      </dgm:t>
    </dgm:pt>
    <dgm:pt modelId="{5B2244A7-F62A-41C6-A2D3-0D50BE6BE991}">
      <dgm:prSet phldrT="[文本]" custT="1"/>
      <dgm:spPr>
        <a:solidFill>
          <a:srgbClr val="FFFF00">
            <a:alpha val="70000"/>
          </a:srgbClr>
        </a:solidFill>
        <a:ln>
          <a:solidFill>
            <a:srgbClr val="FFFF00"/>
          </a:solidFill>
        </a:ln>
      </dgm:spPr>
      <dgm:t>
        <a:bodyPr/>
        <a:lstStyle/>
        <a:p>
          <a:pPr marL="0" lvl="0" algn="ctr" defTabSz="889000">
            <a:lnSpc>
              <a:spcPct val="100000"/>
            </a:lnSpc>
            <a:spcBef>
              <a:spcPct val="0"/>
            </a:spcBef>
            <a:spcAft>
              <a:spcPts val="0"/>
            </a:spcAft>
            <a:buNone/>
          </a:pPr>
          <a:r>
            <a:rPr lang="en-US" altLang="zh-CN" sz="2600" b="1" kern="1200" dirty="0">
              <a:solidFill>
                <a:srgbClr val="000000"/>
              </a:solidFill>
              <a:latin typeface="Arial"/>
              <a:ea typeface="MS PGothic" pitchFamily="34" charset="-128"/>
              <a:cs typeface="ＭＳ Ｐゴシック" charset="-128"/>
            </a:rPr>
            <a:t>Challenges of Crowdsourcing</a:t>
          </a:r>
          <a:endParaRPr lang="zh-CN" altLang="en-US" sz="2600" b="1" kern="1200" dirty="0">
            <a:solidFill>
              <a:srgbClr val="000000"/>
            </a:solidFill>
            <a:latin typeface="Arial"/>
            <a:ea typeface="MS PGothic" pitchFamily="34" charset="-128"/>
            <a:cs typeface="ＭＳ Ｐゴシック" charset="-128"/>
          </a:endParaRPr>
        </a:p>
      </dgm:t>
    </dgm:pt>
    <dgm:pt modelId="{17DF6EEC-E257-4E47-A268-20BF638E6E20}" type="parTrans" cxnId="{FE5106AB-8734-4F4D-915F-FF3EAA470B42}">
      <dgm:prSet/>
      <dgm:spPr/>
      <dgm:t>
        <a:bodyPr/>
        <a:lstStyle/>
        <a:p>
          <a:endParaRPr lang="zh-CN" altLang="en-US"/>
        </a:p>
      </dgm:t>
    </dgm:pt>
    <dgm:pt modelId="{D778C394-2A22-4A4F-A671-730A3AA6CDE7}" type="sibTrans" cxnId="{FE5106AB-8734-4F4D-915F-FF3EAA470B42}">
      <dgm:prSet/>
      <dgm:spPr/>
      <dgm:t>
        <a:bodyPr/>
        <a:lstStyle/>
        <a:p>
          <a:endParaRPr lang="zh-CN" altLang="en-US"/>
        </a:p>
      </dgm:t>
    </dgm:pt>
    <dgm:pt modelId="{F563EAEF-5428-4B82-9A69-1F5048263FE0}">
      <dgm:prSet phldrT="[文本]" custT="1"/>
      <dgm:spPr>
        <a:solidFill>
          <a:srgbClr val="92D050"/>
        </a:solidFill>
      </dgm:spPr>
      <dgm:t>
        <a:bodyPr/>
        <a:lstStyle/>
        <a:p>
          <a:pPr>
            <a:lnSpc>
              <a:spcPct val="150000"/>
            </a:lnSpc>
            <a:spcAft>
              <a:spcPts val="0"/>
            </a:spcAft>
          </a:pPr>
          <a:r>
            <a:rPr lang="en-US" altLang="zh-CN" sz="2000" b="0" dirty="0">
              <a:solidFill>
                <a:schemeClr val="tx1"/>
              </a:solidFill>
              <a:latin typeface="+mn-lt"/>
              <a:ea typeface="MS PGothic" pitchFamily="34" charset="-128"/>
              <a:cs typeface="ＭＳ Ｐゴシック" charset="-128"/>
            </a:rPr>
            <a:t>Task </a:t>
          </a:r>
        </a:p>
        <a:p>
          <a:pPr>
            <a:lnSpc>
              <a:spcPct val="150000"/>
            </a:lnSpc>
            <a:spcAft>
              <a:spcPts val="0"/>
            </a:spcAft>
          </a:pPr>
          <a:r>
            <a:rPr lang="en-US" altLang="zh-CN" sz="2000" b="0" dirty="0">
              <a:solidFill>
                <a:schemeClr val="tx1"/>
              </a:solidFill>
              <a:latin typeface="+mn-lt"/>
              <a:ea typeface="MS PGothic" pitchFamily="34" charset="-128"/>
              <a:cs typeface="ＭＳ Ｐゴシック" charset="-128"/>
            </a:rPr>
            <a:t>Assignment</a:t>
          </a:r>
          <a:endParaRPr lang="zh-CN" altLang="en-US" sz="2000" b="0" dirty="0">
            <a:solidFill>
              <a:schemeClr val="tx1"/>
            </a:solidFill>
            <a:latin typeface="+mn-lt"/>
            <a:ea typeface="MS PGothic" pitchFamily="34" charset="-128"/>
            <a:cs typeface="ＭＳ Ｐゴシック" charset="-128"/>
          </a:endParaRPr>
        </a:p>
      </dgm:t>
    </dgm:pt>
    <dgm:pt modelId="{177924AE-B784-4BCE-A1A4-FECE8800F87F}" type="parTrans" cxnId="{EB35BC36-7C2F-460A-A8ED-5F6738BC3281}">
      <dgm:prSet/>
      <dgm:spPr>
        <a:solidFill>
          <a:srgbClr val="92D050"/>
        </a:solidFill>
      </dgm:spPr>
      <dgm:t>
        <a:bodyPr/>
        <a:lstStyle/>
        <a:p>
          <a:endParaRPr lang="zh-CN" altLang="en-US"/>
        </a:p>
      </dgm:t>
    </dgm:pt>
    <dgm:pt modelId="{9E7BCF7C-F516-4580-9193-F3B49DC2D1AD}" type="sibTrans" cxnId="{EB35BC36-7C2F-460A-A8ED-5F6738BC3281}">
      <dgm:prSet/>
      <dgm:spPr>
        <a:solidFill>
          <a:srgbClr val="FFC000"/>
        </a:solidFill>
      </dgm:spPr>
      <dgm:t>
        <a:bodyPr/>
        <a:lstStyle/>
        <a:p>
          <a:endParaRPr lang="zh-CN" altLang="en-US"/>
        </a:p>
      </dgm:t>
    </dgm:pt>
    <dgm:pt modelId="{F55D8119-5131-468C-91F9-0690ABD07315}">
      <dgm:prSet phldrT="[文本]" custT="1"/>
      <dgm:spPr>
        <a:solidFill>
          <a:srgbClr val="FF0000">
            <a:alpha val="70000"/>
          </a:srgbClr>
        </a:solidFill>
      </dgm:spPr>
      <dgm:t>
        <a:bodyPr/>
        <a:lstStyle/>
        <a:p>
          <a:pPr marL="0" lvl="0" algn="ctr" defTabSz="889000">
            <a:lnSpc>
              <a:spcPct val="150000"/>
            </a:lnSpc>
            <a:spcBef>
              <a:spcPct val="0"/>
            </a:spcBef>
            <a:spcAft>
              <a:spcPts val="0"/>
            </a:spcAft>
            <a:buNone/>
          </a:pPr>
          <a:r>
            <a:rPr lang="en-US" altLang="zh-CN" sz="2000" b="0" kern="1200" dirty="0">
              <a:solidFill>
                <a:srgbClr val="000000"/>
              </a:solidFill>
              <a:latin typeface="Arial"/>
              <a:ea typeface="MS PGothic" pitchFamily="34" charset="-128"/>
              <a:cs typeface="ＭＳ Ｐゴシック" charset="-128"/>
            </a:rPr>
            <a:t>Quality</a:t>
          </a:r>
        </a:p>
        <a:p>
          <a:pPr marL="0" lvl="0" algn="ctr" defTabSz="889000">
            <a:lnSpc>
              <a:spcPct val="150000"/>
            </a:lnSpc>
            <a:spcBef>
              <a:spcPct val="0"/>
            </a:spcBef>
            <a:spcAft>
              <a:spcPts val="0"/>
            </a:spcAft>
            <a:buNone/>
          </a:pPr>
          <a:r>
            <a:rPr lang="en-US" altLang="zh-CN" sz="2000" b="0" kern="1200" dirty="0">
              <a:solidFill>
                <a:srgbClr val="000000"/>
              </a:solidFill>
              <a:latin typeface="Arial"/>
              <a:ea typeface="MS PGothic" pitchFamily="34" charset="-128"/>
              <a:cs typeface="ＭＳ Ｐゴシック" charset="-128"/>
            </a:rPr>
            <a:t> Control</a:t>
          </a:r>
          <a:endParaRPr lang="zh-CN" altLang="en-US" sz="2000" b="0" kern="1200" dirty="0">
            <a:solidFill>
              <a:srgbClr val="000000"/>
            </a:solidFill>
            <a:latin typeface="Arial"/>
            <a:ea typeface="MS PGothic" pitchFamily="34" charset="-128"/>
            <a:cs typeface="ＭＳ Ｐゴシック" charset="-128"/>
          </a:endParaRPr>
        </a:p>
      </dgm:t>
    </dgm:pt>
    <dgm:pt modelId="{1A789043-D0D1-4955-924E-DA653BC99DF9}" type="parTrans" cxnId="{42B3C561-457A-425B-ABE5-1123483535B5}">
      <dgm:prSet/>
      <dgm:spPr>
        <a:solidFill>
          <a:srgbClr val="FF0000">
            <a:alpha val="70000"/>
          </a:srgbClr>
        </a:solidFill>
      </dgm:spPr>
      <dgm:t>
        <a:bodyPr/>
        <a:lstStyle/>
        <a:p>
          <a:endParaRPr lang="zh-CN" altLang="en-US"/>
        </a:p>
      </dgm:t>
    </dgm:pt>
    <dgm:pt modelId="{BA172275-A937-4F03-AE21-58517E0D4A5C}" type="sibTrans" cxnId="{42B3C561-457A-425B-ABE5-1123483535B5}">
      <dgm:prSet/>
      <dgm:spPr>
        <a:solidFill>
          <a:srgbClr val="FFC000"/>
        </a:solidFill>
      </dgm:spPr>
      <dgm:t>
        <a:bodyPr/>
        <a:lstStyle/>
        <a:p>
          <a:endParaRPr lang="zh-CN" altLang="en-US"/>
        </a:p>
      </dgm:t>
    </dgm:pt>
    <dgm:pt modelId="{419C4472-6ADA-4753-A853-FF8E21F82C60}">
      <dgm:prSet phldrT="[文本]" custT="1"/>
      <dgm:spPr>
        <a:solidFill>
          <a:srgbClr val="00B0F0">
            <a:alpha val="70000"/>
          </a:srgbClr>
        </a:solidFill>
      </dgm:spPr>
      <dgm:t>
        <a:bodyPr/>
        <a:lstStyle/>
        <a:p>
          <a:pPr marL="0" lvl="0" algn="ctr" defTabSz="889000">
            <a:lnSpc>
              <a:spcPct val="150000"/>
            </a:lnSpc>
            <a:spcBef>
              <a:spcPct val="0"/>
            </a:spcBef>
            <a:spcAft>
              <a:spcPts val="0"/>
            </a:spcAft>
            <a:buNone/>
          </a:pPr>
          <a:r>
            <a:rPr lang="en-US" altLang="en-US" sz="2000" kern="1200" dirty="0">
              <a:solidFill>
                <a:srgbClr val="000000"/>
              </a:solidFill>
              <a:latin typeface="Arial"/>
              <a:ea typeface="MS PGothic" pitchFamily="34" charset="-128"/>
              <a:cs typeface="ＭＳ Ｐゴシック" charset="-128"/>
            </a:rPr>
            <a:t>Incentive </a:t>
          </a:r>
        </a:p>
        <a:p>
          <a:pPr marL="0" lvl="0" algn="ctr" defTabSz="889000">
            <a:lnSpc>
              <a:spcPct val="150000"/>
            </a:lnSpc>
            <a:spcBef>
              <a:spcPct val="0"/>
            </a:spcBef>
            <a:spcAft>
              <a:spcPts val="0"/>
            </a:spcAft>
            <a:buNone/>
          </a:pPr>
          <a:r>
            <a:rPr lang="en-US" altLang="en-US" sz="2000" kern="1200" dirty="0">
              <a:solidFill>
                <a:srgbClr val="000000"/>
              </a:solidFill>
              <a:latin typeface="Arial"/>
              <a:ea typeface="MS PGothic" pitchFamily="34" charset="-128"/>
              <a:cs typeface="ＭＳ Ｐゴシック" charset="-128"/>
            </a:rPr>
            <a:t>Mechanism</a:t>
          </a:r>
          <a:endParaRPr lang="zh-CN" altLang="en-US" sz="2000" kern="1200" dirty="0">
            <a:solidFill>
              <a:srgbClr val="000000"/>
            </a:solidFill>
            <a:latin typeface="Arial"/>
            <a:ea typeface="MS PGothic" pitchFamily="34" charset="-128"/>
            <a:cs typeface="ＭＳ Ｐゴシック" charset="-128"/>
          </a:endParaRPr>
        </a:p>
      </dgm:t>
    </dgm:pt>
    <dgm:pt modelId="{35AD71B7-2C85-4E8F-B5E5-3C1A3976CDA9}" type="parTrans" cxnId="{59EDF99C-8E86-4EE8-91D1-86A08DF9497F}">
      <dgm:prSet/>
      <dgm:spPr>
        <a:solidFill>
          <a:srgbClr val="00B0F0">
            <a:alpha val="70000"/>
          </a:srgbClr>
        </a:solidFill>
      </dgm:spPr>
      <dgm:t>
        <a:bodyPr/>
        <a:lstStyle/>
        <a:p>
          <a:endParaRPr lang="zh-CN" altLang="en-US"/>
        </a:p>
      </dgm:t>
    </dgm:pt>
    <dgm:pt modelId="{7C3CD356-DA82-4CF3-957D-6EF028FCC7AF}" type="sibTrans" cxnId="{59EDF99C-8E86-4EE8-91D1-86A08DF9497F}">
      <dgm:prSet/>
      <dgm:spPr>
        <a:solidFill>
          <a:srgbClr val="FFC000"/>
        </a:solidFill>
      </dgm:spPr>
      <dgm:t>
        <a:bodyPr/>
        <a:lstStyle/>
        <a:p>
          <a:endParaRPr lang="zh-CN" altLang="en-US"/>
        </a:p>
      </dgm:t>
    </dgm:pt>
    <dgm:pt modelId="{C3DCF6B8-E7BE-493A-AFF3-774392B1407A}">
      <dgm:prSet/>
      <dgm:spPr/>
      <dgm:t>
        <a:bodyPr/>
        <a:lstStyle/>
        <a:p>
          <a:endParaRPr lang="zh-CN" altLang="en-US" dirty="0"/>
        </a:p>
      </dgm:t>
    </dgm:pt>
    <dgm:pt modelId="{30222552-3643-4DC8-ACED-A61A66FA1748}" type="parTrans" cxnId="{5A33E2C5-43F2-4C94-9541-F3057CE0B831}">
      <dgm:prSet/>
      <dgm:spPr>
        <a:solidFill>
          <a:srgbClr val="FF0000">
            <a:alpha val="70000"/>
          </a:srgbClr>
        </a:solidFill>
      </dgm:spPr>
      <dgm:t>
        <a:bodyPr/>
        <a:lstStyle/>
        <a:p>
          <a:endParaRPr lang="zh-CN" altLang="en-US"/>
        </a:p>
      </dgm:t>
    </dgm:pt>
    <dgm:pt modelId="{1B0C3B2C-3159-4DD3-944F-24952914823D}" type="sibTrans" cxnId="{5A33E2C5-43F2-4C94-9541-F3057CE0B831}">
      <dgm:prSet/>
      <dgm:spPr/>
      <dgm:t>
        <a:bodyPr/>
        <a:lstStyle/>
        <a:p>
          <a:endParaRPr lang="zh-CN" altLang="en-US"/>
        </a:p>
      </dgm:t>
    </dgm:pt>
    <dgm:pt modelId="{A29F7528-1521-4806-96E7-9A507F108E4A}" type="pres">
      <dgm:prSet presAssocID="{106021D0-32BE-4527-8C80-1CD528B28927}" presName="Name0" presStyleCnt="0">
        <dgm:presLayoutVars>
          <dgm:chMax val="1"/>
          <dgm:dir/>
          <dgm:animLvl val="ctr"/>
          <dgm:resizeHandles val="exact"/>
        </dgm:presLayoutVars>
      </dgm:prSet>
      <dgm:spPr/>
    </dgm:pt>
    <dgm:pt modelId="{101ABD19-37B3-4D98-8B91-32455BF05C08}" type="pres">
      <dgm:prSet presAssocID="{5B2244A7-F62A-41C6-A2D3-0D50BE6BE991}" presName="centerShape" presStyleLbl="node0" presStyleIdx="0" presStyleCnt="1" custScaleX="117032" custScaleY="119052"/>
      <dgm:spPr/>
    </dgm:pt>
    <dgm:pt modelId="{119A0F91-6FBB-4C41-99DD-79025967B609}" type="pres">
      <dgm:prSet presAssocID="{F563EAEF-5428-4B82-9A69-1F5048263FE0}" presName="node" presStyleLbl="node1" presStyleIdx="0" presStyleCnt="3" custScaleX="125690" custScaleY="122943">
        <dgm:presLayoutVars>
          <dgm:bulletEnabled val="1"/>
        </dgm:presLayoutVars>
      </dgm:prSet>
      <dgm:spPr/>
    </dgm:pt>
    <dgm:pt modelId="{E206C397-3B54-4162-BBA4-4DE4FB985C22}" type="pres">
      <dgm:prSet presAssocID="{F563EAEF-5428-4B82-9A69-1F5048263FE0}" presName="dummy" presStyleCnt="0"/>
      <dgm:spPr/>
    </dgm:pt>
    <dgm:pt modelId="{33863E97-593A-49C5-9F58-F375E0B2EC38}" type="pres">
      <dgm:prSet presAssocID="{9E7BCF7C-F516-4580-9193-F3B49DC2D1AD}" presName="sibTrans" presStyleLbl="sibTrans2D1" presStyleIdx="0" presStyleCnt="3"/>
      <dgm:spPr/>
    </dgm:pt>
    <dgm:pt modelId="{D24B9AC5-90E6-4511-AFF9-5EAD5744E04F}" type="pres">
      <dgm:prSet presAssocID="{F55D8119-5131-468C-91F9-0690ABD07315}" presName="node" presStyleLbl="node1" presStyleIdx="1" presStyleCnt="3" custScaleX="120828" custScaleY="121057">
        <dgm:presLayoutVars>
          <dgm:bulletEnabled val="1"/>
        </dgm:presLayoutVars>
      </dgm:prSet>
      <dgm:spPr/>
    </dgm:pt>
    <dgm:pt modelId="{6911708A-48E3-4A5E-BFA9-88392FE4102D}" type="pres">
      <dgm:prSet presAssocID="{F55D8119-5131-468C-91F9-0690ABD07315}" presName="dummy" presStyleCnt="0"/>
      <dgm:spPr/>
    </dgm:pt>
    <dgm:pt modelId="{2D90B4B9-0C80-4F02-9D1B-6CEA191671E5}" type="pres">
      <dgm:prSet presAssocID="{BA172275-A937-4F03-AE21-58517E0D4A5C}" presName="sibTrans" presStyleLbl="sibTrans2D1" presStyleIdx="1" presStyleCnt="3"/>
      <dgm:spPr/>
    </dgm:pt>
    <dgm:pt modelId="{559B45D4-7C47-4371-8427-9E7347AED28D}" type="pres">
      <dgm:prSet presAssocID="{419C4472-6ADA-4753-A853-FF8E21F82C60}" presName="node" presStyleLbl="node1" presStyleIdx="2" presStyleCnt="3" custScaleX="129949" custScaleY="131289">
        <dgm:presLayoutVars>
          <dgm:bulletEnabled val="1"/>
        </dgm:presLayoutVars>
      </dgm:prSet>
      <dgm:spPr/>
    </dgm:pt>
    <dgm:pt modelId="{D6A2800E-EC82-42F6-917A-5DF9F8FC9512}" type="pres">
      <dgm:prSet presAssocID="{419C4472-6ADA-4753-A853-FF8E21F82C60}" presName="dummy" presStyleCnt="0"/>
      <dgm:spPr/>
    </dgm:pt>
    <dgm:pt modelId="{B08C5C77-A9B7-4722-81DC-AEEC1D1F1B1C}" type="pres">
      <dgm:prSet presAssocID="{7C3CD356-DA82-4CF3-957D-6EF028FCC7AF}" presName="sibTrans" presStyleLbl="sibTrans2D1" presStyleIdx="2" presStyleCnt="3"/>
      <dgm:spPr/>
    </dgm:pt>
  </dgm:ptLst>
  <dgm:cxnLst>
    <dgm:cxn modelId="{83374480-EFCB-43E8-8D80-C0B5113F56C4}" type="presOf" srcId="{5B2244A7-F62A-41C6-A2D3-0D50BE6BE991}" destId="{101ABD19-37B3-4D98-8B91-32455BF05C08}" srcOrd="0" destOrd="0" presId="urn:microsoft.com/office/officeart/2005/8/layout/radial6"/>
    <dgm:cxn modelId="{68C0F770-FD31-4BBE-93A0-B53102FD045B}" type="presOf" srcId="{7C3CD356-DA82-4CF3-957D-6EF028FCC7AF}" destId="{B08C5C77-A9B7-4722-81DC-AEEC1D1F1B1C}" srcOrd="0" destOrd="0" presId="urn:microsoft.com/office/officeart/2005/8/layout/radial6"/>
    <dgm:cxn modelId="{42B3C561-457A-425B-ABE5-1123483535B5}" srcId="{5B2244A7-F62A-41C6-A2D3-0D50BE6BE991}" destId="{F55D8119-5131-468C-91F9-0690ABD07315}" srcOrd="1" destOrd="0" parTransId="{1A789043-D0D1-4955-924E-DA653BC99DF9}" sibTransId="{BA172275-A937-4F03-AE21-58517E0D4A5C}"/>
    <dgm:cxn modelId="{B209D326-D987-4955-9741-FE6BCFD8FC7F}" type="presOf" srcId="{419C4472-6ADA-4753-A853-FF8E21F82C60}" destId="{559B45D4-7C47-4371-8427-9E7347AED28D}" srcOrd="0" destOrd="0" presId="urn:microsoft.com/office/officeart/2005/8/layout/radial6"/>
    <dgm:cxn modelId="{FE5106AB-8734-4F4D-915F-FF3EAA470B42}" srcId="{106021D0-32BE-4527-8C80-1CD528B28927}" destId="{5B2244A7-F62A-41C6-A2D3-0D50BE6BE991}" srcOrd="0" destOrd="0" parTransId="{17DF6EEC-E257-4E47-A268-20BF638E6E20}" sibTransId="{D778C394-2A22-4A4F-A671-730A3AA6CDE7}"/>
    <dgm:cxn modelId="{F6B23A2B-A469-411C-94C1-DE50C0085F16}" type="presOf" srcId="{F563EAEF-5428-4B82-9A69-1F5048263FE0}" destId="{119A0F91-6FBB-4C41-99DD-79025967B609}" srcOrd="0" destOrd="0" presId="urn:microsoft.com/office/officeart/2005/8/layout/radial6"/>
    <dgm:cxn modelId="{5A33E2C5-43F2-4C94-9541-F3057CE0B831}" srcId="{106021D0-32BE-4527-8C80-1CD528B28927}" destId="{C3DCF6B8-E7BE-493A-AFF3-774392B1407A}" srcOrd="1" destOrd="0" parTransId="{30222552-3643-4DC8-ACED-A61A66FA1748}" sibTransId="{1B0C3B2C-3159-4DD3-944F-24952914823D}"/>
    <dgm:cxn modelId="{7A5F81DE-435A-4D1E-A058-C3E1BDD9FDE3}" type="presOf" srcId="{BA172275-A937-4F03-AE21-58517E0D4A5C}" destId="{2D90B4B9-0C80-4F02-9D1B-6CEA191671E5}" srcOrd="0" destOrd="0" presId="urn:microsoft.com/office/officeart/2005/8/layout/radial6"/>
    <dgm:cxn modelId="{4B92497C-3409-4705-9367-5A07ED82B3C2}" type="presOf" srcId="{106021D0-32BE-4527-8C80-1CD528B28927}" destId="{A29F7528-1521-4806-96E7-9A507F108E4A}" srcOrd="0" destOrd="0" presId="urn:microsoft.com/office/officeart/2005/8/layout/radial6"/>
    <dgm:cxn modelId="{36F93170-314F-46B5-B8A9-C6C5F9DF63A1}" type="presOf" srcId="{F55D8119-5131-468C-91F9-0690ABD07315}" destId="{D24B9AC5-90E6-4511-AFF9-5EAD5744E04F}" srcOrd="0" destOrd="0" presId="urn:microsoft.com/office/officeart/2005/8/layout/radial6"/>
    <dgm:cxn modelId="{8022CEAC-5823-427C-8D8D-146336F5FD26}" type="presOf" srcId="{9E7BCF7C-F516-4580-9193-F3B49DC2D1AD}" destId="{33863E97-593A-49C5-9F58-F375E0B2EC38}" srcOrd="0" destOrd="0" presId="urn:microsoft.com/office/officeart/2005/8/layout/radial6"/>
    <dgm:cxn modelId="{59EDF99C-8E86-4EE8-91D1-86A08DF9497F}" srcId="{5B2244A7-F62A-41C6-A2D3-0D50BE6BE991}" destId="{419C4472-6ADA-4753-A853-FF8E21F82C60}" srcOrd="2" destOrd="0" parTransId="{35AD71B7-2C85-4E8F-B5E5-3C1A3976CDA9}" sibTransId="{7C3CD356-DA82-4CF3-957D-6EF028FCC7AF}"/>
    <dgm:cxn modelId="{EB35BC36-7C2F-460A-A8ED-5F6738BC3281}" srcId="{5B2244A7-F62A-41C6-A2D3-0D50BE6BE991}" destId="{F563EAEF-5428-4B82-9A69-1F5048263FE0}" srcOrd="0" destOrd="0" parTransId="{177924AE-B784-4BCE-A1A4-FECE8800F87F}" sibTransId="{9E7BCF7C-F516-4580-9193-F3B49DC2D1AD}"/>
    <dgm:cxn modelId="{E9794A7C-34A9-4722-8828-8044059CA75E}" type="presParOf" srcId="{A29F7528-1521-4806-96E7-9A507F108E4A}" destId="{101ABD19-37B3-4D98-8B91-32455BF05C08}" srcOrd="0" destOrd="0" presId="urn:microsoft.com/office/officeart/2005/8/layout/radial6"/>
    <dgm:cxn modelId="{D01A964A-97EC-4679-BF7B-CFF7A66B5854}" type="presParOf" srcId="{A29F7528-1521-4806-96E7-9A507F108E4A}" destId="{119A0F91-6FBB-4C41-99DD-79025967B609}" srcOrd="1" destOrd="0" presId="urn:microsoft.com/office/officeart/2005/8/layout/radial6"/>
    <dgm:cxn modelId="{55FE8303-30E2-4171-95DA-4D9C0FFC7A6D}" type="presParOf" srcId="{A29F7528-1521-4806-96E7-9A507F108E4A}" destId="{E206C397-3B54-4162-BBA4-4DE4FB985C22}" srcOrd="2" destOrd="0" presId="urn:microsoft.com/office/officeart/2005/8/layout/radial6"/>
    <dgm:cxn modelId="{08BF585A-638D-4B4D-AB69-9701FF330084}" type="presParOf" srcId="{A29F7528-1521-4806-96E7-9A507F108E4A}" destId="{33863E97-593A-49C5-9F58-F375E0B2EC38}" srcOrd="3" destOrd="0" presId="urn:microsoft.com/office/officeart/2005/8/layout/radial6"/>
    <dgm:cxn modelId="{B7D256C4-99A7-456F-8051-B7592F42A43F}" type="presParOf" srcId="{A29F7528-1521-4806-96E7-9A507F108E4A}" destId="{D24B9AC5-90E6-4511-AFF9-5EAD5744E04F}" srcOrd="4" destOrd="0" presId="urn:microsoft.com/office/officeart/2005/8/layout/radial6"/>
    <dgm:cxn modelId="{CC131271-ECD0-4842-BF2C-BD39599D5531}" type="presParOf" srcId="{A29F7528-1521-4806-96E7-9A507F108E4A}" destId="{6911708A-48E3-4A5E-BFA9-88392FE4102D}" srcOrd="5" destOrd="0" presId="urn:microsoft.com/office/officeart/2005/8/layout/radial6"/>
    <dgm:cxn modelId="{CA69781D-34D2-4BEC-A7EC-942571BE2857}" type="presParOf" srcId="{A29F7528-1521-4806-96E7-9A507F108E4A}" destId="{2D90B4B9-0C80-4F02-9D1B-6CEA191671E5}" srcOrd="6" destOrd="0" presId="urn:microsoft.com/office/officeart/2005/8/layout/radial6"/>
    <dgm:cxn modelId="{57B754DB-A3DE-4739-8F52-0075D2C9FCDA}" type="presParOf" srcId="{A29F7528-1521-4806-96E7-9A507F108E4A}" destId="{559B45D4-7C47-4371-8427-9E7347AED28D}" srcOrd="7" destOrd="0" presId="urn:microsoft.com/office/officeart/2005/8/layout/radial6"/>
    <dgm:cxn modelId="{42EFD889-A903-4422-8929-A1597A814954}" type="presParOf" srcId="{A29F7528-1521-4806-96E7-9A507F108E4A}" destId="{D6A2800E-EC82-42F6-917A-5DF9F8FC9512}" srcOrd="8" destOrd="0" presId="urn:microsoft.com/office/officeart/2005/8/layout/radial6"/>
    <dgm:cxn modelId="{EDDC02F9-FBE2-4E5D-A7FE-EA6BEE41D103}" type="presParOf" srcId="{A29F7528-1521-4806-96E7-9A507F108E4A}" destId="{B08C5C77-A9B7-4722-81DC-AEEC1D1F1B1C}" srcOrd="9"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6021D0-32BE-4527-8C80-1CD528B28927}"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zh-CN" altLang="en-US"/>
        </a:p>
      </dgm:t>
    </dgm:pt>
    <dgm:pt modelId="{5B2244A7-F62A-41C6-A2D3-0D50BE6BE991}">
      <dgm:prSet phldrT="[文本]" custT="1"/>
      <dgm:spPr>
        <a:solidFill>
          <a:srgbClr val="FFFF00">
            <a:alpha val="70000"/>
          </a:srgbClr>
        </a:solidFill>
        <a:ln>
          <a:solidFill>
            <a:srgbClr val="FFFF00"/>
          </a:solidFill>
        </a:ln>
      </dgm:spPr>
      <dgm:t>
        <a:bodyPr/>
        <a:lstStyle/>
        <a:p>
          <a:pPr marL="0" lvl="0" algn="ctr" defTabSz="889000">
            <a:lnSpc>
              <a:spcPct val="100000"/>
            </a:lnSpc>
            <a:spcBef>
              <a:spcPct val="0"/>
            </a:spcBef>
            <a:spcAft>
              <a:spcPts val="0"/>
            </a:spcAft>
            <a:buNone/>
          </a:pPr>
          <a:r>
            <a:rPr lang="en-US" altLang="zh-CN" sz="2600" b="1" kern="1200" dirty="0">
              <a:solidFill>
                <a:srgbClr val="000000"/>
              </a:solidFill>
              <a:latin typeface="Arial"/>
              <a:ea typeface="MS PGothic" pitchFamily="34" charset="-128"/>
              <a:cs typeface="ＭＳ Ｐゴシック" charset="-128"/>
            </a:rPr>
            <a:t>Challenges of Crowdsourcing</a:t>
          </a:r>
          <a:endParaRPr lang="zh-CN" altLang="en-US" sz="2600" b="1" kern="1200" dirty="0">
            <a:solidFill>
              <a:srgbClr val="000000"/>
            </a:solidFill>
            <a:latin typeface="Arial"/>
            <a:ea typeface="MS PGothic" pitchFamily="34" charset="-128"/>
            <a:cs typeface="ＭＳ Ｐゴシック" charset="-128"/>
          </a:endParaRPr>
        </a:p>
      </dgm:t>
    </dgm:pt>
    <dgm:pt modelId="{17DF6EEC-E257-4E47-A268-20BF638E6E20}" type="parTrans" cxnId="{FE5106AB-8734-4F4D-915F-FF3EAA470B42}">
      <dgm:prSet/>
      <dgm:spPr/>
      <dgm:t>
        <a:bodyPr/>
        <a:lstStyle/>
        <a:p>
          <a:endParaRPr lang="zh-CN" altLang="en-US"/>
        </a:p>
      </dgm:t>
    </dgm:pt>
    <dgm:pt modelId="{D778C394-2A22-4A4F-A671-730A3AA6CDE7}" type="sibTrans" cxnId="{FE5106AB-8734-4F4D-915F-FF3EAA470B42}">
      <dgm:prSet/>
      <dgm:spPr/>
      <dgm:t>
        <a:bodyPr/>
        <a:lstStyle/>
        <a:p>
          <a:endParaRPr lang="zh-CN" altLang="en-US"/>
        </a:p>
      </dgm:t>
    </dgm:pt>
    <dgm:pt modelId="{F563EAEF-5428-4B82-9A69-1F5048263FE0}">
      <dgm:prSet phldrT="[文本]" custT="1"/>
      <dgm:spPr>
        <a:solidFill>
          <a:srgbClr val="92D050"/>
        </a:solidFill>
      </dgm:spPr>
      <dgm:t>
        <a:bodyPr/>
        <a:lstStyle/>
        <a:p>
          <a:pPr>
            <a:lnSpc>
              <a:spcPct val="150000"/>
            </a:lnSpc>
            <a:spcAft>
              <a:spcPts val="0"/>
            </a:spcAft>
          </a:pPr>
          <a:r>
            <a:rPr lang="en-US" altLang="zh-CN" sz="2000" b="0" dirty="0">
              <a:solidFill>
                <a:schemeClr val="tx1"/>
              </a:solidFill>
              <a:latin typeface="+mn-lt"/>
              <a:ea typeface="MS PGothic" pitchFamily="34" charset="-128"/>
              <a:cs typeface="ＭＳ Ｐゴシック" charset="-128"/>
            </a:rPr>
            <a:t>Task </a:t>
          </a:r>
        </a:p>
        <a:p>
          <a:pPr>
            <a:lnSpc>
              <a:spcPct val="150000"/>
            </a:lnSpc>
            <a:spcAft>
              <a:spcPts val="0"/>
            </a:spcAft>
          </a:pPr>
          <a:r>
            <a:rPr lang="en-US" altLang="zh-CN" sz="2000" b="0" dirty="0">
              <a:solidFill>
                <a:schemeClr val="tx1"/>
              </a:solidFill>
              <a:latin typeface="+mn-lt"/>
              <a:ea typeface="MS PGothic" pitchFamily="34" charset="-128"/>
              <a:cs typeface="ＭＳ Ｐゴシック" charset="-128"/>
            </a:rPr>
            <a:t>Assignment</a:t>
          </a:r>
          <a:endParaRPr lang="zh-CN" altLang="en-US" sz="2000" b="0" dirty="0">
            <a:solidFill>
              <a:schemeClr val="tx1"/>
            </a:solidFill>
            <a:latin typeface="+mn-lt"/>
            <a:ea typeface="MS PGothic" pitchFamily="34" charset="-128"/>
            <a:cs typeface="ＭＳ Ｐゴシック" charset="-128"/>
          </a:endParaRPr>
        </a:p>
      </dgm:t>
    </dgm:pt>
    <dgm:pt modelId="{177924AE-B784-4BCE-A1A4-FECE8800F87F}" type="parTrans" cxnId="{EB35BC36-7C2F-460A-A8ED-5F6738BC3281}">
      <dgm:prSet/>
      <dgm:spPr>
        <a:solidFill>
          <a:srgbClr val="92D050"/>
        </a:solidFill>
      </dgm:spPr>
      <dgm:t>
        <a:bodyPr/>
        <a:lstStyle/>
        <a:p>
          <a:endParaRPr lang="zh-CN" altLang="en-US"/>
        </a:p>
      </dgm:t>
    </dgm:pt>
    <dgm:pt modelId="{9E7BCF7C-F516-4580-9193-F3B49DC2D1AD}" type="sibTrans" cxnId="{EB35BC36-7C2F-460A-A8ED-5F6738BC3281}">
      <dgm:prSet/>
      <dgm:spPr>
        <a:solidFill>
          <a:srgbClr val="FFC000"/>
        </a:solidFill>
      </dgm:spPr>
      <dgm:t>
        <a:bodyPr/>
        <a:lstStyle/>
        <a:p>
          <a:endParaRPr lang="zh-CN" altLang="en-US"/>
        </a:p>
      </dgm:t>
    </dgm:pt>
    <dgm:pt modelId="{F55D8119-5131-468C-91F9-0690ABD07315}">
      <dgm:prSet phldrT="[文本]" custT="1"/>
      <dgm:spPr>
        <a:solidFill>
          <a:srgbClr val="FF0000">
            <a:alpha val="70000"/>
          </a:srgbClr>
        </a:solidFill>
      </dgm:spPr>
      <dgm:t>
        <a:bodyPr/>
        <a:lstStyle/>
        <a:p>
          <a:pPr marL="0" lvl="0" algn="ctr" defTabSz="889000">
            <a:lnSpc>
              <a:spcPct val="150000"/>
            </a:lnSpc>
            <a:spcBef>
              <a:spcPct val="0"/>
            </a:spcBef>
            <a:spcAft>
              <a:spcPts val="0"/>
            </a:spcAft>
            <a:buNone/>
          </a:pPr>
          <a:r>
            <a:rPr lang="en-US" altLang="zh-CN" sz="2000" b="0" kern="1200" dirty="0">
              <a:solidFill>
                <a:srgbClr val="000000"/>
              </a:solidFill>
              <a:latin typeface="Arial"/>
              <a:ea typeface="MS PGothic" pitchFamily="34" charset="-128"/>
              <a:cs typeface="ＭＳ Ｐゴシック" charset="-128"/>
            </a:rPr>
            <a:t>Quality</a:t>
          </a:r>
        </a:p>
        <a:p>
          <a:pPr marL="0" lvl="0" algn="ctr" defTabSz="889000">
            <a:lnSpc>
              <a:spcPct val="150000"/>
            </a:lnSpc>
            <a:spcBef>
              <a:spcPct val="0"/>
            </a:spcBef>
            <a:spcAft>
              <a:spcPts val="0"/>
            </a:spcAft>
            <a:buNone/>
          </a:pPr>
          <a:r>
            <a:rPr lang="en-US" altLang="zh-CN" sz="2000" b="0" kern="1200" dirty="0">
              <a:solidFill>
                <a:srgbClr val="000000"/>
              </a:solidFill>
              <a:latin typeface="Arial"/>
              <a:ea typeface="MS PGothic" pitchFamily="34" charset="-128"/>
              <a:cs typeface="ＭＳ Ｐゴシック" charset="-128"/>
            </a:rPr>
            <a:t> Control</a:t>
          </a:r>
          <a:endParaRPr lang="zh-CN" altLang="en-US" sz="2000" b="0" kern="1200" dirty="0">
            <a:solidFill>
              <a:srgbClr val="000000"/>
            </a:solidFill>
            <a:latin typeface="Arial"/>
            <a:ea typeface="MS PGothic" pitchFamily="34" charset="-128"/>
            <a:cs typeface="ＭＳ Ｐゴシック" charset="-128"/>
          </a:endParaRPr>
        </a:p>
      </dgm:t>
    </dgm:pt>
    <dgm:pt modelId="{1A789043-D0D1-4955-924E-DA653BC99DF9}" type="parTrans" cxnId="{42B3C561-457A-425B-ABE5-1123483535B5}">
      <dgm:prSet/>
      <dgm:spPr>
        <a:solidFill>
          <a:srgbClr val="FF0000">
            <a:alpha val="70000"/>
          </a:srgbClr>
        </a:solidFill>
      </dgm:spPr>
      <dgm:t>
        <a:bodyPr/>
        <a:lstStyle/>
        <a:p>
          <a:endParaRPr lang="zh-CN" altLang="en-US"/>
        </a:p>
      </dgm:t>
    </dgm:pt>
    <dgm:pt modelId="{BA172275-A937-4F03-AE21-58517E0D4A5C}" type="sibTrans" cxnId="{42B3C561-457A-425B-ABE5-1123483535B5}">
      <dgm:prSet/>
      <dgm:spPr>
        <a:solidFill>
          <a:srgbClr val="FFC000"/>
        </a:solidFill>
      </dgm:spPr>
      <dgm:t>
        <a:bodyPr/>
        <a:lstStyle/>
        <a:p>
          <a:endParaRPr lang="zh-CN" altLang="en-US"/>
        </a:p>
      </dgm:t>
    </dgm:pt>
    <dgm:pt modelId="{419C4472-6ADA-4753-A853-FF8E21F82C60}">
      <dgm:prSet phldrT="[文本]" custT="1"/>
      <dgm:spPr>
        <a:solidFill>
          <a:srgbClr val="00B0F0">
            <a:alpha val="70000"/>
          </a:srgbClr>
        </a:solidFill>
      </dgm:spPr>
      <dgm:t>
        <a:bodyPr/>
        <a:lstStyle/>
        <a:p>
          <a:pPr marL="0" lvl="0" algn="ctr" defTabSz="889000">
            <a:lnSpc>
              <a:spcPct val="150000"/>
            </a:lnSpc>
            <a:spcBef>
              <a:spcPct val="0"/>
            </a:spcBef>
            <a:spcAft>
              <a:spcPts val="0"/>
            </a:spcAft>
            <a:buNone/>
          </a:pPr>
          <a:r>
            <a:rPr lang="en-US" altLang="en-US" sz="2000" kern="1200" dirty="0">
              <a:solidFill>
                <a:srgbClr val="000000"/>
              </a:solidFill>
              <a:latin typeface="Arial"/>
              <a:ea typeface="MS PGothic" pitchFamily="34" charset="-128"/>
              <a:cs typeface="ＭＳ Ｐゴシック" charset="-128"/>
            </a:rPr>
            <a:t>Incentive </a:t>
          </a:r>
        </a:p>
        <a:p>
          <a:pPr marL="0" lvl="0" algn="ctr" defTabSz="889000">
            <a:lnSpc>
              <a:spcPct val="150000"/>
            </a:lnSpc>
            <a:spcBef>
              <a:spcPct val="0"/>
            </a:spcBef>
            <a:spcAft>
              <a:spcPts val="0"/>
            </a:spcAft>
            <a:buNone/>
          </a:pPr>
          <a:r>
            <a:rPr lang="en-US" altLang="en-US" sz="2000" kern="1200" dirty="0">
              <a:solidFill>
                <a:srgbClr val="000000"/>
              </a:solidFill>
              <a:latin typeface="Arial"/>
              <a:ea typeface="MS PGothic" pitchFamily="34" charset="-128"/>
              <a:cs typeface="ＭＳ Ｐゴシック" charset="-128"/>
            </a:rPr>
            <a:t>Mechanism</a:t>
          </a:r>
          <a:endParaRPr lang="zh-CN" altLang="en-US" sz="2000" kern="1200" dirty="0">
            <a:solidFill>
              <a:srgbClr val="000000"/>
            </a:solidFill>
            <a:latin typeface="Arial"/>
            <a:ea typeface="MS PGothic" pitchFamily="34" charset="-128"/>
            <a:cs typeface="ＭＳ Ｐゴシック" charset="-128"/>
          </a:endParaRPr>
        </a:p>
      </dgm:t>
    </dgm:pt>
    <dgm:pt modelId="{35AD71B7-2C85-4E8F-B5E5-3C1A3976CDA9}" type="parTrans" cxnId="{59EDF99C-8E86-4EE8-91D1-86A08DF9497F}">
      <dgm:prSet/>
      <dgm:spPr>
        <a:solidFill>
          <a:srgbClr val="00B0F0">
            <a:alpha val="70000"/>
          </a:srgbClr>
        </a:solidFill>
      </dgm:spPr>
      <dgm:t>
        <a:bodyPr/>
        <a:lstStyle/>
        <a:p>
          <a:endParaRPr lang="zh-CN" altLang="en-US"/>
        </a:p>
      </dgm:t>
    </dgm:pt>
    <dgm:pt modelId="{7C3CD356-DA82-4CF3-957D-6EF028FCC7AF}" type="sibTrans" cxnId="{59EDF99C-8E86-4EE8-91D1-86A08DF9497F}">
      <dgm:prSet/>
      <dgm:spPr>
        <a:solidFill>
          <a:srgbClr val="FFC000"/>
        </a:solidFill>
      </dgm:spPr>
      <dgm:t>
        <a:bodyPr/>
        <a:lstStyle/>
        <a:p>
          <a:endParaRPr lang="zh-CN" altLang="en-US"/>
        </a:p>
      </dgm:t>
    </dgm:pt>
    <dgm:pt modelId="{C3DCF6B8-E7BE-493A-AFF3-774392B1407A}">
      <dgm:prSet/>
      <dgm:spPr/>
      <dgm:t>
        <a:bodyPr/>
        <a:lstStyle/>
        <a:p>
          <a:endParaRPr lang="zh-CN" altLang="en-US" dirty="0"/>
        </a:p>
      </dgm:t>
    </dgm:pt>
    <dgm:pt modelId="{30222552-3643-4DC8-ACED-A61A66FA1748}" type="parTrans" cxnId="{5A33E2C5-43F2-4C94-9541-F3057CE0B831}">
      <dgm:prSet/>
      <dgm:spPr>
        <a:solidFill>
          <a:srgbClr val="FF0000">
            <a:alpha val="70000"/>
          </a:srgbClr>
        </a:solidFill>
      </dgm:spPr>
      <dgm:t>
        <a:bodyPr/>
        <a:lstStyle/>
        <a:p>
          <a:endParaRPr lang="zh-CN" altLang="en-US"/>
        </a:p>
      </dgm:t>
    </dgm:pt>
    <dgm:pt modelId="{1B0C3B2C-3159-4DD3-944F-24952914823D}" type="sibTrans" cxnId="{5A33E2C5-43F2-4C94-9541-F3057CE0B831}">
      <dgm:prSet/>
      <dgm:spPr/>
      <dgm:t>
        <a:bodyPr/>
        <a:lstStyle/>
        <a:p>
          <a:endParaRPr lang="zh-CN" altLang="en-US"/>
        </a:p>
      </dgm:t>
    </dgm:pt>
    <dgm:pt modelId="{A29F7528-1521-4806-96E7-9A507F108E4A}" type="pres">
      <dgm:prSet presAssocID="{106021D0-32BE-4527-8C80-1CD528B28927}" presName="Name0" presStyleCnt="0">
        <dgm:presLayoutVars>
          <dgm:chMax val="1"/>
          <dgm:dir/>
          <dgm:animLvl val="ctr"/>
          <dgm:resizeHandles val="exact"/>
        </dgm:presLayoutVars>
      </dgm:prSet>
      <dgm:spPr/>
    </dgm:pt>
    <dgm:pt modelId="{101ABD19-37B3-4D98-8B91-32455BF05C08}" type="pres">
      <dgm:prSet presAssocID="{5B2244A7-F62A-41C6-A2D3-0D50BE6BE991}" presName="centerShape" presStyleLbl="node0" presStyleIdx="0" presStyleCnt="1" custScaleX="117032" custScaleY="119052"/>
      <dgm:spPr/>
    </dgm:pt>
    <dgm:pt modelId="{119A0F91-6FBB-4C41-99DD-79025967B609}" type="pres">
      <dgm:prSet presAssocID="{F563EAEF-5428-4B82-9A69-1F5048263FE0}" presName="node" presStyleLbl="node1" presStyleIdx="0" presStyleCnt="3" custScaleX="125690" custScaleY="122943">
        <dgm:presLayoutVars>
          <dgm:bulletEnabled val="1"/>
        </dgm:presLayoutVars>
      </dgm:prSet>
      <dgm:spPr/>
    </dgm:pt>
    <dgm:pt modelId="{E206C397-3B54-4162-BBA4-4DE4FB985C22}" type="pres">
      <dgm:prSet presAssocID="{F563EAEF-5428-4B82-9A69-1F5048263FE0}" presName="dummy" presStyleCnt="0"/>
      <dgm:spPr/>
    </dgm:pt>
    <dgm:pt modelId="{33863E97-593A-49C5-9F58-F375E0B2EC38}" type="pres">
      <dgm:prSet presAssocID="{9E7BCF7C-F516-4580-9193-F3B49DC2D1AD}" presName="sibTrans" presStyleLbl="sibTrans2D1" presStyleIdx="0" presStyleCnt="3"/>
      <dgm:spPr/>
    </dgm:pt>
    <dgm:pt modelId="{D24B9AC5-90E6-4511-AFF9-5EAD5744E04F}" type="pres">
      <dgm:prSet presAssocID="{F55D8119-5131-468C-91F9-0690ABD07315}" presName="node" presStyleLbl="node1" presStyleIdx="1" presStyleCnt="3" custScaleX="120828" custScaleY="121057">
        <dgm:presLayoutVars>
          <dgm:bulletEnabled val="1"/>
        </dgm:presLayoutVars>
      </dgm:prSet>
      <dgm:spPr/>
    </dgm:pt>
    <dgm:pt modelId="{6911708A-48E3-4A5E-BFA9-88392FE4102D}" type="pres">
      <dgm:prSet presAssocID="{F55D8119-5131-468C-91F9-0690ABD07315}" presName="dummy" presStyleCnt="0"/>
      <dgm:spPr/>
    </dgm:pt>
    <dgm:pt modelId="{2D90B4B9-0C80-4F02-9D1B-6CEA191671E5}" type="pres">
      <dgm:prSet presAssocID="{BA172275-A937-4F03-AE21-58517E0D4A5C}" presName="sibTrans" presStyleLbl="sibTrans2D1" presStyleIdx="1" presStyleCnt="3"/>
      <dgm:spPr/>
    </dgm:pt>
    <dgm:pt modelId="{559B45D4-7C47-4371-8427-9E7347AED28D}" type="pres">
      <dgm:prSet presAssocID="{419C4472-6ADA-4753-A853-FF8E21F82C60}" presName="node" presStyleLbl="node1" presStyleIdx="2" presStyleCnt="3" custScaleX="129949" custScaleY="131289">
        <dgm:presLayoutVars>
          <dgm:bulletEnabled val="1"/>
        </dgm:presLayoutVars>
      </dgm:prSet>
      <dgm:spPr/>
    </dgm:pt>
    <dgm:pt modelId="{D6A2800E-EC82-42F6-917A-5DF9F8FC9512}" type="pres">
      <dgm:prSet presAssocID="{419C4472-6ADA-4753-A853-FF8E21F82C60}" presName="dummy" presStyleCnt="0"/>
      <dgm:spPr/>
    </dgm:pt>
    <dgm:pt modelId="{B08C5C77-A9B7-4722-81DC-AEEC1D1F1B1C}" type="pres">
      <dgm:prSet presAssocID="{7C3CD356-DA82-4CF3-957D-6EF028FCC7AF}" presName="sibTrans" presStyleLbl="sibTrans2D1" presStyleIdx="2" presStyleCnt="3"/>
      <dgm:spPr/>
    </dgm:pt>
  </dgm:ptLst>
  <dgm:cxnLst>
    <dgm:cxn modelId="{83374480-EFCB-43E8-8D80-C0B5113F56C4}" type="presOf" srcId="{5B2244A7-F62A-41C6-A2D3-0D50BE6BE991}" destId="{101ABD19-37B3-4D98-8B91-32455BF05C08}" srcOrd="0" destOrd="0" presId="urn:microsoft.com/office/officeart/2005/8/layout/radial6"/>
    <dgm:cxn modelId="{68C0F770-FD31-4BBE-93A0-B53102FD045B}" type="presOf" srcId="{7C3CD356-DA82-4CF3-957D-6EF028FCC7AF}" destId="{B08C5C77-A9B7-4722-81DC-AEEC1D1F1B1C}" srcOrd="0" destOrd="0" presId="urn:microsoft.com/office/officeart/2005/8/layout/radial6"/>
    <dgm:cxn modelId="{42B3C561-457A-425B-ABE5-1123483535B5}" srcId="{5B2244A7-F62A-41C6-A2D3-0D50BE6BE991}" destId="{F55D8119-5131-468C-91F9-0690ABD07315}" srcOrd="1" destOrd="0" parTransId="{1A789043-D0D1-4955-924E-DA653BC99DF9}" sibTransId="{BA172275-A937-4F03-AE21-58517E0D4A5C}"/>
    <dgm:cxn modelId="{B209D326-D987-4955-9741-FE6BCFD8FC7F}" type="presOf" srcId="{419C4472-6ADA-4753-A853-FF8E21F82C60}" destId="{559B45D4-7C47-4371-8427-9E7347AED28D}" srcOrd="0" destOrd="0" presId="urn:microsoft.com/office/officeart/2005/8/layout/radial6"/>
    <dgm:cxn modelId="{FE5106AB-8734-4F4D-915F-FF3EAA470B42}" srcId="{106021D0-32BE-4527-8C80-1CD528B28927}" destId="{5B2244A7-F62A-41C6-A2D3-0D50BE6BE991}" srcOrd="0" destOrd="0" parTransId="{17DF6EEC-E257-4E47-A268-20BF638E6E20}" sibTransId="{D778C394-2A22-4A4F-A671-730A3AA6CDE7}"/>
    <dgm:cxn modelId="{F6B23A2B-A469-411C-94C1-DE50C0085F16}" type="presOf" srcId="{F563EAEF-5428-4B82-9A69-1F5048263FE0}" destId="{119A0F91-6FBB-4C41-99DD-79025967B609}" srcOrd="0" destOrd="0" presId="urn:microsoft.com/office/officeart/2005/8/layout/radial6"/>
    <dgm:cxn modelId="{5A33E2C5-43F2-4C94-9541-F3057CE0B831}" srcId="{106021D0-32BE-4527-8C80-1CD528B28927}" destId="{C3DCF6B8-E7BE-493A-AFF3-774392B1407A}" srcOrd="1" destOrd="0" parTransId="{30222552-3643-4DC8-ACED-A61A66FA1748}" sibTransId="{1B0C3B2C-3159-4DD3-944F-24952914823D}"/>
    <dgm:cxn modelId="{7A5F81DE-435A-4D1E-A058-C3E1BDD9FDE3}" type="presOf" srcId="{BA172275-A937-4F03-AE21-58517E0D4A5C}" destId="{2D90B4B9-0C80-4F02-9D1B-6CEA191671E5}" srcOrd="0" destOrd="0" presId="urn:microsoft.com/office/officeart/2005/8/layout/radial6"/>
    <dgm:cxn modelId="{4B92497C-3409-4705-9367-5A07ED82B3C2}" type="presOf" srcId="{106021D0-32BE-4527-8C80-1CD528B28927}" destId="{A29F7528-1521-4806-96E7-9A507F108E4A}" srcOrd="0" destOrd="0" presId="urn:microsoft.com/office/officeart/2005/8/layout/radial6"/>
    <dgm:cxn modelId="{36F93170-314F-46B5-B8A9-C6C5F9DF63A1}" type="presOf" srcId="{F55D8119-5131-468C-91F9-0690ABD07315}" destId="{D24B9AC5-90E6-4511-AFF9-5EAD5744E04F}" srcOrd="0" destOrd="0" presId="urn:microsoft.com/office/officeart/2005/8/layout/radial6"/>
    <dgm:cxn modelId="{8022CEAC-5823-427C-8D8D-146336F5FD26}" type="presOf" srcId="{9E7BCF7C-F516-4580-9193-F3B49DC2D1AD}" destId="{33863E97-593A-49C5-9F58-F375E0B2EC38}" srcOrd="0" destOrd="0" presId="urn:microsoft.com/office/officeart/2005/8/layout/radial6"/>
    <dgm:cxn modelId="{59EDF99C-8E86-4EE8-91D1-86A08DF9497F}" srcId="{5B2244A7-F62A-41C6-A2D3-0D50BE6BE991}" destId="{419C4472-6ADA-4753-A853-FF8E21F82C60}" srcOrd="2" destOrd="0" parTransId="{35AD71B7-2C85-4E8F-B5E5-3C1A3976CDA9}" sibTransId="{7C3CD356-DA82-4CF3-957D-6EF028FCC7AF}"/>
    <dgm:cxn modelId="{EB35BC36-7C2F-460A-A8ED-5F6738BC3281}" srcId="{5B2244A7-F62A-41C6-A2D3-0D50BE6BE991}" destId="{F563EAEF-5428-4B82-9A69-1F5048263FE0}" srcOrd="0" destOrd="0" parTransId="{177924AE-B784-4BCE-A1A4-FECE8800F87F}" sibTransId="{9E7BCF7C-F516-4580-9193-F3B49DC2D1AD}"/>
    <dgm:cxn modelId="{E9794A7C-34A9-4722-8828-8044059CA75E}" type="presParOf" srcId="{A29F7528-1521-4806-96E7-9A507F108E4A}" destId="{101ABD19-37B3-4D98-8B91-32455BF05C08}" srcOrd="0" destOrd="0" presId="urn:microsoft.com/office/officeart/2005/8/layout/radial6"/>
    <dgm:cxn modelId="{D01A964A-97EC-4679-BF7B-CFF7A66B5854}" type="presParOf" srcId="{A29F7528-1521-4806-96E7-9A507F108E4A}" destId="{119A0F91-6FBB-4C41-99DD-79025967B609}" srcOrd="1" destOrd="0" presId="urn:microsoft.com/office/officeart/2005/8/layout/radial6"/>
    <dgm:cxn modelId="{55FE8303-30E2-4171-95DA-4D9C0FFC7A6D}" type="presParOf" srcId="{A29F7528-1521-4806-96E7-9A507F108E4A}" destId="{E206C397-3B54-4162-BBA4-4DE4FB985C22}" srcOrd="2" destOrd="0" presId="urn:microsoft.com/office/officeart/2005/8/layout/radial6"/>
    <dgm:cxn modelId="{08BF585A-638D-4B4D-AB69-9701FF330084}" type="presParOf" srcId="{A29F7528-1521-4806-96E7-9A507F108E4A}" destId="{33863E97-593A-49C5-9F58-F375E0B2EC38}" srcOrd="3" destOrd="0" presId="urn:microsoft.com/office/officeart/2005/8/layout/radial6"/>
    <dgm:cxn modelId="{B7D256C4-99A7-456F-8051-B7592F42A43F}" type="presParOf" srcId="{A29F7528-1521-4806-96E7-9A507F108E4A}" destId="{D24B9AC5-90E6-4511-AFF9-5EAD5744E04F}" srcOrd="4" destOrd="0" presId="urn:microsoft.com/office/officeart/2005/8/layout/radial6"/>
    <dgm:cxn modelId="{CC131271-ECD0-4842-BF2C-BD39599D5531}" type="presParOf" srcId="{A29F7528-1521-4806-96E7-9A507F108E4A}" destId="{6911708A-48E3-4A5E-BFA9-88392FE4102D}" srcOrd="5" destOrd="0" presId="urn:microsoft.com/office/officeart/2005/8/layout/radial6"/>
    <dgm:cxn modelId="{CA69781D-34D2-4BEC-A7EC-942571BE2857}" type="presParOf" srcId="{A29F7528-1521-4806-96E7-9A507F108E4A}" destId="{2D90B4B9-0C80-4F02-9D1B-6CEA191671E5}" srcOrd="6" destOrd="0" presId="urn:microsoft.com/office/officeart/2005/8/layout/radial6"/>
    <dgm:cxn modelId="{57B754DB-A3DE-4739-8F52-0075D2C9FCDA}" type="presParOf" srcId="{A29F7528-1521-4806-96E7-9A507F108E4A}" destId="{559B45D4-7C47-4371-8427-9E7347AED28D}" srcOrd="7" destOrd="0" presId="urn:microsoft.com/office/officeart/2005/8/layout/radial6"/>
    <dgm:cxn modelId="{42EFD889-A903-4422-8929-A1597A814954}" type="presParOf" srcId="{A29F7528-1521-4806-96E7-9A507F108E4A}" destId="{D6A2800E-EC82-42F6-917A-5DF9F8FC9512}" srcOrd="8" destOrd="0" presId="urn:microsoft.com/office/officeart/2005/8/layout/radial6"/>
    <dgm:cxn modelId="{EDDC02F9-FBE2-4E5D-A7FE-EA6BEE41D103}" type="presParOf" srcId="{A29F7528-1521-4806-96E7-9A507F108E4A}" destId="{B08C5C77-A9B7-4722-81DC-AEEC1D1F1B1C}" srcOrd="9"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06021D0-32BE-4527-8C80-1CD528B28927}"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zh-CN" altLang="en-US"/>
        </a:p>
      </dgm:t>
    </dgm:pt>
    <dgm:pt modelId="{5B2244A7-F62A-41C6-A2D3-0D50BE6BE991}">
      <dgm:prSet phldrT="[文本]" custT="1"/>
      <dgm:spPr>
        <a:solidFill>
          <a:srgbClr val="FFFF00">
            <a:alpha val="70000"/>
          </a:srgbClr>
        </a:solidFill>
        <a:ln>
          <a:solidFill>
            <a:srgbClr val="FFFF00"/>
          </a:solidFill>
        </a:ln>
      </dgm:spPr>
      <dgm:t>
        <a:bodyPr/>
        <a:lstStyle/>
        <a:p>
          <a:pPr marL="0" lvl="0" algn="ctr" defTabSz="889000">
            <a:lnSpc>
              <a:spcPct val="100000"/>
            </a:lnSpc>
            <a:spcBef>
              <a:spcPct val="0"/>
            </a:spcBef>
            <a:spcAft>
              <a:spcPts val="0"/>
            </a:spcAft>
            <a:buNone/>
          </a:pPr>
          <a:r>
            <a:rPr lang="en-US" altLang="zh-CN" sz="2600" b="1" kern="1200" dirty="0">
              <a:solidFill>
                <a:srgbClr val="000000"/>
              </a:solidFill>
              <a:latin typeface="Arial"/>
              <a:ea typeface="MS PGothic" pitchFamily="34" charset="-128"/>
              <a:cs typeface="ＭＳ Ｐゴシック" charset="-128"/>
            </a:rPr>
            <a:t>Challenges of Crowdsourcing</a:t>
          </a:r>
          <a:endParaRPr lang="zh-CN" altLang="en-US" sz="2600" b="1" kern="1200" dirty="0">
            <a:solidFill>
              <a:srgbClr val="000000"/>
            </a:solidFill>
            <a:latin typeface="Arial"/>
            <a:ea typeface="MS PGothic" pitchFamily="34" charset="-128"/>
            <a:cs typeface="ＭＳ Ｐゴシック" charset="-128"/>
          </a:endParaRPr>
        </a:p>
      </dgm:t>
    </dgm:pt>
    <dgm:pt modelId="{17DF6EEC-E257-4E47-A268-20BF638E6E20}" type="parTrans" cxnId="{FE5106AB-8734-4F4D-915F-FF3EAA470B42}">
      <dgm:prSet/>
      <dgm:spPr/>
      <dgm:t>
        <a:bodyPr/>
        <a:lstStyle/>
        <a:p>
          <a:endParaRPr lang="zh-CN" altLang="en-US"/>
        </a:p>
      </dgm:t>
    </dgm:pt>
    <dgm:pt modelId="{D778C394-2A22-4A4F-A671-730A3AA6CDE7}" type="sibTrans" cxnId="{FE5106AB-8734-4F4D-915F-FF3EAA470B42}">
      <dgm:prSet/>
      <dgm:spPr/>
      <dgm:t>
        <a:bodyPr/>
        <a:lstStyle/>
        <a:p>
          <a:endParaRPr lang="zh-CN" altLang="en-US"/>
        </a:p>
      </dgm:t>
    </dgm:pt>
    <dgm:pt modelId="{F563EAEF-5428-4B82-9A69-1F5048263FE0}">
      <dgm:prSet phldrT="[文本]" custT="1"/>
      <dgm:spPr>
        <a:solidFill>
          <a:srgbClr val="92D050"/>
        </a:solidFill>
      </dgm:spPr>
      <dgm:t>
        <a:bodyPr/>
        <a:lstStyle/>
        <a:p>
          <a:pPr>
            <a:lnSpc>
              <a:spcPct val="150000"/>
            </a:lnSpc>
            <a:spcAft>
              <a:spcPts val="0"/>
            </a:spcAft>
          </a:pPr>
          <a:r>
            <a:rPr lang="en-US" altLang="zh-CN" sz="2000" b="0" dirty="0">
              <a:solidFill>
                <a:schemeClr val="tx1"/>
              </a:solidFill>
              <a:latin typeface="+mn-lt"/>
              <a:ea typeface="MS PGothic" pitchFamily="34" charset="-128"/>
              <a:cs typeface="ＭＳ Ｐゴシック" charset="-128"/>
            </a:rPr>
            <a:t>Task </a:t>
          </a:r>
        </a:p>
        <a:p>
          <a:pPr>
            <a:lnSpc>
              <a:spcPct val="150000"/>
            </a:lnSpc>
            <a:spcAft>
              <a:spcPts val="0"/>
            </a:spcAft>
          </a:pPr>
          <a:r>
            <a:rPr lang="en-US" altLang="zh-CN" sz="2000" b="0" dirty="0">
              <a:solidFill>
                <a:schemeClr val="tx1"/>
              </a:solidFill>
              <a:latin typeface="+mn-lt"/>
              <a:ea typeface="MS PGothic" pitchFamily="34" charset="-128"/>
              <a:cs typeface="ＭＳ Ｐゴシック" charset="-128"/>
            </a:rPr>
            <a:t>Assignment</a:t>
          </a:r>
          <a:endParaRPr lang="zh-CN" altLang="en-US" sz="2000" b="0" dirty="0">
            <a:solidFill>
              <a:schemeClr val="tx1"/>
            </a:solidFill>
            <a:latin typeface="+mn-lt"/>
            <a:ea typeface="MS PGothic" pitchFamily="34" charset="-128"/>
            <a:cs typeface="ＭＳ Ｐゴシック" charset="-128"/>
          </a:endParaRPr>
        </a:p>
      </dgm:t>
    </dgm:pt>
    <dgm:pt modelId="{177924AE-B784-4BCE-A1A4-FECE8800F87F}" type="parTrans" cxnId="{EB35BC36-7C2F-460A-A8ED-5F6738BC3281}">
      <dgm:prSet/>
      <dgm:spPr>
        <a:solidFill>
          <a:srgbClr val="92D050"/>
        </a:solidFill>
      </dgm:spPr>
      <dgm:t>
        <a:bodyPr/>
        <a:lstStyle/>
        <a:p>
          <a:endParaRPr lang="zh-CN" altLang="en-US"/>
        </a:p>
      </dgm:t>
    </dgm:pt>
    <dgm:pt modelId="{9E7BCF7C-F516-4580-9193-F3B49DC2D1AD}" type="sibTrans" cxnId="{EB35BC36-7C2F-460A-A8ED-5F6738BC3281}">
      <dgm:prSet/>
      <dgm:spPr>
        <a:solidFill>
          <a:srgbClr val="FFC000"/>
        </a:solidFill>
      </dgm:spPr>
      <dgm:t>
        <a:bodyPr/>
        <a:lstStyle/>
        <a:p>
          <a:endParaRPr lang="zh-CN" altLang="en-US"/>
        </a:p>
      </dgm:t>
    </dgm:pt>
    <dgm:pt modelId="{F55D8119-5131-468C-91F9-0690ABD07315}">
      <dgm:prSet phldrT="[文本]" custT="1"/>
      <dgm:spPr>
        <a:solidFill>
          <a:srgbClr val="FF0000">
            <a:alpha val="70000"/>
          </a:srgbClr>
        </a:solidFill>
      </dgm:spPr>
      <dgm:t>
        <a:bodyPr/>
        <a:lstStyle/>
        <a:p>
          <a:pPr marL="0" lvl="0" algn="ctr" defTabSz="889000">
            <a:lnSpc>
              <a:spcPct val="150000"/>
            </a:lnSpc>
            <a:spcBef>
              <a:spcPct val="0"/>
            </a:spcBef>
            <a:spcAft>
              <a:spcPts val="0"/>
            </a:spcAft>
            <a:buNone/>
          </a:pPr>
          <a:r>
            <a:rPr lang="en-US" altLang="zh-CN" sz="2000" b="0" kern="1200" dirty="0">
              <a:solidFill>
                <a:srgbClr val="000000"/>
              </a:solidFill>
              <a:latin typeface="Arial"/>
              <a:ea typeface="MS PGothic" pitchFamily="34" charset="-128"/>
              <a:cs typeface="ＭＳ Ｐゴシック" charset="-128"/>
            </a:rPr>
            <a:t>Quality</a:t>
          </a:r>
        </a:p>
        <a:p>
          <a:pPr marL="0" lvl="0" algn="ctr" defTabSz="889000">
            <a:lnSpc>
              <a:spcPct val="150000"/>
            </a:lnSpc>
            <a:spcBef>
              <a:spcPct val="0"/>
            </a:spcBef>
            <a:spcAft>
              <a:spcPts val="0"/>
            </a:spcAft>
            <a:buNone/>
          </a:pPr>
          <a:r>
            <a:rPr lang="en-US" altLang="zh-CN" sz="2000" b="0" kern="1200" dirty="0">
              <a:solidFill>
                <a:srgbClr val="000000"/>
              </a:solidFill>
              <a:latin typeface="Arial"/>
              <a:ea typeface="MS PGothic" pitchFamily="34" charset="-128"/>
              <a:cs typeface="ＭＳ Ｐゴシック" charset="-128"/>
            </a:rPr>
            <a:t> Control</a:t>
          </a:r>
          <a:endParaRPr lang="zh-CN" altLang="en-US" sz="2000" b="0" kern="1200" dirty="0">
            <a:solidFill>
              <a:srgbClr val="000000"/>
            </a:solidFill>
            <a:latin typeface="Arial"/>
            <a:ea typeface="MS PGothic" pitchFamily="34" charset="-128"/>
            <a:cs typeface="ＭＳ Ｐゴシック" charset="-128"/>
          </a:endParaRPr>
        </a:p>
      </dgm:t>
    </dgm:pt>
    <dgm:pt modelId="{1A789043-D0D1-4955-924E-DA653BC99DF9}" type="parTrans" cxnId="{42B3C561-457A-425B-ABE5-1123483535B5}">
      <dgm:prSet/>
      <dgm:spPr>
        <a:solidFill>
          <a:srgbClr val="FF0000">
            <a:alpha val="70000"/>
          </a:srgbClr>
        </a:solidFill>
      </dgm:spPr>
      <dgm:t>
        <a:bodyPr/>
        <a:lstStyle/>
        <a:p>
          <a:endParaRPr lang="zh-CN" altLang="en-US"/>
        </a:p>
      </dgm:t>
    </dgm:pt>
    <dgm:pt modelId="{BA172275-A937-4F03-AE21-58517E0D4A5C}" type="sibTrans" cxnId="{42B3C561-457A-425B-ABE5-1123483535B5}">
      <dgm:prSet/>
      <dgm:spPr>
        <a:solidFill>
          <a:srgbClr val="FFC000"/>
        </a:solidFill>
      </dgm:spPr>
      <dgm:t>
        <a:bodyPr/>
        <a:lstStyle/>
        <a:p>
          <a:endParaRPr lang="zh-CN" altLang="en-US"/>
        </a:p>
      </dgm:t>
    </dgm:pt>
    <dgm:pt modelId="{419C4472-6ADA-4753-A853-FF8E21F82C60}">
      <dgm:prSet phldrT="[文本]" custT="1"/>
      <dgm:spPr>
        <a:solidFill>
          <a:srgbClr val="00B0F0">
            <a:alpha val="70000"/>
          </a:srgbClr>
        </a:solidFill>
      </dgm:spPr>
      <dgm:t>
        <a:bodyPr/>
        <a:lstStyle/>
        <a:p>
          <a:pPr marL="0" lvl="0" algn="ctr" defTabSz="889000">
            <a:lnSpc>
              <a:spcPct val="150000"/>
            </a:lnSpc>
            <a:spcBef>
              <a:spcPct val="0"/>
            </a:spcBef>
            <a:spcAft>
              <a:spcPts val="0"/>
            </a:spcAft>
            <a:buNone/>
          </a:pPr>
          <a:r>
            <a:rPr lang="en-US" altLang="en-US" sz="2000" kern="1200" dirty="0">
              <a:solidFill>
                <a:srgbClr val="000000"/>
              </a:solidFill>
              <a:latin typeface="Arial"/>
              <a:ea typeface="MS PGothic" pitchFamily="34" charset="-128"/>
              <a:cs typeface="ＭＳ Ｐゴシック" charset="-128"/>
            </a:rPr>
            <a:t>Incentive </a:t>
          </a:r>
        </a:p>
        <a:p>
          <a:pPr marL="0" lvl="0" algn="ctr" defTabSz="889000">
            <a:lnSpc>
              <a:spcPct val="150000"/>
            </a:lnSpc>
            <a:spcBef>
              <a:spcPct val="0"/>
            </a:spcBef>
            <a:spcAft>
              <a:spcPts val="0"/>
            </a:spcAft>
            <a:buNone/>
          </a:pPr>
          <a:r>
            <a:rPr lang="en-US" altLang="en-US" sz="2000" kern="1200" dirty="0">
              <a:solidFill>
                <a:srgbClr val="000000"/>
              </a:solidFill>
              <a:latin typeface="Arial"/>
              <a:ea typeface="MS PGothic" pitchFamily="34" charset="-128"/>
              <a:cs typeface="ＭＳ Ｐゴシック" charset="-128"/>
            </a:rPr>
            <a:t>Mechanism</a:t>
          </a:r>
          <a:endParaRPr lang="zh-CN" altLang="en-US" sz="2000" kern="1200" dirty="0">
            <a:solidFill>
              <a:srgbClr val="000000"/>
            </a:solidFill>
            <a:latin typeface="Arial"/>
            <a:ea typeface="MS PGothic" pitchFamily="34" charset="-128"/>
            <a:cs typeface="ＭＳ Ｐゴシック" charset="-128"/>
          </a:endParaRPr>
        </a:p>
      </dgm:t>
    </dgm:pt>
    <dgm:pt modelId="{35AD71B7-2C85-4E8F-B5E5-3C1A3976CDA9}" type="parTrans" cxnId="{59EDF99C-8E86-4EE8-91D1-86A08DF9497F}">
      <dgm:prSet/>
      <dgm:spPr>
        <a:solidFill>
          <a:srgbClr val="00B0F0">
            <a:alpha val="70000"/>
          </a:srgbClr>
        </a:solidFill>
      </dgm:spPr>
      <dgm:t>
        <a:bodyPr/>
        <a:lstStyle/>
        <a:p>
          <a:endParaRPr lang="zh-CN" altLang="en-US"/>
        </a:p>
      </dgm:t>
    </dgm:pt>
    <dgm:pt modelId="{7C3CD356-DA82-4CF3-957D-6EF028FCC7AF}" type="sibTrans" cxnId="{59EDF99C-8E86-4EE8-91D1-86A08DF9497F}">
      <dgm:prSet/>
      <dgm:spPr>
        <a:solidFill>
          <a:srgbClr val="FFC000"/>
        </a:solidFill>
      </dgm:spPr>
      <dgm:t>
        <a:bodyPr/>
        <a:lstStyle/>
        <a:p>
          <a:endParaRPr lang="zh-CN" altLang="en-US"/>
        </a:p>
      </dgm:t>
    </dgm:pt>
    <dgm:pt modelId="{C3DCF6B8-E7BE-493A-AFF3-774392B1407A}">
      <dgm:prSet/>
      <dgm:spPr/>
      <dgm:t>
        <a:bodyPr/>
        <a:lstStyle/>
        <a:p>
          <a:endParaRPr lang="zh-CN" altLang="en-US" dirty="0"/>
        </a:p>
      </dgm:t>
    </dgm:pt>
    <dgm:pt modelId="{30222552-3643-4DC8-ACED-A61A66FA1748}" type="parTrans" cxnId="{5A33E2C5-43F2-4C94-9541-F3057CE0B831}">
      <dgm:prSet/>
      <dgm:spPr>
        <a:solidFill>
          <a:srgbClr val="FF0000">
            <a:alpha val="70000"/>
          </a:srgbClr>
        </a:solidFill>
      </dgm:spPr>
      <dgm:t>
        <a:bodyPr/>
        <a:lstStyle/>
        <a:p>
          <a:endParaRPr lang="zh-CN" altLang="en-US"/>
        </a:p>
      </dgm:t>
    </dgm:pt>
    <dgm:pt modelId="{1B0C3B2C-3159-4DD3-944F-24952914823D}" type="sibTrans" cxnId="{5A33E2C5-43F2-4C94-9541-F3057CE0B831}">
      <dgm:prSet/>
      <dgm:spPr/>
      <dgm:t>
        <a:bodyPr/>
        <a:lstStyle/>
        <a:p>
          <a:endParaRPr lang="zh-CN" altLang="en-US"/>
        </a:p>
      </dgm:t>
    </dgm:pt>
    <dgm:pt modelId="{A29F7528-1521-4806-96E7-9A507F108E4A}" type="pres">
      <dgm:prSet presAssocID="{106021D0-32BE-4527-8C80-1CD528B28927}" presName="Name0" presStyleCnt="0">
        <dgm:presLayoutVars>
          <dgm:chMax val="1"/>
          <dgm:dir/>
          <dgm:animLvl val="ctr"/>
          <dgm:resizeHandles val="exact"/>
        </dgm:presLayoutVars>
      </dgm:prSet>
      <dgm:spPr/>
    </dgm:pt>
    <dgm:pt modelId="{101ABD19-37B3-4D98-8B91-32455BF05C08}" type="pres">
      <dgm:prSet presAssocID="{5B2244A7-F62A-41C6-A2D3-0D50BE6BE991}" presName="centerShape" presStyleLbl="node0" presStyleIdx="0" presStyleCnt="1" custScaleX="117032" custScaleY="119052"/>
      <dgm:spPr/>
    </dgm:pt>
    <dgm:pt modelId="{119A0F91-6FBB-4C41-99DD-79025967B609}" type="pres">
      <dgm:prSet presAssocID="{F563EAEF-5428-4B82-9A69-1F5048263FE0}" presName="node" presStyleLbl="node1" presStyleIdx="0" presStyleCnt="3" custScaleX="125690" custScaleY="122943">
        <dgm:presLayoutVars>
          <dgm:bulletEnabled val="1"/>
        </dgm:presLayoutVars>
      </dgm:prSet>
      <dgm:spPr/>
    </dgm:pt>
    <dgm:pt modelId="{E206C397-3B54-4162-BBA4-4DE4FB985C22}" type="pres">
      <dgm:prSet presAssocID="{F563EAEF-5428-4B82-9A69-1F5048263FE0}" presName="dummy" presStyleCnt="0"/>
      <dgm:spPr/>
    </dgm:pt>
    <dgm:pt modelId="{33863E97-593A-49C5-9F58-F375E0B2EC38}" type="pres">
      <dgm:prSet presAssocID="{9E7BCF7C-F516-4580-9193-F3B49DC2D1AD}" presName="sibTrans" presStyleLbl="sibTrans2D1" presStyleIdx="0" presStyleCnt="3"/>
      <dgm:spPr/>
    </dgm:pt>
    <dgm:pt modelId="{D24B9AC5-90E6-4511-AFF9-5EAD5744E04F}" type="pres">
      <dgm:prSet presAssocID="{F55D8119-5131-468C-91F9-0690ABD07315}" presName="node" presStyleLbl="node1" presStyleIdx="1" presStyleCnt="3" custScaleX="120828" custScaleY="121057">
        <dgm:presLayoutVars>
          <dgm:bulletEnabled val="1"/>
        </dgm:presLayoutVars>
      </dgm:prSet>
      <dgm:spPr/>
    </dgm:pt>
    <dgm:pt modelId="{6911708A-48E3-4A5E-BFA9-88392FE4102D}" type="pres">
      <dgm:prSet presAssocID="{F55D8119-5131-468C-91F9-0690ABD07315}" presName="dummy" presStyleCnt="0"/>
      <dgm:spPr/>
    </dgm:pt>
    <dgm:pt modelId="{2D90B4B9-0C80-4F02-9D1B-6CEA191671E5}" type="pres">
      <dgm:prSet presAssocID="{BA172275-A937-4F03-AE21-58517E0D4A5C}" presName="sibTrans" presStyleLbl="sibTrans2D1" presStyleIdx="1" presStyleCnt="3"/>
      <dgm:spPr/>
    </dgm:pt>
    <dgm:pt modelId="{559B45D4-7C47-4371-8427-9E7347AED28D}" type="pres">
      <dgm:prSet presAssocID="{419C4472-6ADA-4753-A853-FF8E21F82C60}" presName="node" presStyleLbl="node1" presStyleIdx="2" presStyleCnt="3" custScaleX="129949" custScaleY="131289">
        <dgm:presLayoutVars>
          <dgm:bulletEnabled val="1"/>
        </dgm:presLayoutVars>
      </dgm:prSet>
      <dgm:spPr/>
    </dgm:pt>
    <dgm:pt modelId="{D6A2800E-EC82-42F6-917A-5DF9F8FC9512}" type="pres">
      <dgm:prSet presAssocID="{419C4472-6ADA-4753-A853-FF8E21F82C60}" presName="dummy" presStyleCnt="0"/>
      <dgm:spPr/>
    </dgm:pt>
    <dgm:pt modelId="{B08C5C77-A9B7-4722-81DC-AEEC1D1F1B1C}" type="pres">
      <dgm:prSet presAssocID="{7C3CD356-DA82-4CF3-957D-6EF028FCC7AF}" presName="sibTrans" presStyleLbl="sibTrans2D1" presStyleIdx="2" presStyleCnt="3"/>
      <dgm:spPr/>
    </dgm:pt>
  </dgm:ptLst>
  <dgm:cxnLst>
    <dgm:cxn modelId="{83374480-EFCB-43E8-8D80-C0B5113F56C4}" type="presOf" srcId="{5B2244A7-F62A-41C6-A2D3-0D50BE6BE991}" destId="{101ABD19-37B3-4D98-8B91-32455BF05C08}" srcOrd="0" destOrd="0" presId="urn:microsoft.com/office/officeart/2005/8/layout/radial6"/>
    <dgm:cxn modelId="{68C0F770-FD31-4BBE-93A0-B53102FD045B}" type="presOf" srcId="{7C3CD356-DA82-4CF3-957D-6EF028FCC7AF}" destId="{B08C5C77-A9B7-4722-81DC-AEEC1D1F1B1C}" srcOrd="0" destOrd="0" presId="urn:microsoft.com/office/officeart/2005/8/layout/radial6"/>
    <dgm:cxn modelId="{42B3C561-457A-425B-ABE5-1123483535B5}" srcId="{5B2244A7-F62A-41C6-A2D3-0D50BE6BE991}" destId="{F55D8119-5131-468C-91F9-0690ABD07315}" srcOrd="1" destOrd="0" parTransId="{1A789043-D0D1-4955-924E-DA653BC99DF9}" sibTransId="{BA172275-A937-4F03-AE21-58517E0D4A5C}"/>
    <dgm:cxn modelId="{B209D326-D987-4955-9741-FE6BCFD8FC7F}" type="presOf" srcId="{419C4472-6ADA-4753-A853-FF8E21F82C60}" destId="{559B45D4-7C47-4371-8427-9E7347AED28D}" srcOrd="0" destOrd="0" presId="urn:microsoft.com/office/officeart/2005/8/layout/radial6"/>
    <dgm:cxn modelId="{FE5106AB-8734-4F4D-915F-FF3EAA470B42}" srcId="{106021D0-32BE-4527-8C80-1CD528B28927}" destId="{5B2244A7-F62A-41C6-A2D3-0D50BE6BE991}" srcOrd="0" destOrd="0" parTransId="{17DF6EEC-E257-4E47-A268-20BF638E6E20}" sibTransId="{D778C394-2A22-4A4F-A671-730A3AA6CDE7}"/>
    <dgm:cxn modelId="{F6B23A2B-A469-411C-94C1-DE50C0085F16}" type="presOf" srcId="{F563EAEF-5428-4B82-9A69-1F5048263FE0}" destId="{119A0F91-6FBB-4C41-99DD-79025967B609}" srcOrd="0" destOrd="0" presId="urn:microsoft.com/office/officeart/2005/8/layout/radial6"/>
    <dgm:cxn modelId="{5A33E2C5-43F2-4C94-9541-F3057CE0B831}" srcId="{106021D0-32BE-4527-8C80-1CD528B28927}" destId="{C3DCF6B8-E7BE-493A-AFF3-774392B1407A}" srcOrd="1" destOrd="0" parTransId="{30222552-3643-4DC8-ACED-A61A66FA1748}" sibTransId="{1B0C3B2C-3159-4DD3-944F-24952914823D}"/>
    <dgm:cxn modelId="{7A5F81DE-435A-4D1E-A058-C3E1BDD9FDE3}" type="presOf" srcId="{BA172275-A937-4F03-AE21-58517E0D4A5C}" destId="{2D90B4B9-0C80-4F02-9D1B-6CEA191671E5}" srcOrd="0" destOrd="0" presId="urn:microsoft.com/office/officeart/2005/8/layout/radial6"/>
    <dgm:cxn modelId="{4B92497C-3409-4705-9367-5A07ED82B3C2}" type="presOf" srcId="{106021D0-32BE-4527-8C80-1CD528B28927}" destId="{A29F7528-1521-4806-96E7-9A507F108E4A}" srcOrd="0" destOrd="0" presId="urn:microsoft.com/office/officeart/2005/8/layout/radial6"/>
    <dgm:cxn modelId="{36F93170-314F-46B5-B8A9-C6C5F9DF63A1}" type="presOf" srcId="{F55D8119-5131-468C-91F9-0690ABD07315}" destId="{D24B9AC5-90E6-4511-AFF9-5EAD5744E04F}" srcOrd="0" destOrd="0" presId="urn:microsoft.com/office/officeart/2005/8/layout/radial6"/>
    <dgm:cxn modelId="{8022CEAC-5823-427C-8D8D-146336F5FD26}" type="presOf" srcId="{9E7BCF7C-F516-4580-9193-F3B49DC2D1AD}" destId="{33863E97-593A-49C5-9F58-F375E0B2EC38}" srcOrd="0" destOrd="0" presId="urn:microsoft.com/office/officeart/2005/8/layout/radial6"/>
    <dgm:cxn modelId="{59EDF99C-8E86-4EE8-91D1-86A08DF9497F}" srcId="{5B2244A7-F62A-41C6-A2D3-0D50BE6BE991}" destId="{419C4472-6ADA-4753-A853-FF8E21F82C60}" srcOrd="2" destOrd="0" parTransId="{35AD71B7-2C85-4E8F-B5E5-3C1A3976CDA9}" sibTransId="{7C3CD356-DA82-4CF3-957D-6EF028FCC7AF}"/>
    <dgm:cxn modelId="{EB35BC36-7C2F-460A-A8ED-5F6738BC3281}" srcId="{5B2244A7-F62A-41C6-A2D3-0D50BE6BE991}" destId="{F563EAEF-5428-4B82-9A69-1F5048263FE0}" srcOrd="0" destOrd="0" parTransId="{177924AE-B784-4BCE-A1A4-FECE8800F87F}" sibTransId="{9E7BCF7C-F516-4580-9193-F3B49DC2D1AD}"/>
    <dgm:cxn modelId="{E9794A7C-34A9-4722-8828-8044059CA75E}" type="presParOf" srcId="{A29F7528-1521-4806-96E7-9A507F108E4A}" destId="{101ABD19-37B3-4D98-8B91-32455BF05C08}" srcOrd="0" destOrd="0" presId="urn:microsoft.com/office/officeart/2005/8/layout/radial6"/>
    <dgm:cxn modelId="{D01A964A-97EC-4679-BF7B-CFF7A66B5854}" type="presParOf" srcId="{A29F7528-1521-4806-96E7-9A507F108E4A}" destId="{119A0F91-6FBB-4C41-99DD-79025967B609}" srcOrd="1" destOrd="0" presId="urn:microsoft.com/office/officeart/2005/8/layout/radial6"/>
    <dgm:cxn modelId="{55FE8303-30E2-4171-95DA-4D9C0FFC7A6D}" type="presParOf" srcId="{A29F7528-1521-4806-96E7-9A507F108E4A}" destId="{E206C397-3B54-4162-BBA4-4DE4FB985C22}" srcOrd="2" destOrd="0" presId="urn:microsoft.com/office/officeart/2005/8/layout/radial6"/>
    <dgm:cxn modelId="{08BF585A-638D-4B4D-AB69-9701FF330084}" type="presParOf" srcId="{A29F7528-1521-4806-96E7-9A507F108E4A}" destId="{33863E97-593A-49C5-9F58-F375E0B2EC38}" srcOrd="3" destOrd="0" presId="urn:microsoft.com/office/officeart/2005/8/layout/radial6"/>
    <dgm:cxn modelId="{B7D256C4-99A7-456F-8051-B7592F42A43F}" type="presParOf" srcId="{A29F7528-1521-4806-96E7-9A507F108E4A}" destId="{D24B9AC5-90E6-4511-AFF9-5EAD5744E04F}" srcOrd="4" destOrd="0" presId="urn:microsoft.com/office/officeart/2005/8/layout/radial6"/>
    <dgm:cxn modelId="{CC131271-ECD0-4842-BF2C-BD39599D5531}" type="presParOf" srcId="{A29F7528-1521-4806-96E7-9A507F108E4A}" destId="{6911708A-48E3-4A5E-BFA9-88392FE4102D}" srcOrd="5" destOrd="0" presId="urn:microsoft.com/office/officeart/2005/8/layout/radial6"/>
    <dgm:cxn modelId="{CA69781D-34D2-4BEC-A7EC-942571BE2857}" type="presParOf" srcId="{A29F7528-1521-4806-96E7-9A507F108E4A}" destId="{2D90B4B9-0C80-4F02-9D1B-6CEA191671E5}" srcOrd="6" destOrd="0" presId="urn:microsoft.com/office/officeart/2005/8/layout/radial6"/>
    <dgm:cxn modelId="{57B754DB-A3DE-4739-8F52-0075D2C9FCDA}" type="presParOf" srcId="{A29F7528-1521-4806-96E7-9A507F108E4A}" destId="{559B45D4-7C47-4371-8427-9E7347AED28D}" srcOrd="7" destOrd="0" presId="urn:microsoft.com/office/officeart/2005/8/layout/radial6"/>
    <dgm:cxn modelId="{42EFD889-A903-4422-8929-A1597A814954}" type="presParOf" srcId="{A29F7528-1521-4806-96E7-9A507F108E4A}" destId="{D6A2800E-EC82-42F6-917A-5DF9F8FC9512}" srcOrd="8" destOrd="0" presId="urn:microsoft.com/office/officeart/2005/8/layout/radial6"/>
    <dgm:cxn modelId="{EDDC02F9-FBE2-4E5D-A7FE-EA6BEE41D103}" type="presParOf" srcId="{A29F7528-1521-4806-96E7-9A507F108E4A}" destId="{B08C5C77-A9B7-4722-81DC-AEEC1D1F1B1C}" srcOrd="9"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8C5C77-A9B7-4722-81DC-AEEC1D1F1B1C}">
      <dsp:nvSpPr>
        <dsp:cNvPr id="0" name=""/>
        <dsp:cNvSpPr/>
      </dsp:nvSpPr>
      <dsp:spPr>
        <a:xfrm>
          <a:off x="1973628" y="814427"/>
          <a:ext cx="4836742" cy="4836742"/>
        </a:xfrm>
        <a:prstGeom prst="blockArc">
          <a:avLst>
            <a:gd name="adj1" fmla="val 9000000"/>
            <a:gd name="adj2" fmla="val 16200000"/>
            <a:gd name="adj3" fmla="val 4637"/>
          </a:avLst>
        </a:prstGeom>
        <a:solidFill>
          <a:srgbClr val="FFC000"/>
        </a:solidFill>
        <a:ln>
          <a:noFill/>
        </a:ln>
        <a:effectLst/>
      </dsp:spPr>
      <dsp:style>
        <a:lnRef idx="0">
          <a:scrgbClr r="0" g="0" b="0"/>
        </a:lnRef>
        <a:fillRef idx="1">
          <a:scrgbClr r="0" g="0" b="0"/>
        </a:fillRef>
        <a:effectRef idx="0">
          <a:scrgbClr r="0" g="0" b="0"/>
        </a:effectRef>
        <a:fontRef idx="minor">
          <a:schemeClr val="lt1"/>
        </a:fontRef>
      </dsp:style>
    </dsp:sp>
    <dsp:sp modelId="{2D90B4B9-0C80-4F02-9D1B-6CEA191671E5}">
      <dsp:nvSpPr>
        <dsp:cNvPr id="0" name=""/>
        <dsp:cNvSpPr/>
      </dsp:nvSpPr>
      <dsp:spPr>
        <a:xfrm>
          <a:off x="1973628" y="814427"/>
          <a:ext cx="4836742" cy="4836742"/>
        </a:xfrm>
        <a:prstGeom prst="blockArc">
          <a:avLst>
            <a:gd name="adj1" fmla="val 1800000"/>
            <a:gd name="adj2" fmla="val 9000000"/>
            <a:gd name="adj3" fmla="val 4637"/>
          </a:avLst>
        </a:prstGeom>
        <a:solidFill>
          <a:srgbClr val="FFC000"/>
        </a:solidFill>
        <a:ln>
          <a:noFill/>
        </a:ln>
        <a:effectLst/>
      </dsp:spPr>
      <dsp:style>
        <a:lnRef idx="0">
          <a:scrgbClr r="0" g="0" b="0"/>
        </a:lnRef>
        <a:fillRef idx="1">
          <a:scrgbClr r="0" g="0" b="0"/>
        </a:fillRef>
        <a:effectRef idx="0">
          <a:scrgbClr r="0" g="0" b="0"/>
        </a:effectRef>
        <a:fontRef idx="minor">
          <a:schemeClr val="lt1"/>
        </a:fontRef>
      </dsp:style>
    </dsp:sp>
    <dsp:sp modelId="{33863E97-593A-49C5-9F58-F375E0B2EC38}">
      <dsp:nvSpPr>
        <dsp:cNvPr id="0" name=""/>
        <dsp:cNvSpPr/>
      </dsp:nvSpPr>
      <dsp:spPr>
        <a:xfrm>
          <a:off x="1973628" y="814427"/>
          <a:ext cx="4836742" cy="4836742"/>
        </a:xfrm>
        <a:prstGeom prst="blockArc">
          <a:avLst>
            <a:gd name="adj1" fmla="val 16200000"/>
            <a:gd name="adj2" fmla="val 1800000"/>
            <a:gd name="adj3" fmla="val 4637"/>
          </a:avLst>
        </a:prstGeom>
        <a:solidFill>
          <a:srgbClr val="FFC000"/>
        </a:solidFill>
        <a:ln>
          <a:noFill/>
        </a:ln>
        <a:effectLst/>
      </dsp:spPr>
      <dsp:style>
        <a:lnRef idx="0">
          <a:scrgbClr r="0" g="0" b="0"/>
        </a:lnRef>
        <a:fillRef idx="1">
          <a:scrgbClr r="0" g="0" b="0"/>
        </a:fillRef>
        <a:effectRef idx="0">
          <a:scrgbClr r="0" g="0" b="0"/>
        </a:effectRef>
        <a:fontRef idx="minor">
          <a:schemeClr val="lt1"/>
        </a:fontRef>
      </dsp:style>
    </dsp:sp>
    <dsp:sp modelId="{101ABD19-37B3-4D98-8B91-32455BF05C08}">
      <dsp:nvSpPr>
        <dsp:cNvPr id="0" name=""/>
        <dsp:cNvSpPr/>
      </dsp:nvSpPr>
      <dsp:spPr>
        <a:xfrm>
          <a:off x="3089995" y="1908321"/>
          <a:ext cx="2604009" cy="2648954"/>
        </a:xfrm>
        <a:prstGeom prst="ellipse">
          <a:avLst/>
        </a:prstGeom>
        <a:solidFill>
          <a:srgbClr val="FFFF00">
            <a:alpha val="70000"/>
          </a:srgbClr>
        </a:solidFill>
        <a:ln w="25400" cap="flat" cmpd="sng" algn="ctr">
          <a:solidFill>
            <a:srgbClr val="FFFF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889000">
            <a:lnSpc>
              <a:spcPct val="100000"/>
            </a:lnSpc>
            <a:spcBef>
              <a:spcPct val="0"/>
            </a:spcBef>
            <a:spcAft>
              <a:spcPts val="0"/>
            </a:spcAft>
            <a:buNone/>
          </a:pPr>
          <a:r>
            <a:rPr lang="en-US" altLang="zh-CN" sz="2600" b="1" kern="1200" dirty="0">
              <a:solidFill>
                <a:srgbClr val="000000"/>
              </a:solidFill>
              <a:latin typeface="Arial"/>
              <a:ea typeface="MS PGothic" pitchFamily="34" charset="-128"/>
              <a:cs typeface="ＭＳ Ｐゴシック" charset="-128"/>
            </a:rPr>
            <a:t>Challenges of Crowdsourcing</a:t>
          </a:r>
          <a:endParaRPr lang="zh-CN" altLang="en-US" sz="2600" b="1" kern="1200" dirty="0">
            <a:solidFill>
              <a:srgbClr val="000000"/>
            </a:solidFill>
            <a:latin typeface="Arial"/>
            <a:ea typeface="MS PGothic" pitchFamily="34" charset="-128"/>
            <a:cs typeface="ＭＳ Ｐゴシック" charset="-128"/>
          </a:endParaRPr>
        </a:p>
      </dsp:txBody>
      <dsp:txXfrm>
        <a:off x="3471343" y="2296251"/>
        <a:ext cx="1841313" cy="1873094"/>
      </dsp:txXfrm>
    </dsp:sp>
    <dsp:sp modelId="{119A0F91-6FBB-4C41-99DD-79025967B609}">
      <dsp:nvSpPr>
        <dsp:cNvPr id="0" name=""/>
        <dsp:cNvSpPr/>
      </dsp:nvSpPr>
      <dsp:spPr>
        <a:xfrm>
          <a:off x="3413170" y="-86937"/>
          <a:ext cx="1957657" cy="1914871"/>
        </a:xfrm>
        <a:prstGeom prst="ellipse">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150000"/>
            </a:lnSpc>
            <a:spcBef>
              <a:spcPct val="0"/>
            </a:spcBef>
            <a:spcAft>
              <a:spcPts val="0"/>
            </a:spcAft>
            <a:buNone/>
          </a:pPr>
          <a:r>
            <a:rPr lang="en-US" altLang="zh-CN" sz="2000" b="0" kern="1200" dirty="0">
              <a:solidFill>
                <a:schemeClr val="tx1"/>
              </a:solidFill>
              <a:latin typeface="+mn-lt"/>
              <a:ea typeface="MS PGothic" pitchFamily="34" charset="-128"/>
              <a:cs typeface="ＭＳ Ｐゴシック" charset="-128"/>
            </a:rPr>
            <a:t>Task </a:t>
          </a:r>
        </a:p>
        <a:p>
          <a:pPr marL="0" lvl="0" indent="0" algn="ctr" defTabSz="889000">
            <a:lnSpc>
              <a:spcPct val="150000"/>
            </a:lnSpc>
            <a:spcBef>
              <a:spcPct val="0"/>
            </a:spcBef>
            <a:spcAft>
              <a:spcPts val="0"/>
            </a:spcAft>
            <a:buNone/>
          </a:pPr>
          <a:r>
            <a:rPr lang="en-US" altLang="zh-CN" sz="2000" b="0" kern="1200" dirty="0">
              <a:solidFill>
                <a:schemeClr val="tx1"/>
              </a:solidFill>
              <a:latin typeface="+mn-lt"/>
              <a:ea typeface="MS PGothic" pitchFamily="34" charset="-128"/>
              <a:cs typeface="ＭＳ Ｐゴシック" charset="-128"/>
            </a:rPr>
            <a:t>Assignment</a:t>
          </a:r>
          <a:endParaRPr lang="zh-CN" altLang="en-US" sz="2000" b="0" kern="1200" dirty="0">
            <a:solidFill>
              <a:schemeClr val="tx1"/>
            </a:solidFill>
            <a:latin typeface="+mn-lt"/>
            <a:ea typeface="MS PGothic" pitchFamily="34" charset="-128"/>
            <a:cs typeface="ＭＳ Ｐゴシック" charset="-128"/>
          </a:endParaRPr>
        </a:p>
      </dsp:txBody>
      <dsp:txXfrm>
        <a:off x="3699862" y="193489"/>
        <a:ext cx="1384273" cy="1354019"/>
      </dsp:txXfrm>
    </dsp:sp>
    <dsp:sp modelId="{D24B9AC5-90E6-4511-AFF9-5EAD5744E04F}">
      <dsp:nvSpPr>
        <dsp:cNvPr id="0" name=""/>
        <dsp:cNvSpPr/>
      </dsp:nvSpPr>
      <dsp:spPr>
        <a:xfrm>
          <a:off x="5496846" y="3471200"/>
          <a:ext cx="1881930" cy="1885496"/>
        </a:xfrm>
        <a:prstGeom prst="ellipse">
          <a:avLst/>
        </a:prstGeom>
        <a:solidFill>
          <a:srgbClr val="FF0000">
            <a:alpha val="7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150000"/>
            </a:lnSpc>
            <a:spcBef>
              <a:spcPct val="0"/>
            </a:spcBef>
            <a:spcAft>
              <a:spcPts val="0"/>
            </a:spcAft>
            <a:buNone/>
          </a:pPr>
          <a:r>
            <a:rPr lang="en-US" altLang="zh-CN" sz="2000" b="0" kern="1200" dirty="0">
              <a:solidFill>
                <a:srgbClr val="000000"/>
              </a:solidFill>
              <a:latin typeface="Arial"/>
              <a:ea typeface="MS PGothic" pitchFamily="34" charset="-128"/>
              <a:cs typeface="ＭＳ Ｐゴシック" charset="-128"/>
            </a:rPr>
            <a:t>Quality</a:t>
          </a:r>
        </a:p>
        <a:p>
          <a:pPr marL="0" lvl="0" indent="0" algn="ctr" defTabSz="889000">
            <a:lnSpc>
              <a:spcPct val="150000"/>
            </a:lnSpc>
            <a:spcBef>
              <a:spcPct val="0"/>
            </a:spcBef>
            <a:spcAft>
              <a:spcPts val="0"/>
            </a:spcAft>
            <a:buNone/>
          </a:pPr>
          <a:r>
            <a:rPr lang="en-US" altLang="zh-CN" sz="2000" b="0" kern="1200" dirty="0">
              <a:solidFill>
                <a:srgbClr val="000000"/>
              </a:solidFill>
              <a:latin typeface="Arial"/>
              <a:ea typeface="MS PGothic" pitchFamily="34" charset="-128"/>
              <a:cs typeface="ＭＳ Ｐゴシック" charset="-128"/>
            </a:rPr>
            <a:t> Control</a:t>
          </a:r>
          <a:endParaRPr lang="zh-CN" altLang="en-US" sz="2000" b="0" kern="1200" dirty="0">
            <a:solidFill>
              <a:srgbClr val="000000"/>
            </a:solidFill>
            <a:latin typeface="Arial"/>
            <a:ea typeface="MS PGothic" pitchFamily="34" charset="-128"/>
            <a:cs typeface="ＭＳ Ｐゴシック" charset="-128"/>
          </a:endParaRPr>
        </a:p>
      </dsp:txBody>
      <dsp:txXfrm>
        <a:off x="5772448" y="3747324"/>
        <a:ext cx="1330726" cy="1333248"/>
      </dsp:txXfrm>
    </dsp:sp>
    <dsp:sp modelId="{559B45D4-7C47-4371-8427-9E7347AED28D}">
      <dsp:nvSpPr>
        <dsp:cNvPr id="0" name=""/>
        <dsp:cNvSpPr/>
      </dsp:nvSpPr>
      <dsp:spPr>
        <a:xfrm>
          <a:off x="1334191" y="3391516"/>
          <a:ext cx="2023992" cy="2044863"/>
        </a:xfrm>
        <a:prstGeom prst="ellipse">
          <a:avLst/>
        </a:prstGeom>
        <a:solidFill>
          <a:srgbClr val="00B0F0">
            <a:alpha val="7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150000"/>
            </a:lnSpc>
            <a:spcBef>
              <a:spcPct val="0"/>
            </a:spcBef>
            <a:spcAft>
              <a:spcPts val="0"/>
            </a:spcAft>
            <a:buNone/>
          </a:pPr>
          <a:r>
            <a:rPr lang="en-US" altLang="en-US" sz="2000" kern="1200" dirty="0">
              <a:solidFill>
                <a:srgbClr val="000000"/>
              </a:solidFill>
              <a:latin typeface="Arial"/>
              <a:ea typeface="MS PGothic" pitchFamily="34" charset="-128"/>
              <a:cs typeface="ＭＳ Ｐゴシック" charset="-128"/>
            </a:rPr>
            <a:t>Incentive </a:t>
          </a:r>
        </a:p>
        <a:p>
          <a:pPr marL="0" lvl="0" indent="0" algn="ctr" defTabSz="889000">
            <a:lnSpc>
              <a:spcPct val="150000"/>
            </a:lnSpc>
            <a:spcBef>
              <a:spcPct val="0"/>
            </a:spcBef>
            <a:spcAft>
              <a:spcPts val="0"/>
            </a:spcAft>
            <a:buNone/>
          </a:pPr>
          <a:r>
            <a:rPr lang="en-US" altLang="en-US" sz="2000" kern="1200" dirty="0">
              <a:solidFill>
                <a:srgbClr val="000000"/>
              </a:solidFill>
              <a:latin typeface="Arial"/>
              <a:ea typeface="MS PGothic" pitchFamily="34" charset="-128"/>
              <a:cs typeface="ＭＳ Ｐゴシック" charset="-128"/>
            </a:rPr>
            <a:t>Mechanism</a:t>
          </a:r>
          <a:endParaRPr lang="zh-CN" altLang="en-US" sz="2000" kern="1200" dirty="0">
            <a:solidFill>
              <a:srgbClr val="000000"/>
            </a:solidFill>
            <a:latin typeface="Arial"/>
            <a:ea typeface="MS PGothic" pitchFamily="34" charset="-128"/>
            <a:cs typeface="ＭＳ Ｐゴシック" charset="-128"/>
          </a:endParaRPr>
        </a:p>
      </dsp:txBody>
      <dsp:txXfrm>
        <a:off x="1630598" y="3690979"/>
        <a:ext cx="1431178" cy="14459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8C5C77-A9B7-4722-81DC-AEEC1D1F1B1C}">
      <dsp:nvSpPr>
        <dsp:cNvPr id="0" name=""/>
        <dsp:cNvSpPr/>
      </dsp:nvSpPr>
      <dsp:spPr>
        <a:xfrm>
          <a:off x="1973628" y="814427"/>
          <a:ext cx="4836742" cy="4836742"/>
        </a:xfrm>
        <a:prstGeom prst="blockArc">
          <a:avLst>
            <a:gd name="adj1" fmla="val 9000000"/>
            <a:gd name="adj2" fmla="val 16200000"/>
            <a:gd name="adj3" fmla="val 4637"/>
          </a:avLst>
        </a:prstGeom>
        <a:solidFill>
          <a:srgbClr val="FFC000"/>
        </a:solidFill>
        <a:ln>
          <a:noFill/>
        </a:ln>
        <a:effectLst/>
      </dsp:spPr>
      <dsp:style>
        <a:lnRef idx="0">
          <a:scrgbClr r="0" g="0" b="0"/>
        </a:lnRef>
        <a:fillRef idx="1">
          <a:scrgbClr r="0" g="0" b="0"/>
        </a:fillRef>
        <a:effectRef idx="0">
          <a:scrgbClr r="0" g="0" b="0"/>
        </a:effectRef>
        <a:fontRef idx="minor">
          <a:schemeClr val="lt1"/>
        </a:fontRef>
      </dsp:style>
    </dsp:sp>
    <dsp:sp modelId="{2D90B4B9-0C80-4F02-9D1B-6CEA191671E5}">
      <dsp:nvSpPr>
        <dsp:cNvPr id="0" name=""/>
        <dsp:cNvSpPr/>
      </dsp:nvSpPr>
      <dsp:spPr>
        <a:xfrm>
          <a:off x="1973628" y="814427"/>
          <a:ext cx="4836742" cy="4836742"/>
        </a:xfrm>
        <a:prstGeom prst="blockArc">
          <a:avLst>
            <a:gd name="adj1" fmla="val 1800000"/>
            <a:gd name="adj2" fmla="val 9000000"/>
            <a:gd name="adj3" fmla="val 4637"/>
          </a:avLst>
        </a:prstGeom>
        <a:solidFill>
          <a:srgbClr val="FFC000"/>
        </a:solidFill>
        <a:ln>
          <a:noFill/>
        </a:ln>
        <a:effectLst/>
      </dsp:spPr>
      <dsp:style>
        <a:lnRef idx="0">
          <a:scrgbClr r="0" g="0" b="0"/>
        </a:lnRef>
        <a:fillRef idx="1">
          <a:scrgbClr r="0" g="0" b="0"/>
        </a:fillRef>
        <a:effectRef idx="0">
          <a:scrgbClr r="0" g="0" b="0"/>
        </a:effectRef>
        <a:fontRef idx="minor">
          <a:schemeClr val="lt1"/>
        </a:fontRef>
      </dsp:style>
    </dsp:sp>
    <dsp:sp modelId="{33863E97-593A-49C5-9F58-F375E0B2EC38}">
      <dsp:nvSpPr>
        <dsp:cNvPr id="0" name=""/>
        <dsp:cNvSpPr/>
      </dsp:nvSpPr>
      <dsp:spPr>
        <a:xfrm>
          <a:off x="1973628" y="814427"/>
          <a:ext cx="4836742" cy="4836742"/>
        </a:xfrm>
        <a:prstGeom prst="blockArc">
          <a:avLst>
            <a:gd name="adj1" fmla="val 16200000"/>
            <a:gd name="adj2" fmla="val 1800000"/>
            <a:gd name="adj3" fmla="val 4637"/>
          </a:avLst>
        </a:prstGeom>
        <a:solidFill>
          <a:srgbClr val="FFC000"/>
        </a:solidFill>
        <a:ln>
          <a:noFill/>
        </a:ln>
        <a:effectLst/>
      </dsp:spPr>
      <dsp:style>
        <a:lnRef idx="0">
          <a:scrgbClr r="0" g="0" b="0"/>
        </a:lnRef>
        <a:fillRef idx="1">
          <a:scrgbClr r="0" g="0" b="0"/>
        </a:fillRef>
        <a:effectRef idx="0">
          <a:scrgbClr r="0" g="0" b="0"/>
        </a:effectRef>
        <a:fontRef idx="minor">
          <a:schemeClr val="lt1"/>
        </a:fontRef>
      </dsp:style>
    </dsp:sp>
    <dsp:sp modelId="{101ABD19-37B3-4D98-8B91-32455BF05C08}">
      <dsp:nvSpPr>
        <dsp:cNvPr id="0" name=""/>
        <dsp:cNvSpPr/>
      </dsp:nvSpPr>
      <dsp:spPr>
        <a:xfrm>
          <a:off x="3089995" y="1908321"/>
          <a:ext cx="2604009" cy="2648954"/>
        </a:xfrm>
        <a:prstGeom prst="ellipse">
          <a:avLst/>
        </a:prstGeom>
        <a:solidFill>
          <a:srgbClr val="FFFF00">
            <a:alpha val="70000"/>
          </a:srgbClr>
        </a:solidFill>
        <a:ln w="25400" cap="flat" cmpd="sng" algn="ctr">
          <a:solidFill>
            <a:srgbClr val="FFFF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889000">
            <a:lnSpc>
              <a:spcPct val="100000"/>
            </a:lnSpc>
            <a:spcBef>
              <a:spcPct val="0"/>
            </a:spcBef>
            <a:spcAft>
              <a:spcPts val="0"/>
            </a:spcAft>
            <a:buNone/>
          </a:pPr>
          <a:r>
            <a:rPr lang="en-US" altLang="zh-CN" sz="2600" b="1" kern="1200" dirty="0">
              <a:solidFill>
                <a:srgbClr val="000000"/>
              </a:solidFill>
              <a:latin typeface="Arial"/>
              <a:ea typeface="MS PGothic" pitchFamily="34" charset="-128"/>
              <a:cs typeface="ＭＳ Ｐゴシック" charset="-128"/>
            </a:rPr>
            <a:t>Challenges of Crowdsourcing</a:t>
          </a:r>
          <a:endParaRPr lang="zh-CN" altLang="en-US" sz="2600" b="1" kern="1200" dirty="0">
            <a:solidFill>
              <a:srgbClr val="000000"/>
            </a:solidFill>
            <a:latin typeface="Arial"/>
            <a:ea typeface="MS PGothic" pitchFamily="34" charset="-128"/>
            <a:cs typeface="ＭＳ Ｐゴシック" charset="-128"/>
          </a:endParaRPr>
        </a:p>
      </dsp:txBody>
      <dsp:txXfrm>
        <a:off x="3471343" y="2296251"/>
        <a:ext cx="1841313" cy="1873094"/>
      </dsp:txXfrm>
    </dsp:sp>
    <dsp:sp modelId="{119A0F91-6FBB-4C41-99DD-79025967B609}">
      <dsp:nvSpPr>
        <dsp:cNvPr id="0" name=""/>
        <dsp:cNvSpPr/>
      </dsp:nvSpPr>
      <dsp:spPr>
        <a:xfrm>
          <a:off x="3413170" y="-86937"/>
          <a:ext cx="1957657" cy="1914871"/>
        </a:xfrm>
        <a:prstGeom prst="ellipse">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150000"/>
            </a:lnSpc>
            <a:spcBef>
              <a:spcPct val="0"/>
            </a:spcBef>
            <a:spcAft>
              <a:spcPts val="0"/>
            </a:spcAft>
            <a:buNone/>
          </a:pPr>
          <a:r>
            <a:rPr lang="en-US" altLang="zh-CN" sz="2000" b="0" kern="1200" dirty="0">
              <a:solidFill>
                <a:schemeClr val="tx1"/>
              </a:solidFill>
              <a:latin typeface="+mn-lt"/>
              <a:ea typeface="MS PGothic" pitchFamily="34" charset="-128"/>
              <a:cs typeface="ＭＳ Ｐゴシック" charset="-128"/>
            </a:rPr>
            <a:t>Task </a:t>
          </a:r>
        </a:p>
        <a:p>
          <a:pPr marL="0" lvl="0" indent="0" algn="ctr" defTabSz="889000">
            <a:lnSpc>
              <a:spcPct val="150000"/>
            </a:lnSpc>
            <a:spcBef>
              <a:spcPct val="0"/>
            </a:spcBef>
            <a:spcAft>
              <a:spcPts val="0"/>
            </a:spcAft>
            <a:buNone/>
          </a:pPr>
          <a:r>
            <a:rPr lang="en-US" altLang="zh-CN" sz="2000" b="0" kern="1200" dirty="0">
              <a:solidFill>
                <a:schemeClr val="tx1"/>
              </a:solidFill>
              <a:latin typeface="+mn-lt"/>
              <a:ea typeface="MS PGothic" pitchFamily="34" charset="-128"/>
              <a:cs typeface="ＭＳ Ｐゴシック" charset="-128"/>
            </a:rPr>
            <a:t>Assignment</a:t>
          </a:r>
          <a:endParaRPr lang="zh-CN" altLang="en-US" sz="2000" b="0" kern="1200" dirty="0">
            <a:solidFill>
              <a:schemeClr val="tx1"/>
            </a:solidFill>
            <a:latin typeface="+mn-lt"/>
            <a:ea typeface="MS PGothic" pitchFamily="34" charset="-128"/>
            <a:cs typeface="ＭＳ Ｐゴシック" charset="-128"/>
          </a:endParaRPr>
        </a:p>
      </dsp:txBody>
      <dsp:txXfrm>
        <a:off x="3699862" y="193489"/>
        <a:ext cx="1384273" cy="1354019"/>
      </dsp:txXfrm>
    </dsp:sp>
    <dsp:sp modelId="{D24B9AC5-90E6-4511-AFF9-5EAD5744E04F}">
      <dsp:nvSpPr>
        <dsp:cNvPr id="0" name=""/>
        <dsp:cNvSpPr/>
      </dsp:nvSpPr>
      <dsp:spPr>
        <a:xfrm>
          <a:off x="5496846" y="3471200"/>
          <a:ext cx="1881930" cy="1885496"/>
        </a:xfrm>
        <a:prstGeom prst="ellipse">
          <a:avLst/>
        </a:prstGeom>
        <a:solidFill>
          <a:srgbClr val="FF0000">
            <a:alpha val="7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150000"/>
            </a:lnSpc>
            <a:spcBef>
              <a:spcPct val="0"/>
            </a:spcBef>
            <a:spcAft>
              <a:spcPts val="0"/>
            </a:spcAft>
            <a:buNone/>
          </a:pPr>
          <a:r>
            <a:rPr lang="en-US" altLang="zh-CN" sz="2000" b="0" kern="1200" dirty="0">
              <a:solidFill>
                <a:srgbClr val="000000"/>
              </a:solidFill>
              <a:latin typeface="Arial"/>
              <a:ea typeface="MS PGothic" pitchFamily="34" charset="-128"/>
              <a:cs typeface="ＭＳ Ｐゴシック" charset="-128"/>
            </a:rPr>
            <a:t>Quality</a:t>
          </a:r>
        </a:p>
        <a:p>
          <a:pPr marL="0" lvl="0" indent="0" algn="ctr" defTabSz="889000">
            <a:lnSpc>
              <a:spcPct val="150000"/>
            </a:lnSpc>
            <a:spcBef>
              <a:spcPct val="0"/>
            </a:spcBef>
            <a:spcAft>
              <a:spcPts val="0"/>
            </a:spcAft>
            <a:buNone/>
          </a:pPr>
          <a:r>
            <a:rPr lang="en-US" altLang="zh-CN" sz="2000" b="0" kern="1200" dirty="0">
              <a:solidFill>
                <a:srgbClr val="000000"/>
              </a:solidFill>
              <a:latin typeface="Arial"/>
              <a:ea typeface="MS PGothic" pitchFamily="34" charset="-128"/>
              <a:cs typeface="ＭＳ Ｐゴシック" charset="-128"/>
            </a:rPr>
            <a:t> Control</a:t>
          </a:r>
          <a:endParaRPr lang="zh-CN" altLang="en-US" sz="2000" b="0" kern="1200" dirty="0">
            <a:solidFill>
              <a:srgbClr val="000000"/>
            </a:solidFill>
            <a:latin typeface="Arial"/>
            <a:ea typeface="MS PGothic" pitchFamily="34" charset="-128"/>
            <a:cs typeface="ＭＳ Ｐゴシック" charset="-128"/>
          </a:endParaRPr>
        </a:p>
      </dsp:txBody>
      <dsp:txXfrm>
        <a:off x="5772448" y="3747324"/>
        <a:ext cx="1330726" cy="1333248"/>
      </dsp:txXfrm>
    </dsp:sp>
    <dsp:sp modelId="{559B45D4-7C47-4371-8427-9E7347AED28D}">
      <dsp:nvSpPr>
        <dsp:cNvPr id="0" name=""/>
        <dsp:cNvSpPr/>
      </dsp:nvSpPr>
      <dsp:spPr>
        <a:xfrm>
          <a:off x="1334191" y="3391516"/>
          <a:ext cx="2023992" cy="2044863"/>
        </a:xfrm>
        <a:prstGeom prst="ellipse">
          <a:avLst/>
        </a:prstGeom>
        <a:solidFill>
          <a:srgbClr val="00B0F0">
            <a:alpha val="7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150000"/>
            </a:lnSpc>
            <a:spcBef>
              <a:spcPct val="0"/>
            </a:spcBef>
            <a:spcAft>
              <a:spcPts val="0"/>
            </a:spcAft>
            <a:buNone/>
          </a:pPr>
          <a:r>
            <a:rPr lang="en-US" altLang="en-US" sz="2000" kern="1200" dirty="0">
              <a:solidFill>
                <a:srgbClr val="000000"/>
              </a:solidFill>
              <a:latin typeface="Arial"/>
              <a:ea typeface="MS PGothic" pitchFamily="34" charset="-128"/>
              <a:cs typeface="ＭＳ Ｐゴシック" charset="-128"/>
            </a:rPr>
            <a:t>Incentive </a:t>
          </a:r>
        </a:p>
        <a:p>
          <a:pPr marL="0" lvl="0" indent="0" algn="ctr" defTabSz="889000">
            <a:lnSpc>
              <a:spcPct val="150000"/>
            </a:lnSpc>
            <a:spcBef>
              <a:spcPct val="0"/>
            </a:spcBef>
            <a:spcAft>
              <a:spcPts val="0"/>
            </a:spcAft>
            <a:buNone/>
          </a:pPr>
          <a:r>
            <a:rPr lang="en-US" altLang="en-US" sz="2000" kern="1200" dirty="0">
              <a:solidFill>
                <a:srgbClr val="000000"/>
              </a:solidFill>
              <a:latin typeface="Arial"/>
              <a:ea typeface="MS PGothic" pitchFamily="34" charset="-128"/>
              <a:cs typeface="ＭＳ Ｐゴシック" charset="-128"/>
            </a:rPr>
            <a:t>Mechanism</a:t>
          </a:r>
          <a:endParaRPr lang="zh-CN" altLang="en-US" sz="2000" kern="1200" dirty="0">
            <a:solidFill>
              <a:srgbClr val="000000"/>
            </a:solidFill>
            <a:latin typeface="Arial"/>
            <a:ea typeface="MS PGothic" pitchFamily="34" charset="-128"/>
            <a:cs typeface="ＭＳ Ｐゴシック" charset="-128"/>
          </a:endParaRPr>
        </a:p>
      </dsp:txBody>
      <dsp:txXfrm>
        <a:off x="1630598" y="3690979"/>
        <a:ext cx="1431178" cy="14459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8C5C77-A9B7-4722-81DC-AEEC1D1F1B1C}">
      <dsp:nvSpPr>
        <dsp:cNvPr id="0" name=""/>
        <dsp:cNvSpPr/>
      </dsp:nvSpPr>
      <dsp:spPr>
        <a:xfrm>
          <a:off x="1973628" y="814427"/>
          <a:ext cx="4836742" cy="4836742"/>
        </a:xfrm>
        <a:prstGeom prst="blockArc">
          <a:avLst>
            <a:gd name="adj1" fmla="val 9000000"/>
            <a:gd name="adj2" fmla="val 16200000"/>
            <a:gd name="adj3" fmla="val 4637"/>
          </a:avLst>
        </a:prstGeom>
        <a:solidFill>
          <a:srgbClr val="FFC000"/>
        </a:solidFill>
        <a:ln>
          <a:noFill/>
        </a:ln>
        <a:effectLst/>
      </dsp:spPr>
      <dsp:style>
        <a:lnRef idx="0">
          <a:scrgbClr r="0" g="0" b="0"/>
        </a:lnRef>
        <a:fillRef idx="1">
          <a:scrgbClr r="0" g="0" b="0"/>
        </a:fillRef>
        <a:effectRef idx="0">
          <a:scrgbClr r="0" g="0" b="0"/>
        </a:effectRef>
        <a:fontRef idx="minor">
          <a:schemeClr val="lt1"/>
        </a:fontRef>
      </dsp:style>
    </dsp:sp>
    <dsp:sp modelId="{2D90B4B9-0C80-4F02-9D1B-6CEA191671E5}">
      <dsp:nvSpPr>
        <dsp:cNvPr id="0" name=""/>
        <dsp:cNvSpPr/>
      </dsp:nvSpPr>
      <dsp:spPr>
        <a:xfrm>
          <a:off x="1973628" y="814427"/>
          <a:ext cx="4836742" cy="4836742"/>
        </a:xfrm>
        <a:prstGeom prst="blockArc">
          <a:avLst>
            <a:gd name="adj1" fmla="val 1800000"/>
            <a:gd name="adj2" fmla="val 9000000"/>
            <a:gd name="adj3" fmla="val 4637"/>
          </a:avLst>
        </a:prstGeom>
        <a:solidFill>
          <a:srgbClr val="FFC000"/>
        </a:solidFill>
        <a:ln>
          <a:noFill/>
        </a:ln>
        <a:effectLst/>
      </dsp:spPr>
      <dsp:style>
        <a:lnRef idx="0">
          <a:scrgbClr r="0" g="0" b="0"/>
        </a:lnRef>
        <a:fillRef idx="1">
          <a:scrgbClr r="0" g="0" b="0"/>
        </a:fillRef>
        <a:effectRef idx="0">
          <a:scrgbClr r="0" g="0" b="0"/>
        </a:effectRef>
        <a:fontRef idx="minor">
          <a:schemeClr val="lt1"/>
        </a:fontRef>
      </dsp:style>
    </dsp:sp>
    <dsp:sp modelId="{33863E97-593A-49C5-9F58-F375E0B2EC38}">
      <dsp:nvSpPr>
        <dsp:cNvPr id="0" name=""/>
        <dsp:cNvSpPr/>
      </dsp:nvSpPr>
      <dsp:spPr>
        <a:xfrm>
          <a:off x="1973628" y="814427"/>
          <a:ext cx="4836742" cy="4836742"/>
        </a:xfrm>
        <a:prstGeom prst="blockArc">
          <a:avLst>
            <a:gd name="adj1" fmla="val 16200000"/>
            <a:gd name="adj2" fmla="val 1800000"/>
            <a:gd name="adj3" fmla="val 4637"/>
          </a:avLst>
        </a:prstGeom>
        <a:solidFill>
          <a:srgbClr val="FFC000"/>
        </a:solidFill>
        <a:ln>
          <a:noFill/>
        </a:ln>
        <a:effectLst/>
      </dsp:spPr>
      <dsp:style>
        <a:lnRef idx="0">
          <a:scrgbClr r="0" g="0" b="0"/>
        </a:lnRef>
        <a:fillRef idx="1">
          <a:scrgbClr r="0" g="0" b="0"/>
        </a:fillRef>
        <a:effectRef idx="0">
          <a:scrgbClr r="0" g="0" b="0"/>
        </a:effectRef>
        <a:fontRef idx="minor">
          <a:schemeClr val="lt1"/>
        </a:fontRef>
      </dsp:style>
    </dsp:sp>
    <dsp:sp modelId="{101ABD19-37B3-4D98-8B91-32455BF05C08}">
      <dsp:nvSpPr>
        <dsp:cNvPr id="0" name=""/>
        <dsp:cNvSpPr/>
      </dsp:nvSpPr>
      <dsp:spPr>
        <a:xfrm>
          <a:off x="3089995" y="1908321"/>
          <a:ext cx="2604009" cy="2648954"/>
        </a:xfrm>
        <a:prstGeom prst="ellipse">
          <a:avLst/>
        </a:prstGeom>
        <a:solidFill>
          <a:srgbClr val="FFFF00">
            <a:alpha val="70000"/>
          </a:srgbClr>
        </a:solidFill>
        <a:ln w="25400" cap="flat" cmpd="sng" algn="ctr">
          <a:solidFill>
            <a:srgbClr val="FFFF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889000">
            <a:lnSpc>
              <a:spcPct val="100000"/>
            </a:lnSpc>
            <a:spcBef>
              <a:spcPct val="0"/>
            </a:spcBef>
            <a:spcAft>
              <a:spcPts val="0"/>
            </a:spcAft>
            <a:buNone/>
          </a:pPr>
          <a:r>
            <a:rPr lang="en-US" altLang="zh-CN" sz="2600" b="1" kern="1200" dirty="0">
              <a:solidFill>
                <a:srgbClr val="000000"/>
              </a:solidFill>
              <a:latin typeface="Arial"/>
              <a:ea typeface="MS PGothic" pitchFamily="34" charset="-128"/>
              <a:cs typeface="ＭＳ Ｐゴシック" charset="-128"/>
            </a:rPr>
            <a:t>Challenges of Crowdsourcing</a:t>
          </a:r>
          <a:endParaRPr lang="zh-CN" altLang="en-US" sz="2600" b="1" kern="1200" dirty="0">
            <a:solidFill>
              <a:srgbClr val="000000"/>
            </a:solidFill>
            <a:latin typeface="Arial"/>
            <a:ea typeface="MS PGothic" pitchFamily="34" charset="-128"/>
            <a:cs typeface="ＭＳ Ｐゴシック" charset="-128"/>
          </a:endParaRPr>
        </a:p>
      </dsp:txBody>
      <dsp:txXfrm>
        <a:off x="3471343" y="2296251"/>
        <a:ext cx="1841313" cy="1873094"/>
      </dsp:txXfrm>
    </dsp:sp>
    <dsp:sp modelId="{119A0F91-6FBB-4C41-99DD-79025967B609}">
      <dsp:nvSpPr>
        <dsp:cNvPr id="0" name=""/>
        <dsp:cNvSpPr/>
      </dsp:nvSpPr>
      <dsp:spPr>
        <a:xfrm>
          <a:off x="3413170" y="-86937"/>
          <a:ext cx="1957657" cy="1914871"/>
        </a:xfrm>
        <a:prstGeom prst="ellipse">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150000"/>
            </a:lnSpc>
            <a:spcBef>
              <a:spcPct val="0"/>
            </a:spcBef>
            <a:spcAft>
              <a:spcPts val="0"/>
            </a:spcAft>
            <a:buNone/>
          </a:pPr>
          <a:r>
            <a:rPr lang="en-US" altLang="zh-CN" sz="2000" b="0" kern="1200" dirty="0">
              <a:solidFill>
                <a:schemeClr val="tx1"/>
              </a:solidFill>
              <a:latin typeface="+mn-lt"/>
              <a:ea typeface="MS PGothic" pitchFamily="34" charset="-128"/>
              <a:cs typeface="ＭＳ Ｐゴシック" charset="-128"/>
            </a:rPr>
            <a:t>Task </a:t>
          </a:r>
        </a:p>
        <a:p>
          <a:pPr marL="0" lvl="0" indent="0" algn="ctr" defTabSz="889000">
            <a:lnSpc>
              <a:spcPct val="150000"/>
            </a:lnSpc>
            <a:spcBef>
              <a:spcPct val="0"/>
            </a:spcBef>
            <a:spcAft>
              <a:spcPts val="0"/>
            </a:spcAft>
            <a:buNone/>
          </a:pPr>
          <a:r>
            <a:rPr lang="en-US" altLang="zh-CN" sz="2000" b="0" kern="1200" dirty="0">
              <a:solidFill>
                <a:schemeClr val="tx1"/>
              </a:solidFill>
              <a:latin typeface="+mn-lt"/>
              <a:ea typeface="MS PGothic" pitchFamily="34" charset="-128"/>
              <a:cs typeface="ＭＳ Ｐゴシック" charset="-128"/>
            </a:rPr>
            <a:t>Assignment</a:t>
          </a:r>
          <a:endParaRPr lang="zh-CN" altLang="en-US" sz="2000" b="0" kern="1200" dirty="0">
            <a:solidFill>
              <a:schemeClr val="tx1"/>
            </a:solidFill>
            <a:latin typeface="+mn-lt"/>
            <a:ea typeface="MS PGothic" pitchFamily="34" charset="-128"/>
            <a:cs typeface="ＭＳ Ｐゴシック" charset="-128"/>
          </a:endParaRPr>
        </a:p>
      </dsp:txBody>
      <dsp:txXfrm>
        <a:off x="3699862" y="193489"/>
        <a:ext cx="1384273" cy="1354019"/>
      </dsp:txXfrm>
    </dsp:sp>
    <dsp:sp modelId="{D24B9AC5-90E6-4511-AFF9-5EAD5744E04F}">
      <dsp:nvSpPr>
        <dsp:cNvPr id="0" name=""/>
        <dsp:cNvSpPr/>
      </dsp:nvSpPr>
      <dsp:spPr>
        <a:xfrm>
          <a:off x="5496846" y="3471200"/>
          <a:ext cx="1881930" cy="1885496"/>
        </a:xfrm>
        <a:prstGeom prst="ellipse">
          <a:avLst/>
        </a:prstGeom>
        <a:solidFill>
          <a:srgbClr val="FF0000">
            <a:alpha val="7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150000"/>
            </a:lnSpc>
            <a:spcBef>
              <a:spcPct val="0"/>
            </a:spcBef>
            <a:spcAft>
              <a:spcPts val="0"/>
            </a:spcAft>
            <a:buNone/>
          </a:pPr>
          <a:r>
            <a:rPr lang="en-US" altLang="zh-CN" sz="2000" b="0" kern="1200" dirty="0">
              <a:solidFill>
                <a:srgbClr val="000000"/>
              </a:solidFill>
              <a:latin typeface="Arial"/>
              <a:ea typeface="MS PGothic" pitchFamily="34" charset="-128"/>
              <a:cs typeface="ＭＳ Ｐゴシック" charset="-128"/>
            </a:rPr>
            <a:t>Quality</a:t>
          </a:r>
        </a:p>
        <a:p>
          <a:pPr marL="0" lvl="0" indent="0" algn="ctr" defTabSz="889000">
            <a:lnSpc>
              <a:spcPct val="150000"/>
            </a:lnSpc>
            <a:spcBef>
              <a:spcPct val="0"/>
            </a:spcBef>
            <a:spcAft>
              <a:spcPts val="0"/>
            </a:spcAft>
            <a:buNone/>
          </a:pPr>
          <a:r>
            <a:rPr lang="en-US" altLang="zh-CN" sz="2000" b="0" kern="1200" dirty="0">
              <a:solidFill>
                <a:srgbClr val="000000"/>
              </a:solidFill>
              <a:latin typeface="Arial"/>
              <a:ea typeface="MS PGothic" pitchFamily="34" charset="-128"/>
              <a:cs typeface="ＭＳ Ｐゴシック" charset="-128"/>
            </a:rPr>
            <a:t> Control</a:t>
          </a:r>
          <a:endParaRPr lang="zh-CN" altLang="en-US" sz="2000" b="0" kern="1200" dirty="0">
            <a:solidFill>
              <a:srgbClr val="000000"/>
            </a:solidFill>
            <a:latin typeface="Arial"/>
            <a:ea typeface="MS PGothic" pitchFamily="34" charset="-128"/>
            <a:cs typeface="ＭＳ Ｐゴシック" charset="-128"/>
          </a:endParaRPr>
        </a:p>
      </dsp:txBody>
      <dsp:txXfrm>
        <a:off x="5772448" y="3747324"/>
        <a:ext cx="1330726" cy="1333248"/>
      </dsp:txXfrm>
    </dsp:sp>
    <dsp:sp modelId="{559B45D4-7C47-4371-8427-9E7347AED28D}">
      <dsp:nvSpPr>
        <dsp:cNvPr id="0" name=""/>
        <dsp:cNvSpPr/>
      </dsp:nvSpPr>
      <dsp:spPr>
        <a:xfrm>
          <a:off x="1334191" y="3391516"/>
          <a:ext cx="2023992" cy="2044863"/>
        </a:xfrm>
        <a:prstGeom prst="ellipse">
          <a:avLst/>
        </a:prstGeom>
        <a:solidFill>
          <a:srgbClr val="00B0F0">
            <a:alpha val="7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150000"/>
            </a:lnSpc>
            <a:spcBef>
              <a:spcPct val="0"/>
            </a:spcBef>
            <a:spcAft>
              <a:spcPts val="0"/>
            </a:spcAft>
            <a:buNone/>
          </a:pPr>
          <a:r>
            <a:rPr lang="en-US" altLang="en-US" sz="2000" kern="1200" dirty="0">
              <a:solidFill>
                <a:srgbClr val="000000"/>
              </a:solidFill>
              <a:latin typeface="Arial"/>
              <a:ea typeface="MS PGothic" pitchFamily="34" charset="-128"/>
              <a:cs typeface="ＭＳ Ｐゴシック" charset="-128"/>
            </a:rPr>
            <a:t>Incentive </a:t>
          </a:r>
        </a:p>
        <a:p>
          <a:pPr marL="0" lvl="0" indent="0" algn="ctr" defTabSz="889000">
            <a:lnSpc>
              <a:spcPct val="150000"/>
            </a:lnSpc>
            <a:spcBef>
              <a:spcPct val="0"/>
            </a:spcBef>
            <a:spcAft>
              <a:spcPts val="0"/>
            </a:spcAft>
            <a:buNone/>
          </a:pPr>
          <a:r>
            <a:rPr lang="en-US" altLang="en-US" sz="2000" kern="1200" dirty="0">
              <a:solidFill>
                <a:srgbClr val="000000"/>
              </a:solidFill>
              <a:latin typeface="Arial"/>
              <a:ea typeface="MS PGothic" pitchFamily="34" charset="-128"/>
              <a:cs typeface="ＭＳ Ｐゴシック" charset="-128"/>
            </a:rPr>
            <a:t>Mechanism</a:t>
          </a:r>
          <a:endParaRPr lang="zh-CN" altLang="en-US" sz="2000" kern="1200" dirty="0">
            <a:solidFill>
              <a:srgbClr val="000000"/>
            </a:solidFill>
            <a:latin typeface="Arial"/>
            <a:ea typeface="MS PGothic" pitchFamily="34" charset="-128"/>
            <a:cs typeface="ＭＳ Ｐゴシック" charset="-128"/>
          </a:endParaRPr>
        </a:p>
      </dsp:txBody>
      <dsp:txXfrm>
        <a:off x="1630598" y="3690979"/>
        <a:ext cx="1431178" cy="1445937"/>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6663" tIns="48331" rIns="96663" bIns="48331" numCol="1" anchor="t" anchorCtr="0" compatLnSpc="1">
            <a:prstTxWarp prst="textNoShape">
              <a:avLst/>
            </a:prstTxWarp>
          </a:bodyPr>
          <a:lstStyle>
            <a:lvl1pPr defTabSz="965200" latinLnBrk="1">
              <a:defRPr kumimoji="1" sz="1200" b="0">
                <a:latin typeface="Gulim" pitchFamily="34" charset="-127"/>
                <a:ea typeface="Gulim" pitchFamily="34" charset="-127"/>
              </a:defRPr>
            </a:lvl1pPr>
          </a:lstStyle>
          <a:p>
            <a:pPr>
              <a:defRPr/>
            </a:pPr>
            <a:endParaRPr lang="en-US"/>
          </a:p>
        </p:txBody>
      </p:sp>
      <p:sp>
        <p:nvSpPr>
          <p:cNvPr id="57347" name="Rectangle 3"/>
          <p:cNvSpPr>
            <a:spLocks noGrp="1" noChangeArrowheads="1"/>
          </p:cNvSpPr>
          <p:nvPr>
            <p:ph type="dt" sz="quarter" idx="1"/>
          </p:nvPr>
        </p:nvSpPr>
        <p:spPr bwMode="auto">
          <a:xfrm>
            <a:off x="4143375" y="0"/>
            <a:ext cx="3170238" cy="481013"/>
          </a:xfrm>
          <a:prstGeom prst="rect">
            <a:avLst/>
          </a:prstGeom>
          <a:noFill/>
          <a:ln w="9525">
            <a:noFill/>
            <a:miter lim="800000"/>
            <a:headEnd/>
            <a:tailEnd/>
          </a:ln>
          <a:effectLst/>
        </p:spPr>
        <p:txBody>
          <a:bodyPr vert="horz" wrap="square" lIns="96663" tIns="48331" rIns="96663" bIns="48331" numCol="1" anchor="t" anchorCtr="0" compatLnSpc="1">
            <a:prstTxWarp prst="textNoShape">
              <a:avLst/>
            </a:prstTxWarp>
          </a:bodyPr>
          <a:lstStyle>
            <a:lvl1pPr algn="r" defTabSz="965200" latinLnBrk="1">
              <a:defRPr kumimoji="1" sz="1200" b="0">
                <a:latin typeface="Gulim" pitchFamily="34" charset="-127"/>
                <a:ea typeface="Gulim" pitchFamily="34" charset="-127"/>
              </a:defRPr>
            </a:lvl1pPr>
          </a:lstStyle>
          <a:p>
            <a:pPr>
              <a:defRPr/>
            </a:pPr>
            <a:endParaRPr lang="en-US"/>
          </a:p>
        </p:txBody>
      </p:sp>
      <p:sp>
        <p:nvSpPr>
          <p:cNvPr id="57348" name="Rectangle 4"/>
          <p:cNvSpPr>
            <a:spLocks noGrp="1" noChangeArrowheads="1"/>
          </p:cNvSpPr>
          <p:nvPr>
            <p:ph type="ftr" sz="quarter" idx="2"/>
          </p:nvPr>
        </p:nvSpPr>
        <p:spPr bwMode="auto">
          <a:xfrm>
            <a:off x="0" y="9118600"/>
            <a:ext cx="3170238" cy="481013"/>
          </a:xfrm>
          <a:prstGeom prst="rect">
            <a:avLst/>
          </a:prstGeom>
          <a:noFill/>
          <a:ln w="9525">
            <a:noFill/>
            <a:miter lim="800000"/>
            <a:headEnd/>
            <a:tailEnd/>
          </a:ln>
          <a:effectLst/>
        </p:spPr>
        <p:txBody>
          <a:bodyPr vert="horz" wrap="square" lIns="96663" tIns="48331" rIns="96663" bIns="48331" numCol="1" anchor="b" anchorCtr="0" compatLnSpc="1">
            <a:prstTxWarp prst="textNoShape">
              <a:avLst/>
            </a:prstTxWarp>
          </a:bodyPr>
          <a:lstStyle>
            <a:lvl1pPr defTabSz="965200" latinLnBrk="1">
              <a:defRPr kumimoji="1" sz="1200" b="0">
                <a:latin typeface="Gulim" pitchFamily="34" charset="-127"/>
                <a:ea typeface="Gulim" pitchFamily="34" charset="-127"/>
              </a:defRPr>
            </a:lvl1pPr>
          </a:lstStyle>
          <a:p>
            <a:pPr>
              <a:defRPr/>
            </a:pPr>
            <a:endParaRPr lang="en-US"/>
          </a:p>
        </p:txBody>
      </p:sp>
      <p:sp>
        <p:nvSpPr>
          <p:cNvPr id="57349" name="Rectangle 5"/>
          <p:cNvSpPr>
            <a:spLocks noGrp="1" noChangeArrowheads="1"/>
          </p:cNvSpPr>
          <p:nvPr>
            <p:ph type="sldNum" sz="quarter" idx="3"/>
          </p:nvPr>
        </p:nvSpPr>
        <p:spPr bwMode="auto">
          <a:xfrm>
            <a:off x="4143375" y="9118600"/>
            <a:ext cx="3170238" cy="481013"/>
          </a:xfrm>
          <a:prstGeom prst="rect">
            <a:avLst/>
          </a:prstGeom>
          <a:noFill/>
          <a:ln w="9525">
            <a:noFill/>
            <a:miter lim="800000"/>
            <a:headEnd/>
            <a:tailEnd/>
          </a:ln>
          <a:effectLst/>
        </p:spPr>
        <p:txBody>
          <a:bodyPr vert="horz" wrap="square" lIns="96663" tIns="48331" rIns="96663" bIns="48331" numCol="1" anchor="b" anchorCtr="0" compatLnSpc="1">
            <a:prstTxWarp prst="textNoShape">
              <a:avLst/>
            </a:prstTxWarp>
          </a:bodyPr>
          <a:lstStyle>
            <a:lvl1pPr algn="r" defTabSz="965200" latinLnBrk="1">
              <a:defRPr kumimoji="1" sz="1200" b="0">
                <a:latin typeface="Gulim" pitchFamily="34" charset="-127"/>
                <a:ea typeface="Gulim" pitchFamily="34" charset="-127"/>
              </a:defRPr>
            </a:lvl1pPr>
          </a:lstStyle>
          <a:p>
            <a:fld id="{B6C503CB-6D44-47FD-A58F-462A844ED418}" type="slidenum">
              <a:rPr lang="en-US" altLang="zh-CN"/>
              <a:pPr/>
              <a:t>‹#›</a:t>
            </a:fld>
            <a:endParaRPr lang="en-US" altLang="zh-CN"/>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034"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6663" tIns="48331" rIns="96663" bIns="48331" numCol="1" anchor="t" anchorCtr="0" compatLnSpc="1">
            <a:prstTxWarp prst="textNoShape">
              <a:avLst/>
            </a:prstTxWarp>
          </a:bodyPr>
          <a:lstStyle>
            <a:lvl1pPr defTabSz="965200" latinLnBrk="1">
              <a:defRPr kumimoji="1" sz="1200" b="0">
                <a:latin typeface="Gulim" pitchFamily="34" charset="-127"/>
                <a:ea typeface="Gulim" pitchFamily="34" charset="-127"/>
              </a:defRPr>
            </a:lvl1pPr>
          </a:lstStyle>
          <a:p>
            <a:pPr>
              <a:defRPr/>
            </a:pPr>
            <a:endParaRPr lang="en-US" altLang="ko-KR"/>
          </a:p>
        </p:txBody>
      </p:sp>
      <p:sp>
        <p:nvSpPr>
          <p:cNvPr id="44035" name="Rectangle 3"/>
          <p:cNvSpPr>
            <a:spLocks noGrp="1" noChangeArrowheads="1"/>
          </p:cNvSpPr>
          <p:nvPr>
            <p:ph type="dt" idx="1"/>
          </p:nvPr>
        </p:nvSpPr>
        <p:spPr bwMode="auto">
          <a:xfrm>
            <a:off x="4143375" y="0"/>
            <a:ext cx="3170238" cy="481013"/>
          </a:xfrm>
          <a:prstGeom prst="rect">
            <a:avLst/>
          </a:prstGeom>
          <a:noFill/>
          <a:ln w="9525">
            <a:noFill/>
            <a:miter lim="800000"/>
            <a:headEnd/>
            <a:tailEnd/>
          </a:ln>
          <a:effectLst/>
        </p:spPr>
        <p:txBody>
          <a:bodyPr vert="horz" wrap="square" lIns="96663" tIns="48331" rIns="96663" bIns="48331" numCol="1" anchor="t" anchorCtr="0" compatLnSpc="1">
            <a:prstTxWarp prst="textNoShape">
              <a:avLst/>
            </a:prstTxWarp>
          </a:bodyPr>
          <a:lstStyle>
            <a:lvl1pPr algn="r" defTabSz="965200" latinLnBrk="1">
              <a:defRPr kumimoji="1" sz="1200" b="0">
                <a:latin typeface="Gulim" pitchFamily="34" charset="-127"/>
                <a:ea typeface="Gulim" pitchFamily="34" charset="-127"/>
              </a:defRPr>
            </a:lvl1pPr>
          </a:lstStyle>
          <a:p>
            <a:pPr>
              <a:defRPr/>
            </a:pPr>
            <a:endParaRPr lang="en-US" altLang="ko-KR"/>
          </a:p>
        </p:txBody>
      </p:sp>
      <p:sp>
        <p:nvSpPr>
          <p:cNvPr id="128004" name="Rectangle 4"/>
          <p:cNvSpPr>
            <a:spLocks noGrp="1" noRot="1" noChangeAspect="1" noChangeArrowheads="1" noTextEdit="1"/>
          </p:cNvSpPr>
          <p:nvPr>
            <p:ph type="sldImg" idx="2"/>
          </p:nvPr>
        </p:nvSpPr>
        <p:spPr bwMode="auto">
          <a:xfrm>
            <a:off x="1257300" y="719138"/>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7" name="Rectangle 5"/>
          <p:cNvSpPr>
            <a:spLocks noGrp="1" noChangeArrowheads="1"/>
          </p:cNvSpPr>
          <p:nvPr>
            <p:ph type="body" sz="quarter" idx="3"/>
          </p:nvPr>
        </p:nvSpPr>
        <p:spPr bwMode="auto">
          <a:xfrm>
            <a:off x="730250" y="4560888"/>
            <a:ext cx="5854700" cy="4321175"/>
          </a:xfrm>
          <a:prstGeom prst="rect">
            <a:avLst/>
          </a:prstGeom>
          <a:noFill/>
          <a:ln w="9525">
            <a:noFill/>
            <a:miter lim="800000"/>
            <a:headEnd/>
            <a:tailEnd/>
          </a:ln>
          <a:effectLst/>
        </p:spPr>
        <p:txBody>
          <a:bodyPr vert="horz" wrap="square" lIns="96663" tIns="48331" rIns="96663" bIns="48331" numCol="1" anchor="t" anchorCtr="0" compatLnSpc="1">
            <a:prstTxWarp prst="textNoShape">
              <a:avLst/>
            </a:prstTxWarp>
          </a:bodyPr>
          <a:lstStyle/>
          <a:p>
            <a:pPr lvl="0"/>
            <a:r>
              <a:rPr lang="ko-KR" altLang="en-US" noProof="0"/>
              <a:t>마스터 텍스트 스타일을 편집합니다</a:t>
            </a:r>
          </a:p>
          <a:p>
            <a:pPr lvl="1"/>
            <a:r>
              <a:rPr lang="ko-KR" altLang="en-US" noProof="0"/>
              <a:t>둘째 수준</a:t>
            </a:r>
          </a:p>
          <a:p>
            <a:pPr lvl="2"/>
            <a:r>
              <a:rPr lang="ko-KR" altLang="en-US" noProof="0"/>
              <a:t>셋째 수준</a:t>
            </a:r>
          </a:p>
          <a:p>
            <a:pPr lvl="3"/>
            <a:r>
              <a:rPr lang="ko-KR" altLang="en-US" noProof="0"/>
              <a:t>넷째 수준</a:t>
            </a:r>
          </a:p>
          <a:p>
            <a:pPr lvl="4"/>
            <a:r>
              <a:rPr lang="ko-KR" altLang="en-US" noProof="0"/>
              <a:t>다섯째 수준</a:t>
            </a:r>
          </a:p>
        </p:txBody>
      </p:sp>
      <p:sp>
        <p:nvSpPr>
          <p:cNvPr id="44038" name="Rectangle 6"/>
          <p:cNvSpPr>
            <a:spLocks noGrp="1" noChangeArrowheads="1"/>
          </p:cNvSpPr>
          <p:nvPr>
            <p:ph type="ftr" sz="quarter" idx="4"/>
          </p:nvPr>
        </p:nvSpPr>
        <p:spPr bwMode="auto">
          <a:xfrm>
            <a:off x="0" y="9118600"/>
            <a:ext cx="3170238" cy="481013"/>
          </a:xfrm>
          <a:prstGeom prst="rect">
            <a:avLst/>
          </a:prstGeom>
          <a:noFill/>
          <a:ln w="9525">
            <a:noFill/>
            <a:miter lim="800000"/>
            <a:headEnd/>
            <a:tailEnd/>
          </a:ln>
          <a:effectLst/>
        </p:spPr>
        <p:txBody>
          <a:bodyPr vert="horz" wrap="square" lIns="96663" tIns="48331" rIns="96663" bIns="48331" numCol="1" anchor="b" anchorCtr="0" compatLnSpc="1">
            <a:prstTxWarp prst="textNoShape">
              <a:avLst/>
            </a:prstTxWarp>
          </a:bodyPr>
          <a:lstStyle>
            <a:lvl1pPr defTabSz="965200" latinLnBrk="1">
              <a:defRPr kumimoji="1" sz="1200" b="0">
                <a:latin typeface="Gulim" pitchFamily="34" charset="-127"/>
                <a:ea typeface="Gulim" pitchFamily="34" charset="-127"/>
              </a:defRPr>
            </a:lvl1pPr>
          </a:lstStyle>
          <a:p>
            <a:pPr>
              <a:defRPr/>
            </a:pPr>
            <a:endParaRPr lang="en-US" altLang="ko-KR"/>
          </a:p>
        </p:txBody>
      </p:sp>
      <p:sp>
        <p:nvSpPr>
          <p:cNvPr id="44039" name="Rectangle 7"/>
          <p:cNvSpPr>
            <a:spLocks noGrp="1" noChangeArrowheads="1"/>
          </p:cNvSpPr>
          <p:nvPr>
            <p:ph type="sldNum" sz="quarter" idx="5"/>
          </p:nvPr>
        </p:nvSpPr>
        <p:spPr bwMode="auto">
          <a:xfrm>
            <a:off x="4143375" y="9118600"/>
            <a:ext cx="3170238" cy="481013"/>
          </a:xfrm>
          <a:prstGeom prst="rect">
            <a:avLst/>
          </a:prstGeom>
          <a:noFill/>
          <a:ln w="9525">
            <a:noFill/>
            <a:miter lim="800000"/>
            <a:headEnd/>
            <a:tailEnd/>
          </a:ln>
          <a:effectLst/>
        </p:spPr>
        <p:txBody>
          <a:bodyPr vert="horz" wrap="square" lIns="96663" tIns="48331" rIns="96663" bIns="48331" numCol="1" anchor="b" anchorCtr="0" compatLnSpc="1">
            <a:prstTxWarp prst="textNoShape">
              <a:avLst/>
            </a:prstTxWarp>
          </a:bodyPr>
          <a:lstStyle>
            <a:lvl1pPr algn="r" defTabSz="965200" latinLnBrk="1">
              <a:defRPr kumimoji="1" sz="1200" b="0">
                <a:latin typeface="Gulim" pitchFamily="34" charset="-127"/>
                <a:ea typeface="Gulim" pitchFamily="34" charset="-127"/>
              </a:defRPr>
            </a:lvl1pPr>
          </a:lstStyle>
          <a:p>
            <a:fld id="{46D64642-B3BC-43EF-8F5C-31ABC6FA0CCC}" type="slidenum">
              <a:rPr lang="en-US" altLang="ko-KR"/>
              <a:pPr/>
              <a:t>‹#›</a:t>
            </a:fld>
            <a:endParaRPr lang="en-US" altLang="ko-KR"/>
          </a:p>
        </p:txBody>
      </p:sp>
    </p:spTree>
  </p:cSld>
  <p:clrMap bg1="lt1" tx1="dk1" bg2="lt2" tx2="dk2" accent1="accent1" accent2="accent2" accent3="accent3" accent4="accent4" accent5="accent5" accent6="accent6" hlink="hlink" folHlink="folHlink"/>
  <p:hf hdr="0" ftr="0" dt="0"/>
  <p:notesStyle>
    <a:lvl1pPr algn="l" rtl="0" eaLnBrk="0" fontAlgn="base" latinLnBrk="1" hangingPunct="0">
      <a:spcBef>
        <a:spcPct val="30000"/>
      </a:spcBef>
      <a:spcAft>
        <a:spcPct val="0"/>
      </a:spcAft>
      <a:defRPr kumimoji="1" sz="1200" kern="1200">
        <a:solidFill>
          <a:schemeClr val="tx1"/>
        </a:solidFill>
        <a:latin typeface="Gulim" charset="0"/>
        <a:ea typeface="MS PGothic" pitchFamily="34" charset="-128"/>
        <a:cs typeface="Gulim" charset="0"/>
      </a:defRPr>
    </a:lvl1pPr>
    <a:lvl2pPr marL="457200" algn="l" rtl="0" eaLnBrk="0" fontAlgn="base" latinLnBrk="1" hangingPunct="0">
      <a:spcBef>
        <a:spcPct val="30000"/>
      </a:spcBef>
      <a:spcAft>
        <a:spcPct val="0"/>
      </a:spcAft>
      <a:defRPr kumimoji="1" sz="1200" kern="1200">
        <a:solidFill>
          <a:schemeClr val="tx1"/>
        </a:solidFill>
        <a:latin typeface="Gulim" charset="0"/>
        <a:ea typeface="Gulim" charset="0"/>
        <a:cs typeface="Gulim" charset="0"/>
      </a:defRPr>
    </a:lvl2pPr>
    <a:lvl3pPr marL="914400" algn="l" rtl="0" eaLnBrk="0" fontAlgn="base" latinLnBrk="1" hangingPunct="0">
      <a:spcBef>
        <a:spcPct val="30000"/>
      </a:spcBef>
      <a:spcAft>
        <a:spcPct val="0"/>
      </a:spcAft>
      <a:defRPr kumimoji="1" sz="1200" kern="1200">
        <a:solidFill>
          <a:schemeClr val="tx1"/>
        </a:solidFill>
        <a:latin typeface="Gulim" charset="0"/>
        <a:ea typeface="Gulim" charset="0"/>
        <a:cs typeface="Gulim" charset="0"/>
      </a:defRPr>
    </a:lvl3pPr>
    <a:lvl4pPr marL="1371600" algn="l" rtl="0" eaLnBrk="0" fontAlgn="base" latinLnBrk="1" hangingPunct="0">
      <a:spcBef>
        <a:spcPct val="30000"/>
      </a:spcBef>
      <a:spcAft>
        <a:spcPct val="0"/>
      </a:spcAft>
      <a:defRPr kumimoji="1" sz="1200" kern="1200">
        <a:solidFill>
          <a:schemeClr val="tx1"/>
        </a:solidFill>
        <a:latin typeface="Gulim" charset="0"/>
        <a:ea typeface="Gulim" charset="0"/>
        <a:cs typeface="Gulim" charset="0"/>
      </a:defRPr>
    </a:lvl4pPr>
    <a:lvl5pPr marL="1828800" algn="l" rtl="0" eaLnBrk="0" fontAlgn="base" latinLnBrk="1" hangingPunct="0">
      <a:spcBef>
        <a:spcPct val="30000"/>
      </a:spcBef>
      <a:spcAft>
        <a:spcPct val="0"/>
      </a:spcAft>
      <a:defRPr kumimoji="1" sz="1200" kern="1200">
        <a:solidFill>
          <a:schemeClr val="tx1"/>
        </a:solidFill>
        <a:latin typeface="Gulim" charset="0"/>
        <a:ea typeface="Gulim" charset="0"/>
        <a:cs typeface="Gulim"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a:ea typeface="MS PGothic" panose="020B0600070205080204" pitchFamily="34" charset="-128"/>
                <a:cs typeface="Gulim"/>
              </a:defRPr>
            </a:lvl1pPr>
            <a:lvl2pPr marL="742950" indent="-285750" defTabSz="965200" latinLnBrk="1">
              <a:spcBef>
                <a:spcPct val="30000"/>
              </a:spcBef>
              <a:defRPr kumimoji="1" sz="1200">
                <a:solidFill>
                  <a:schemeClr val="tx1"/>
                </a:solidFill>
                <a:latin typeface="Gulim"/>
                <a:ea typeface="Gulim"/>
                <a:cs typeface="Gulim"/>
              </a:defRPr>
            </a:lvl2pPr>
            <a:lvl3pPr marL="1143000" indent="-228600" defTabSz="965200" latinLnBrk="1">
              <a:spcBef>
                <a:spcPct val="30000"/>
              </a:spcBef>
              <a:defRPr kumimoji="1" sz="1200">
                <a:solidFill>
                  <a:schemeClr val="tx1"/>
                </a:solidFill>
                <a:latin typeface="Gulim"/>
                <a:ea typeface="Gulim"/>
                <a:cs typeface="Gulim"/>
              </a:defRPr>
            </a:lvl3pPr>
            <a:lvl4pPr marL="1600200" indent="-228600" defTabSz="965200" latinLnBrk="1">
              <a:spcBef>
                <a:spcPct val="30000"/>
              </a:spcBef>
              <a:defRPr kumimoji="1" sz="1200">
                <a:solidFill>
                  <a:schemeClr val="tx1"/>
                </a:solidFill>
                <a:latin typeface="Gulim"/>
                <a:ea typeface="Gulim"/>
                <a:cs typeface="Gulim"/>
              </a:defRPr>
            </a:lvl4pPr>
            <a:lvl5pPr marL="2057400" indent="-228600" defTabSz="965200" latinLnBrk="1">
              <a:spcBef>
                <a:spcPct val="30000"/>
              </a:spcBef>
              <a:defRPr kumimoji="1" sz="1200">
                <a:solidFill>
                  <a:schemeClr val="tx1"/>
                </a:solidFill>
                <a:latin typeface="Gulim"/>
                <a:ea typeface="Gulim"/>
                <a:cs typeface="Gulim"/>
              </a:defRPr>
            </a:lvl5pPr>
            <a:lvl6pPr marL="2514600" indent="-228600" defTabSz="965200" eaLnBrk="0" fontAlgn="base" latinLnBrk="1" hangingPunct="0">
              <a:spcBef>
                <a:spcPct val="30000"/>
              </a:spcBef>
              <a:spcAft>
                <a:spcPct val="0"/>
              </a:spcAft>
              <a:defRPr kumimoji="1" sz="1200">
                <a:solidFill>
                  <a:schemeClr val="tx1"/>
                </a:solidFill>
                <a:latin typeface="Gulim"/>
                <a:ea typeface="Gulim"/>
                <a:cs typeface="Gulim"/>
              </a:defRPr>
            </a:lvl6pPr>
            <a:lvl7pPr marL="2971800" indent="-228600" defTabSz="965200" eaLnBrk="0" fontAlgn="base" latinLnBrk="1" hangingPunct="0">
              <a:spcBef>
                <a:spcPct val="30000"/>
              </a:spcBef>
              <a:spcAft>
                <a:spcPct val="0"/>
              </a:spcAft>
              <a:defRPr kumimoji="1" sz="1200">
                <a:solidFill>
                  <a:schemeClr val="tx1"/>
                </a:solidFill>
                <a:latin typeface="Gulim"/>
                <a:ea typeface="Gulim"/>
                <a:cs typeface="Gulim"/>
              </a:defRPr>
            </a:lvl7pPr>
            <a:lvl8pPr marL="3429000" indent="-228600" defTabSz="965200" eaLnBrk="0" fontAlgn="base" latinLnBrk="1" hangingPunct="0">
              <a:spcBef>
                <a:spcPct val="30000"/>
              </a:spcBef>
              <a:spcAft>
                <a:spcPct val="0"/>
              </a:spcAft>
              <a:defRPr kumimoji="1" sz="1200">
                <a:solidFill>
                  <a:schemeClr val="tx1"/>
                </a:solidFill>
                <a:latin typeface="Gulim"/>
                <a:ea typeface="Gulim"/>
                <a:cs typeface="Gulim"/>
              </a:defRPr>
            </a:lvl8pPr>
            <a:lvl9pPr marL="3886200" indent="-228600" defTabSz="965200" eaLnBrk="0" fontAlgn="base" latinLnBrk="1" hangingPunct="0">
              <a:spcBef>
                <a:spcPct val="30000"/>
              </a:spcBef>
              <a:spcAft>
                <a:spcPct val="0"/>
              </a:spcAft>
              <a:defRPr kumimoji="1" sz="1200">
                <a:solidFill>
                  <a:schemeClr val="tx1"/>
                </a:solidFill>
                <a:latin typeface="Gulim"/>
                <a:ea typeface="Gulim"/>
                <a:cs typeface="Gulim"/>
              </a:defRPr>
            </a:lvl9pPr>
          </a:lstStyle>
          <a:p>
            <a:pPr>
              <a:spcBef>
                <a:spcPct val="0"/>
              </a:spcBef>
            </a:pPr>
            <a:fld id="{2CEFFDB2-B976-4809-9B0E-0C3117B2BB7A}" type="slidenum">
              <a:rPr lang="en-US" altLang="ko-KR" smtClean="0">
                <a:ea typeface="Gulim"/>
              </a:rPr>
              <a:pPr>
                <a:spcBef>
                  <a:spcPct val="0"/>
                </a:spcBef>
              </a:pPr>
              <a:t>1</a:t>
            </a:fld>
            <a:endParaRPr lang="en-US" altLang="ko-KR">
              <a:ea typeface="Gulim"/>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Gulim"/>
              <a:cs typeface="Gulim"/>
            </a:endParaRPr>
          </a:p>
        </p:txBody>
      </p:sp>
    </p:spTree>
    <p:extLst>
      <p:ext uri="{BB962C8B-B14F-4D97-AF65-F5344CB8AC3E}">
        <p14:creationId xmlns:p14="http://schemas.microsoft.com/office/powerpoint/2010/main" val="1320917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Comic Sans MS" panose="030F0702030302020204" pitchFamily="66" charset="0"/>
              <a:cs typeface="Gulim"/>
            </a:endParaRPr>
          </a:p>
        </p:txBody>
      </p:sp>
    </p:spTree>
    <p:extLst>
      <p:ext uri="{BB962C8B-B14F-4D97-AF65-F5344CB8AC3E}">
        <p14:creationId xmlns:p14="http://schemas.microsoft.com/office/powerpoint/2010/main" val="96432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Comic Sans MS" panose="030F0702030302020204" pitchFamily="66" charset="0"/>
              <a:cs typeface="Gulim"/>
            </a:endParaRPr>
          </a:p>
        </p:txBody>
      </p:sp>
    </p:spTree>
    <p:extLst>
      <p:ext uri="{BB962C8B-B14F-4D97-AF65-F5344CB8AC3E}">
        <p14:creationId xmlns:p14="http://schemas.microsoft.com/office/powerpoint/2010/main" val="1945691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a:ln/>
        </p:spPr>
      </p:sp>
      <p:sp>
        <p:nvSpPr>
          <p:cNvPr id="1454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zh-CN">
                <a:latin typeface="Gulim" pitchFamily="34" charset="-127"/>
                <a:cs typeface="Gulim" pitchFamily="34" charset="-127"/>
              </a:rPr>
              <a:t>A first system, Qurk, is designed by database group from MIT. </a:t>
            </a:r>
          </a:p>
          <a:p>
            <a:pPr eaLnBrk="1" hangingPunct="1">
              <a:spcBef>
                <a:spcPct val="0"/>
              </a:spcBef>
            </a:pPr>
            <a:r>
              <a:rPr lang="en-US" altLang="zh-CN">
                <a:latin typeface="Gulim" pitchFamily="34" charset="-127"/>
                <a:cs typeface="Gulim" pitchFamily="34" charset="-127"/>
              </a:rPr>
              <a:t>They focus on two operations: Sorts and Joins, specifically, the batching strategy are studied. </a:t>
            </a:r>
          </a:p>
          <a:p>
            <a:pPr eaLnBrk="1" hangingPunct="1">
              <a:spcBef>
                <a:spcPct val="0"/>
              </a:spcBef>
            </a:pPr>
            <a:r>
              <a:rPr lang="en-US" altLang="zh-CN">
                <a:latin typeface="Gulim" pitchFamily="34" charset="-127"/>
                <a:cs typeface="Gulim" pitchFamily="34" charset="-127"/>
              </a:rPr>
              <a:t>As the framework figure, the right part is a normal database system, the left part is the decomposer, and the top part is the Mturk as HPU.</a:t>
            </a:r>
          </a:p>
          <a:p>
            <a:pPr eaLnBrk="1" hangingPunct="1">
              <a:spcBef>
                <a:spcPct val="0"/>
              </a:spcBef>
            </a:pPr>
            <a:endParaRPr lang="en-US" altLang="zh-CN">
              <a:latin typeface="Gulim" pitchFamily="34" charset="-127"/>
              <a:cs typeface="Gulim" pitchFamily="34" charset="-127"/>
            </a:endParaRPr>
          </a:p>
          <a:p>
            <a:pPr eaLnBrk="1" hangingPunct="1">
              <a:spcBef>
                <a:spcPct val="0"/>
              </a:spcBef>
            </a:pPr>
            <a:r>
              <a:rPr lang="en-US" altLang="zh-CN">
                <a:latin typeface="Gulim" pitchFamily="34" charset="-127"/>
                <a:cs typeface="Gulim" pitchFamily="34" charset="-127"/>
              </a:rPr>
              <a:t>Process:</a:t>
            </a:r>
          </a:p>
          <a:p>
            <a:pPr eaLnBrk="1" hangingPunct="1">
              <a:spcBef>
                <a:spcPct val="0"/>
              </a:spcBef>
              <a:buFontTx/>
              <a:buAutoNum type="arabicPeriod"/>
            </a:pPr>
            <a:r>
              <a:rPr lang="en-US" altLang="zh-CN">
                <a:latin typeface="Gulim" pitchFamily="34" charset="-127"/>
                <a:cs typeface="Gulim" pitchFamily="34" charset="-127"/>
              </a:rPr>
              <a:t>The figures(or other objects) are treated as normal tuples in relational databases at the beginning;</a:t>
            </a:r>
          </a:p>
          <a:p>
            <a:pPr eaLnBrk="1" hangingPunct="1">
              <a:spcBef>
                <a:spcPct val="0"/>
              </a:spcBef>
              <a:buFontTx/>
              <a:buAutoNum type="arabicPeriod"/>
            </a:pPr>
            <a:r>
              <a:rPr lang="en-US" altLang="zh-CN">
                <a:latin typeface="Gulim" pitchFamily="34" charset="-127"/>
                <a:cs typeface="Gulim" pitchFamily="34" charset="-127"/>
              </a:rPr>
              <a:t>Query optimizer, executor follows all principles in traditional databases;</a:t>
            </a:r>
          </a:p>
          <a:p>
            <a:pPr eaLnBrk="1" hangingPunct="1">
              <a:spcBef>
                <a:spcPct val="0"/>
              </a:spcBef>
              <a:buFontTx/>
              <a:buAutoNum type="arabicPeriod"/>
            </a:pPr>
            <a:r>
              <a:rPr lang="en-US" altLang="zh-CN">
                <a:latin typeface="Gulim" pitchFamily="34" charset="-127"/>
                <a:cs typeface="Gulim" pitchFamily="34" charset="-127"/>
              </a:rPr>
              <a:t>While human cognitive power is needed, HIT compiler create HIT tasks according to the batching requirements;</a:t>
            </a:r>
          </a:p>
          <a:p>
            <a:pPr eaLnBrk="1" hangingPunct="1">
              <a:spcBef>
                <a:spcPct val="0"/>
              </a:spcBef>
              <a:buFontTx/>
              <a:buAutoNum type="arabicPeriod"/>
            </a:pPr>
            <a:r>
              <a:rPr lang="en-US" altLang="zh-CN">
                <a:latin typeface="Gulim" pitchFamily="34" charset="-127"/>
                <a:cs typeface="Gulim" pitchFamily="34" charset="-127"/>
              </a:rPr>
              <a:t>The Mturk serves as an HPU, taking inputs and return answers.</a:t>
            </a:r>
          </a:p>
        </p:txBody>
      </p:sp>
      <p:sp>
        <p:nvSpPr>
          <p:cNvPr id="1454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1400" b="1">
                <a:solidFill>
                  <a:schemeClr val="tx1"/>
                </a:solidFill>
                <a:latin typeface="Arial" panose="020B0604020202020204" pitchFamily="34" charset="0"/>
                <a:ea typeface="MS PGothic" panose="020B0600070205080204" pitchFamily="34" charset="-128"/>
              </a:defRPr>
            </a:lvl1pPr>
            <a:lvl2pPr marL="742950" indent="-285750" defTabSz="96520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defTabSz="9652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defTabSz="9652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defTabSz="9652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defTabSz="9652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defTabSz="9652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defTabSz="9652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defTabSz="9652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317314D1-0586-422C-A329-2E69284E0BF9}" type="slidenum">
              <a:rPr lang="en-US" altLang="zh-CN" sz="1200" b="0">
                <a:latin typeface="Gulim" pitchFamily="34" charset="-127"/>
                <a:ea typeface="Gulim" pitchFamily="34" charset="-127"/>
              </a:rPr>
              <a:pPr eaLnBrk="1" hangingPunct="1"/>
              <a:t>38</a:t>
            </a:fld>
            <a:endParaRPr lang="en-US" altLang="zh-CN" sz="1200" b="0">
              <a:latin typeface="Gulim" pitchFamily="34" charset="-127"/>
              <a:ea typeface="Gulim" pitchFamily="34" charset="-127"/>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a:ln/>
        </p:spPr>
      </p:sp>
      <p:sp>
        <p:nvSpPr>
          <p:cNvPr id="1464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zh-CN">
                <a:latin typeface="Gulim" pitchFamily="34" charset="-127"/>
                <a:cs typeface="Gulim" pitchFamily="34" charset="-127"/>
              </a:rPr>
              <a:t>A second DB system is Deco, or with the project name </a:t>
            </a:r>
            <a:r>
              <a:rPr lang="ja-JP" altLang="en-US">
                <a:latin typeface="Gulim" pitchFamily="34" charset="-127"/>
                <a:cs typeface="Gulim" pitchFamily="34" charset="-127"/>
              </a:rPr>
              <a:t>“</a:t>
            </a:r>
            <a:r>
              <a:rPr lang="en-US" altLang="ja-JP">
                <a:latin typeface="Gulim" pitchFamily="34" charset="-127"/>
                <a:cs typeface="Gulim" pitchFamily="34" charset="-127"/>
              </a:rPr>
              <a:t>Scoop</a:t>
            </a:r>
            <a:r>
              <a:rPr lang="ja-JP" altLang="en-US">
                <a:latin typeface="Gulim" pitchFamily="34" charset="-127"/>
                <a:cs typeface="Gulim" pitchFamily="34" charset="-127"/>
              </a:rPr>
              <a:t>”</a:t>
            </a:r>
            <a:r>
              <a:rPr lang="en-US" altLang="ja-JP">
                <a:latin typeface="Gulim" pitchFamily="34" charset="-127"/>
                <a:cs typeface="Gulim" pitchFamily="34" charset="-127"/>
              </a:rPr>
              <a:t>, which is designed by Stanford U. </a:t>
            </a:r>
          </a:p>
          <a:p>
            <a:pPr eaLnBrk="1" hangingPunct="1">
              <a:spcBef>
                <a:spcPct val="0"/>
              </a:spcBef>
            </a:pPr>
            <a:endParaRPr lang="en-US" altLang="zh-CN">
              <a:latin typeface="Gulim" pitchFamily="34" charset="-127"/>
              <a:cs typeface="Gulim" pitchFamily="34" charset="-127"/>
            </a:endParaRPr>
          </a:p>
          <a:p>
            <a:pPr eaLnBrk="1" hangingPunct="1">
              <a:spcBef>
                <a:spcPct val="0"/>
              </a:spcBef>
            </a:pPr>
            <a:r>
              <a:rPr lang="en-US" altLang="zh-CN">
                <a:latin typeface="Gulim" pitchFamily="34" charset="-127"/>
                <a:cs typeface="Gulim" pitchFamily="34" charset="-127"/>
              </a:rPr>
              <a:t>The contribution is that based on such system, a set of various following-up operators are designed and provided recently, like ranking, max, graph search, filtering, entity matching, etc.</a:t>
            </a:r>
          </a:p>
        </p:txBody>
      </p:sp>
      <p:sp>
        <p:nvSpPr>
          <p:cNvPr id="1464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1400" b="1">
                <a:solidFill>
                  <a:schemeClr val="tx1"/>
                </a:solidFill>
                <a:latin typeface="Arial" panose="020B0604020202020204" pitchFamily="34" charset="0"/>
                <a:ea typeface="MS PGothic" panose="020B0600070205080204" pitchFamily="34" charset="-128"/>
              </a:defRPr>
            </a:lvl1pPr>
            <a:lvl2pPr marL="742950" indent="-285750" defTabSz="96520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defTabSz="9652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defTabSz="9652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defTabSz="9652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defTabSz="9652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defTabSz="9652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defTabSz="9652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defTabSz="9652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F47B54E5-E75D-40F4-8C11-943433F6B6CC}" type="slidenum">
              <a:rPr lang="en-US" altLang="zh-CN" sz="1200" b="0">
                <a:latin typeface="Gulim" pitchFamily="34" charset="-127"/>
                <a:ea typeface="Gulim" pitchFamily="34" charset="-127"/>
              </a:rPr>
              <a:pPr eaLnBrk="1" hangingPunct="1"/>
              <a:t>39</a:t>
            </a:fld>
            <a:endParaRPr lang="en-US" altLang="zh-CN" sz="1200" b="0">
              <a:latin typeface="Gulim" pitchFamily="34" charset="-127"/>
              <a:ea typeface="Gulim" pitchFamily="34" charset="-127"/>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a:ln/>
        </p:spPr>
      </p:sp>
      <p:sp>
        <p:nvSpPr>
          <p:cNvPr id="1474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zh-CN">
                <a:latin typeface="Gulim" pitchFamily="34" charset="-127"/>
                <a:cs typeface="Gulim" pitchFamily="34" charset="-127"/>
              </a:rPr>
              <a:t>A third system is named CrowdDB by UC Berkeley. </a:t>
            </a:r>
          </a:p>
          <a:p>
            <a:pPr eaLnBrk="1" hangingPunct="1">
              <a:spcBef>
                <a:spcPct val="0"/>
              </a:spcBef>
            </a:pPr>
            <a:endParaRPr lang="en-US" altLang="zh-CN">
              <a:latin typeface="Gulim" pitchFamily="34" charset="-127"/>
              <a:cs typeface="Gulim" pitchFamily="34" charset="-127"/>
            </a:endParaRPr>
          </a:p>
          <a:p>
            <a:pPr eaLnBrk="1" hangingPunct="1">
              <a:spcBef>
                <a:spcPct val="0"/>
              </a:spcBef>
            </a:pPr>
            <a:r>
              <a:rPr lang="en-US" altLang="zh-CN">
                <a:latin typeface="Gulim" pitchFamily="34" charset="-127"/>
                <a:cs typeface="Gulim" pitchFamily="34" charset="-127"/>
              </a:rPr>
              <a:t>The major contribution is a CrowdSQL based query language for the crowdsourcing platform, where the end-users can issue normal SQL-like operations to retrieve knowledge. The only difference is the </a:t>
            </a:r>
            <a:r>
              <a:rPr lang="en-US" altLang="zh-CN" u="sng">
                <a:latin typeface="Gulim" pitchFamily="34" charset="-127"/>
                <a:cs typeface="Gulim" pitchFamily="34" charset="-127"/>
              </a:rPr>
              <a:t>CROWD</a:t>
            </a:r>
            <a:r>
              <a:rPr lang="en-US" altLang="zh-CN">
                <a:latin typeface="Gulim" pitchFamily="34" charset="-127"/>
                <a:cs typeface="Gulim" pitchFamily="34" charset="-127"/>
              </a:rPr>
              <a:t> keywords which initiate a set of tasks onto the market place.</a:t>
            </a:r>
          </a:p>
        </p:txBody>
      </p:sp>
      <p:sp>
        <p:nvSpPr>
          <p:cNvPr id="1474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1400" b="1">
                <a:solidFill>
                  <a:schemeClr val="tx1"/>
                </a:solidFill>
                <a:latin typeface="Arial" panose="020B0604020202020204" pitchFamily="34" charset="0"/>
                <a:ea typeface="MS PGothic" panose="020B0600070205080204" pitchFamily="34" charset="-128"/>
              </a:defRPr>
            </a:lvl1pPr>
            <a:lvl2pPr marL="742950" indent="-285750" defTabSz="96520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defTabSz="9652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defTabSz="9652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defTabSz="9652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defTabSz="9652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defTabSz="9652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defTabSz="9652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defTabSz="9652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5FE29117-4EE0-4E75-B979-2BD9F74B90C9}" type="slidenum">
              <a:rPr lang="en-US" altLang="zh-CN" sz="1200" b="0">
                <a:latin typeface="Gulim" pitchFamily="34" charset="-127"/>
                <a:ea typeface="Gulim" pitchFamily="34" charset="-127"/>
              </a:rPr>
              <a:pPr eaLnBrk="1" hangingPunct="1"/>
              <a:t>40</a:t>
            </a:fld>
            <a:endParaRPr lang="en-US" altLang="zh-CN" sz="1200" b="0">
              <a:latin typeface="Gulim" pitchFamily="34" charset="-127"/>
              <a:ea typeface="Gulim" pitchFamily="34" charset="-127"/>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a:ln/>
        </p:spPr>
      </p:sp>
      <p:sp>
        <p:nvSpPr>
          <p:cNvPr id="307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200" kern="1200" dirty="0">
                <a:solidFill>
                  <a:schemeClr val="tx1"/>
                </a:solidFill>
                <a:effectLst/>
                <a:latin typeface="Gulim" charset="0"/>
                <a:ea typeface="MS PGothic" pitchFamily="34" charset="-128"/>
                <a:cs typeface="Gulim" charset="0"/>
              </a:rPr>
              <a:t>Existing works on … usually regard the assignment problem as the classical maximum weighted bipartite graph matching problem.</a:t>
            </a:r>
          </a:p>
          <a:p>
            <a:endParaRPr kumimoji="1" lang="zh-CN" altLang="zh-CN" sz="1200" kern="1200" dirty="0">
              <a:solidFill>
                <a:schemeClr val="tx1"/>
              </a:solidFill>
              <a:effectLst/>
              <a:latin typeface="Gulim" charset="0"/>
              <a:ea typeface="MS PGothic" pitchFamily="34" charset="-128"/>
              <a:cs typeface="Gulim" charset="0"/>
            </a:endParaRPr>
          </a:p>
          <a:p>
            <a:r>
              <a:rPr kumimoji="1" lang="en-US" altLang="zh-CN" sz="1200" kern="1200" dirty="0">
                <a:solidFill>
                  <a:schemeClr val="tx1"/>
                </a:solidFill>
                <a:effectLst/>
                <a:latin typeface="Gulim" charset="0"/>
                <a:ea typeface="MS PGothic" pitchFamily="34" charset="-128"/>
                <a:cs typeface="Gulim" charset="0"/>
              </a:rPr>
              <a:t>Here is an example. The nodes on the left…, and the ones on…. Each edge between</a:t>
            </a:r>
            <a:r>
              <a:rPr kumimoji="1" lang="en-US" altLang="zh-CN" sz="1200" kern="1200" baseline="0" dirty="0">
                <a:solidFill>
                  <a:schemeClr val="tx1"/>
                </a:solidFill>
                <a:effectLst/>
                <a:latin typeface="Gulim" charset="0"/>
                <a:ea typeface="MS PGothic" pitchFamily="34" charset="-128"/>
                <a:cs typeface="Gulim" charset="0"/>
              </a:rPr>
              <a:t> … </a:t>
            </a:r>
            <a:r>
              <a:rPr kumimoji="1" lang="en-US" altLang="zh-CN" sz="1200" kern="1200" dirty="0">
                <a:solidFill>
                  <a:schemeClr val="tx1"/>
                </a:solidFill>
                <a:effectLst/>
                <a:latin typeface="Gulim" charset="0"/>
                <a:ea typeface="MS PGothic" pitchFamily="34" charset="-128"/>
                <a:cs typeface="Gulim" charset="0"/>
              </a:rPr>
              <a:t>has a weight, which is the utility score obtained when the worker successfully completes the task. </a:t>
            </a:r>
          </a:p>
          <a:p>
            <a:endParaRPr kumimoji="1" lang="en-US" altLang="zh-CN" sz="1200" kern="1200" dirty="0">
              <a:solidFill>
                <a:schemeClr val="tx1"/>
              </a:solidFill>
              <a:effectLst/>
              <a:latin typeface="Gulim" charset="0"/>
              <a:ea typeface="MS PGothic" pitchFamily="34" charset="-128"/>
              <a:cs typeface="Gulim" charset="0"/>
            </a:endParaRPr>
          </a:p>
          <a:p>
            <a:r>
              <a:rPr kumimoji="1" lang="en-US" altLang="zh-CN" sz="1200" kern="1200" dirty="0">
                <a:solidFill>
                  <a:schemeClr val="tx1"/>
                </a:solidFill>
                <a:effectLst/>
                <a:latin typeface="Gulim" charset="0"/>
                <a:ea typeface="MS PGothic" pitchFamily="34" charset="-128"/>
                <a:cs typeface="Gulim" charset="0"/>
              </a:rPr>
              <a:t>The task assignment problem is to find a … so that to maximize the total utility.</a:t>
            </a:r>
            <a:endParaRPr kumimoji="1" lang="zh-CN" altLang="zh-CN" sz="1200" kern="1200" dirty="0">
              <a:solidFill>
                <a:schemeClr val="tx1"/>
              </a:solidFill>
              <a:effectLst/>
              <a:latin typeface="Gulim" charset="0"/>
              <a:ea typeface="MS PGothic" pitchFamily="34" charset="-128"/>
              <a:cs typeface="Gulim" charset="0"/>
            </a:endParaRPr>
          </a:p>
        </p:txBody>
      </p:sp>
      <p:sp>
        <p:nvSpPr>
          <p:cNvPr id="307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4C69CC4C-BEFA-451B-A261-0E23A7C92D3F}" type="slidenum">
              <a:rPr lang="zh-CN" altLang="en-US" smtClean="0">
                <a:ea typeface="Gulim" pitchFamily="34" charset="-127"/>
              </a:rPr>
              <a:pPr>
                <a:spcBef>
                  <a:spcPct val="0"/>
                </a:spcBef>
              </a:pPr>
              <a:t>42</a:t>
            </a:fld>
            <a:endParaRPr lang="en-US" altLang="zh-CN">
              <a:ea typeface="Gulim" pitchFamily="34" charset="-127"/>
            </a:endParaRPr>
          </a:p>
        </p:txBody>
      </p:sp>
    </p:spTree>
    <p:extLst>
      <p:ext uri="{BB962C8B-B14F-4D97-AF65-F5344CB8AC3E}">
        <p14:creationId xmlns:p14="http://schemas.microsoft.com/office/powerpoint/2010/main" val="12287870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200" kern="1200" dirty="0">
                <a:solidFill>
                  <a:schemeClr val="tx1"/>
                </a:solidFill>
                <a:effectLst/>
                <a:latin typeface="Gulim" charset="0"/>
                <a:ea typeface="MS PGothic" pitchFamily="34" charset="-128"/>
                <a:cs typeface="Gulim" charset="0"/>
              </a:rPr>
              <a:t>Note that most … real-time. For example, a food … will appear on the platform dynamically and it needs to be responded immediately so that the customer will not wait too long. </a:t>
            </a:r>
          </a:p>
          <a:p>
            <a:endParaRPr kumimoji="1" lang="en-US" altLang="zh-CN" sz="1200" kern="1200" dirty="0">
              <a:solidFill>
                <a:schemeClr val="tx1"/>
              </a:solidFill>
              <a:effectLst/>
              <a:latin typeface="Gulim" charset="0"/>
              <a:ea typeface="MS PGothic" pitchFamily="34" charset="-128"/>
              <a:cs typeface="Gulim" charset="0"/>
            </a:endParaRPr>
          </a:p>
          <a:p>
            <a:pPr marL="0" marR="0" indent="0" algn="l" defTabSz="914400" rtl="0" eaLnBrk="0" fontAlgn="base" latinLnBrk="1" hangingPunct="0">
              <a:lnSpc>
                <a:spcPct val="100000"/>
              </a:lnSpc>
              <a:spcBef>
                <a:spcPct val="30000"/>
              </a:spcBef>
              <a:spcAft>
                <a:spcPct val="0"/>
              </a:spcAft>
              <a:buClrTx/>
              <a:buSzTx/>
              <a:buFontTx/>
              <a:buNone/>
              <a:tabLst/>
              <a:defRPr/>
            </a:pPr>
            <a:r>
              <a:rPr kumimoji="1" lang="en-US" altLang="zh-CN" sz="1200" kern="1200" dirty="0">
                <a:solidFill>
                  <a:schemeClr val="tx1"/>
                </a:solidFill>
                <a:effectLst/>
                <a:latin typeface="Gulim" charset="0"/>
                <a:ea typeface="MS PGothic" pitchFamily="34" charset="-128"/>
                <a:cs typeface="Gulim" charset="0"/>
              </a:rPr>
              <a:t>On the other hand, crowd workers, e.g. taxi drivers, may not always wait on the platform and they can also arrive at the platform dynamically.</a:t>
            </a:r>
          </a:p>
          <a:p>
            <a:endParaRPr kumimoji="1" lang="zh-CN" altLang="zh-CN" sz="1200" kern="1200" dirty="0">
              <a:solidFill>
                <a:schemeClr val="tx1"/>
              </a:solidFill>
              <a:effectLst/>
              <a:latin typeface="Gulim" charset="0"/>
              <a:ea typeface="MS PGothic" pitchFamily="34" charset="-128"/>
              <a:cs typeface="Gulim" charset="0"/>
            </a:endParaRPr>
          </a:p>
          <a:p>
            <a:r>
              <a:rPr kumimoji="1" lang="en-US" altLang="zh-CN" sz="1200" kern="1200" dirty="0">
                <a:solidFill>
                  <a:schemeClr val="tx1"/>
                </a:solidFill>
                <a:effectLst/>
                <a:latin typeface="Gulim" charset="0"/>
                <a:ea typeface="MS PGothic" pitchFamily="34" charset="-128"/>
                <a:cs typeface="Gulim" charset="0"/>
              </a:rPr>
              <a:t>Therefore, the previous mentioned maximum ...</a:t>
            </a:r>
          </a:p>
          <a:p>
            <a:endParaRPr kumimoji="1" lang="zh-CN" altLang="zh-CN" sz="1200" kern="1200" dirty="0">
              <a:solidFill>
                <a:schemeClr val="tx1"/>
              </a:solidFill>
              <a:effectLst/>
              <a:latin typeface="Gulim" charset="0"/>
              <a:ea typeface="MS PGothic" pitchFamily="34" charset="-128"/>
              <a:cs typeface="Gulim" charset="0"/>
            </a:endParaRPr>
          </a:p>
          <a:p>
            <a:r>
              <a:rPr kumimoji="1" lang="en-US" altLang="zh-CN" sz="1200" kern="1200" dirty="0">
                <a:solidFill>
                  <a:schemeClr val="tx1"/>
                </a:solidFill>
                <a:effectLst/>
                <a:latin typeface="Gulim" charset="0"/>
                <a:ea typeface="MS PGothic" pitchFamily="34" charset="-128"/>
                <a:cs typeface="Gulim" charset="0"/>
              </a:rPr>
              <a:t>First, as we mentioned, tasks and workers appear dynamically, and thus the full bipartite graph on all the tasks and workers cannot be known in advance.</a:t>
            </a:r>
          </a:p>
          <a:p>
            <a:endParaRPr kumimoji="1" lang="zh-CN" altLang="zh-CN" sz="1200" kern="1200" dirty="0">
              <a:solidFill>
                <a:schemeClr val="tx1"/>
              </a:solidFill>
              <a:effectLst/>
              <a:latin typeface="Gulim" charset="0"/>
              <a:ea typeface="MS PGothic" pitchFamily="34" charset="-128"/>
              <a:cs typeface="Gulim" charset="0"/>
            </a:endParaRPr>
          </a:p>
          <a:p>
            <a:r>
              <a:rPr kumimoji="1" lang="en-US" altLang="zh-CN" sz="1200" kern="1200" dirty="0">
                <a:solidFill>
                  <a:schemeClr val="tx1"/>
                </a:solidFill>
                <a:effectLst/>
                <a:latin typeface="Gulim" charset="0"/>
                <a:ea typeface="MS PGothic" pitchFamily="34" charset="-128"/>
                <a:cs typeface="Gulim" charset="0"/>
              </a:rPr>
              <a:t>Second, tasks and crowd workers cannot wait long time on the platform and their requests must be responded immediately based on the partial information available.</a:t>
            </a: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2D987338-B8BB-4924-89F1-B089CFFB6A84}" type="slidenum">
              <a:rPr lang="zh-CN" altLang="en-US" smtClean="0">
                <a:ea typeface="Gulim" pitchFamily="34" charset="-127"/>
              </a:rPr>
              <a:pPr>
                <a:spcBef>
                  <a:spcPct val="0"/>
                </a:spcBef>
              </a:pPr>
              <a:t>43</a:t>
            </a:fld>
            <a:endParaRPr lang="en-US" altLang="zh-CN">
              <a:ea typeface="Gulim" pitchFamily="34" charset="-127"/>
            </a:endParaRPr>
          </a:p>
        </p:txBody>
      </p:sp>
    </p:spTree>
    <p:extLst>
      <p:ext uri="{BB962C8B-B14F-4D97-AF65-F5344CB8AC3E}">
        <p14:creationId xmlns:p14="http://schemas.microsoft.com/office/powerpoint/2010/main" val="3381294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a:ln/>
        </p:spPr>
      </p:sp>
      <p:sp>
        <p:nvSpPr>
          <p:cNvPr id="419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200" kern="1200" dirty="0">
                <a:solidFill>
                  <a:schemeClr val="tx1"/>
                </a:solidFill>
                <a:effectLst/>
                <a:latin typeface="Gulim" charset="0"/>
                <a:ea typeface="MS PGothic" pitchFamily="34" charset="-128"/>
                <a:cs typeface="Gulim" charset="0"/>
              </a:rPr>
              <a:t>We use an example to illustrate the dynamic, or called online scenario. </a:t>
            </a:r>
          </a:p>
          <a:p>
            <a:endParaRPr kumimoji="1" lang="en-US" altLang="zh-CN" sz="1200" kern="1200" dirty="0">
              <a:solidFill>
                <a:schemeClr val="tx1"/>
              </a:solidFill>
              <a:effectLst/>
              <a:latin typeface="Gulim" charset="0"/>
              <a:ea typeface="MS PGothic" pitchFamily="34" charset="-128"/>
              <a:cs typeface="Gulim" charset="0"/>
            </a:endParaRPr>
          </a:p>
          <a:p>
            <a:r>
              <a:rPr kumimoji="1" lang="en-US" altLang="zh-CN" sz="1200" kern="1200" dirty="0">
                <a:solidFill>
                  <a:schemeClr val="tx1"/>
                </a:solidFill>
                <a:effectLst/>
                <a:latin typeface="Gulim" charset="0"/>
                <a:ea typeface="MS PGothic" pitchFamily="34" charset="-128"/>
                <a:cs typeface="Gulim" charset="0"/>
              </a:rPr>
              <a:t>On the left is our previous maximum weighted bipartite graph matching example.</a:t>
            </a:r>
            <a:endParaRPr lang="zh-CN" altLang="en-US" dirty="0">
              <a:latin typeface="Gulim" pitchFamily="34" charset="-127"/>
              <a:cs typeface="Gulim" pitchFamily="34" charset="-127"/>
            </a:endParaRPr>
          </a:p>
        </p:txBody>
      </p:sp>
      <p:sp>
        <p:nvSpPr>
          <p:cNvPr id="419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B56BEFE2-2565-443F-B6D2-B46BE56C95CA}" type="slidenum">
              <a:rPr lang="zh-CN" altLang="en-US" smtClean="0">
                <a:ea typeface="Gulim" pitchFamily="34" charset="-127"/>
              </a:rPr>
              <a:pPr>
                <a:spcBef>
                  <a:spcPct val="0"/>
                </a:spcBef>
              </a:pPr>
              <a:t>44</a:t>
            </a:fld>
            <a:endParaRPr lang="en-US" altLang="zh-CN">
              <a:ea typeface="Gulim" pitchFamily="34" charset="-127"/>
            </a:endParaRPr>
          </a:p>
        </p:txBody>
      </p:sp>
    </p:spTree>
    <p:extLst>
      <p:ext uri="{BB962C8B-B14F-4D97-AF65-F5344CB8AC3E}">
        <p14:creationId xmlns:p14="http://schemas.microsoft.com/office/powerpoint/2010/main" val="21751022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a:ln/>
        </p:spPr>
      </p:sp>
      <p:sp>
        <p:nvSpPr>
          <p:cNvPr id="419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1" hangingPunct="0">
              <a:lnSpc>
                <a:spcPct val="100000"/>
              </a:lnSpc>
              <a:spcBef>
                <a:spcPct val="30000"/>
              </a:spcBef>
              <a:spcAft>
                <a:spcPct val="0"/>
              </a:spcAft>
              <a:buClrTx/>
              <a:buSzTx/>
              <a:buFontTx/>
              <a:buNone/>
              <a:tabLst/>
              <a:defRPr/>
            </a:pPr>
            <a:r>
              <a:rPr kumimoji="1" lang="en-US" altLang="zh-CN" sz="1200" kern="1200" dirty="0">
                <a:solidFill>
                  <a:schemeClr val="tx1"/>
                </a:solidFill>
                <a:effectLst/>
                <a:latin typeface="Gulim" charset="0"/>
                <a:ea typeface="MS PGothic" pitchFamily="34" charset="-128"/>
                <a:cs typeface="Gulim" charset="0"/>
              </a:rPr>
              <a:t>Here is the optimal solution, where we mark the matched edges in red. </a:t>
            </a:r>
          </a:p>
          <a:p>
            <a:pPr marL="0" marR="0" indent="0" algn="l" defTabSz="914400" rtl="0" eaLnBrk="0" fontAlgn="base" latinLnBrk="1" hangingPunct="0">
              <a:lnSpc>
                <a:spcPct val="100000"/>
              </a:lnSpc>
              <a:spcBef>
                <a:spcPct val="30000"/>
              </a:spcBef>
              <a:spcAft>
                <a:spcPct val="0"/>
              </a:spcAft>
              <a:buClrTx/>
              <a:buSzTx/>
              <a:buFontTx/>
              <a:buNone/>
              <a:tabLst/>
              <a:defRPr/>
            </a:pPr>
            <a:endParaRPr kumimoji="1" lang="en-US" altLang="zh-CN" sz="1200" kern="1200" dirty="0">
              <a:solidFill>
                <a:schemeClr val="tx1"/>
              </a:solidFill>
              <a:effectLst/>
              <a:latin typeface="Gulim" charset="0"/>
              <a:ea typeface="MS PGothic" pitchFamily="34" charset="-128"/>
              <a:cs typeface="Gulim" charset="0"/>
            </a:endParaRPr>
          </a:p>
          <a:p>
            <a:pPr marL="0" marR="0" indent="0" algn="l" defTabSz="914400" rtl="0" eaLnBrk="0" fontAlgn="base" latinLnBrk="1" hangingPunct="0">
              <a:lnSpc>
                <a:spcPct val="100000"/>
              </a:lnSpc>
              <a:spcBef>
                <a:spcPct val="30000"/>
              </a:spcBef>
              <a:spcAft>
                <a:spcPct val="0"/>
              </a:spcAft>
              <a:buClrTx/>
              <a:buSzTx/>
              <a:buFontTx/>
              <a:buNone/>
              <a:tabLst/>
              <a:defRPr/>
            </a:pPr>
            <a:r>
              <a:rPr kumimoji="1" lang="en-US" altLang="zh-CN" sz="1200" kern="1200" dirty="0">
                <a:solidFill>
                  <a:schemeClr val="tx1"/>
                </a:solidFill>
                <a:effectLst/>
                <a:latin typeface="Gulim" charset="0"/>
                <a:ea typeface="MS PGothic" pitchFamily="34" charset="-128"/>
                <a:cs typeface="Gulim" charset="0"/>
              </a:rPr>
              <a:t>And the total utility is 20.</a:t>
            </a:r>
            <a:endParaRPr kumimoji="1" lang="zh-CN" altLang="zh-CN" sz="1200" kern="1200" dirty="0">
              <a:solidFill>
                <a:schemeClr val="tx1"/>
              </a:solidFill>
              <a:effectLst/>
              <a:latin typeface="Gulim" charset="0"/>
              <a:ea typeface="MS PGothic" pitchFamily="34" charset="-128"/>
              <a:cs typeface="Gulim" charset="0"/>
            </a:endParaRPr>
          </a:p>
          <a:p>
            <a:endParaRPr lang="zh-CN" altLang="en-US" dirty="0">
              <a:latin typeface="Gulim" pitchFamily="34" charset="-127"/>
              <a:cs typeface="Gulim" pitchFamily="34" charset="-127"/>
            </a:endParaRPr>
          </a:p>
        </p:txBody>
      </p:sp>
      <p:sp>
        <p:nvSpPr>
          <p:cNvPr id="419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B56BEFE2-2565-443F-B6D2-B46BE56C95CA}" type="slidenum">
              <a:rPr lang="zh-CN" altLang="en-US" smtClean="0">
                <a:ea typeface="Gulim" pitchFamily="34" charset="-127"/>
              </a:rPr>
              <a:pPr>
                <a:spcBef>
                  <a:spcPct val="0"/>
                </a:spcBef>
              </a:pPr>
              <a:t>45</a:t>
            </a:fld>
            <a:endParaRPr lang="en-US" altLang="zh-CN">
              <a:ea typeface="Gulim" pitchFamily="34" charset="-127"/>
            </a:endParaRPr>
          </a:p>
        </p:txBody>
      </p:sp>
    </p:spTree>
    <p:extLst>
      <p:ext uri="{BB962C8B-B14F-4D97-AF65-F5344CB8AC3E}">
        <p14:creationId xmlns:p14="http://schemas.microsoft.com/office/powerpoint/2010/main" val="26276925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a:ln/>
        </p:spPr>
      </p:sp>
      <p:sp>
        <p:nvSpPr>
          <p:cNvPr id="460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200" kern="1200" dirty="0">
                <a:solidFill>
                  <a:schemeClr val="tx1"/>
                </a:solidFill>
                <a:effectLst/>
                <a:latin typeface="Gulim" charset="0"/>
                <a:ea typeface="MS PGothic" pitchFamily="34" charset="-128"/>
                <a:cs typeface="Gulim" charset="0"/>
              </a:rPr>
              <a:t>Suppose in the online scenario, a crowd worker u3 arrives first.</a:t>
            </a:r>
            <a:endParaRPr lang="zh-CN" altLang="en-US" dirty="0">
              <a:latin typeface="Gulim" pitchFamily="34" charset="-127"/>
              <a:cs typeface="Gulim" pitchFamily="34" charset="-127"/>
            </a:endParaRPr>
          </a:p>
        </p:txBody>
      </p:sp>
      <p:sp>
        <p:nvSpPr>
          <p:cNvPr id="460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85981BD6-EA02-47EF-B151-59D578468706}" type="slidenum">
              <a:rPr lang="zh-CN" altLang="en-US" smtClean="0">
                <a:ea typeface="Gulim" pitchFamily="34" charset="-127"/>
              </a:rPr>
              <a:pPr>
                <a:spcBef>
                  <a:spcPct val="0"/>
                </a:spcBef>
              </a:pPr>
              <a:t>46</a:t>
            </a:fld>
            <a:endParaRPr lang="en-US" altLang="zh-CN">
              <a:ea typeface="Gulim" pitchFamily="34" charset="-127"/>
            </a:endParaRPr>
          </a:p>
        </p:txBody>
      </p:sp>
    </p:spTree>
    <p:extLst>
      <p:ext uri="{BB962C8B-B14F-4D97-AF65-F5344CB8AC3E}">
        <p14:creationId xmlns:p14="http://schemas.microsoft.com/office/powerpoint/2010/main" val="1982036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幻灯片图像占位符 1"/>
          <p:cNvSpPr>
            <a:spLocks noGrp="1" noRot="1" noChangeAspect="1" noTextEdit="1"/>
          </p:cNvSpPr>
          <p:nvPr>
            <p:ph type="sldImg"/>
          </p:nvPr>
        </p:nvSpPr>
        <p:spPr>
          <a:ln/>
        </p:spPr>
      </p:sp>
      <p:sp>
        <p:nvSpPr>
          <p:cNvPr id="1300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Gulim" pitchFamily="34" charset="-127"/>
                <a:cs typeface="Gulim" pitchFamily="34" charset="-127"/>
              </a:rPr>
              <a:t>NACA(National Advisory Committee for Aeronautics)</a:t>
            </a:r>
            <a:endParaRPr lang="zh-CN" altLang="en-US" dirty="0">
              <a:latin typeface="Gulim" pitchFamily="34" charset="-127"/>
              <a:cs typeface="Gulim" pitchFamily="34" charset="-127"/>
            </a:endParaRPr>
          </a:p>
        </p:txBody>
      </p:sp>
      <p:sp>
        <p:nvSpPr>
          <p:cNvPr id="13005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1400" b="1">
                <a:solidFill>
                  <a:schemeClr val="tx1"/>
                </a:solidFill>
                <a:latin typeface="Arial" panose="020B0604020202020204" pitchFamily="34" charset="0"/>
                <a:ea typeface="MS PGothic" panose="020B0600070205080204" pitchFamily="34" charset="-128"/>
              </a:defRPr>
            </a:lvl1pPr>
            <a:lvl2pPr marL="742950" indent="-285750" defTabSz="96520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defTabSz="9652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defTabSz="9652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defTabSz="9652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defTabSz="9652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defTabSz="9652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defTabSz="9652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defTabSz="9652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209C594D-C5F6-411E-AD02-BF3C5CE42E05}" type="slidenum">
              <a:rPr lang="en-US" altLang="ko-KR" sz="1200" b="0">
                <a:latin typeface="Gulim" pitchFamily="34" charset="-127"/>
                <a:ea typeface="Gulim" pitchFamily="34" charset="-127"/>
              </a:rPr>
              <a:pPr eaLnBrk="1" hangingPunct="1"/>
              <a:t>6</a:t>
            </a:fld>
            <a:endParaRPr lang="en-US" altLang="ko-KR" sz="1200" b="0">
              <a:latin typeface="Gulim" pitchFamily="34" charset="-127"/>
              <a:ea typeface="Gulim" pitchFamily="34" charset="-127"/>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a:ln/>
        </p:spPr>
      </p:sp>
      <p:sp>
        <p:nvSpPr>
          <p:cNvPr id="460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1" hangingPunct="0">
              <a:lnSpc>
                <a:spcPct val="100000"/>
              </a:lnSpc>
              <a:spcBef>
                <a:spcPct val="30000"/>
              </a:spcBef>
              <a:spcAft>
                <a:spcPct val="0"/>
              </a:spcAft>
              <a:buClrTx/>
              <a:buSzTx/>
              <a:buFontTx/>
              <a:buNone/>
              <a:tabLst/>
              <a:defRPr/>
            </a:pPr>
            <a:r>
              <a:rPr kumimoji="1" lang="en-US" altLang="zh-CN" sz="1200" kern="1200" dirty="0">
                <a:solidFill>
                  <a:schemeClr val="tx1"/>
                </a:solidFill>
                <a:effectLst/>
                <a:latin typeface="Gulim" charset="0"/>
                <a:ea typeface="MS PGothic" pitchFamily="34" charset="-128"/>
                <a:cs typeface="Gulim" charset="0"/>
              </a:rPr>
              <a:t>Then a task v1 arrives afterwards.</a:t>
            </a:r>
            <a:r>
              <a:rPr kumimoji="1" lang="en-US" altLang="zh-CN" sz="1200" kern="1200" baseline="0" dirty="0">
                <a:solidFill>
                  <a:schemeClr val="tx1"/>
                </a:solidFill>
                <a:effectLst/>
                <a:latin typeface="Gulim" charset="0"/>
                <a:ea typeface="MS PGothic" pitchFamily="34" charset="-128"/>
                <a:cs typeface="Gulim" charset="0"/>
              </a:rPr>
              <a:t> U</a:t>
            </a:r>
            <a:r>
              <a:rPr kumimoji="1" lang="en-US" altLang="zh-CN" sz="1200" kern="1200" dirty="0">
                <a:solidFill>
                  <a:schemeClr val="tx1"/>
                </a:solidFill>
                <a:effectLst/>
                <a:latin typeface="Gulim" charset="0"/>
                <a:ea typeface="MS PGothic" pitchFamily="34" charset="-128"/>
                <a:cs typeface="Gulim" charset="0"/>
              </a:rPr>
              <a:t>ntil now, only v1 and u3 are on the platform. </a:t>
            </a:r>
          </a:p>
          <a:p>
            <a:pPr marL="0" marR="0" indent="0" algn="l" defTabSz="914400" rtl="0" eaLnBrk="0" fontAlgn="base" latinLnBrk="1" hangingPunct="0">
              <a:lnSpc>
                <a:spcPct val="100000"/>
              </a:lnSpc>
              <a:spcBef>
                <a:spcPct val="30000"/>
              </a:spcBef>
              <a:spcAft>
                <a:spcPct val="0"/>
              </a:spcAft>
              <a:buClrTx/>
              <a:buSzTx/>
              <a:buFontTx/>
              <a:buNone/>
              <a:tabLst/>
              <a:defRPr/>
            </a:pPr>
            <a:endParaRPr kumimoji="1" lang="en-US" altLang="zh-CN" sz="1200" kern="1200" dirty="0">
              <a:solidFill>
                <a:schemeClr val="tx1"/>
              </a:solidFill>
              <a:effectLst/>
              <a:latin typeface="Gulim" charset="0"/>
              <a:ea typeface="MS PGothic" pitchFamily="34" charset="-128"/>
              <a:cs typeface="Gulim" charset="0"/>
            </a:endParaRPr>
          </a:p>
          <a:p>
            <a:pPr marL="0" marR="0" indent="0" algn="l" defTabSz="914400" rtl="0" eaLnBrk="0" fontAlgn="base" latinLnBrk="1" hangingPunct="0">
              <a:lnSpc>
                <a:spcPct val="100000"/>
              </a:lnSpc>
              <a:spcBef>
                <a:spcPct val="30000"/>
              </a:spcBef>
              <a:spcAft>
                <a:spcPct val="0"/>
              </a:spcAft>
              <a:buClrTx/>
              <a:buSzTx/>
              <a:buFontTx/>
              <a:buNone/>
              <a:tabLst/>
              <a:defRPr/>
            </a:pPr>
            <a:r>
              <a:rPr kumimoji="1" lang="en-US" altLang="zh-CN" sz="1200" kern="1200" dirty="0">
                <a:solidFill>
                  <a:schemeClr val="tx1"/>
                </a:solidFill>
                <a:effectLst/>
                <a:latin typeface="Gulim" charset="0"/>
                <a:ea typeface="MS PGothic" pitchFamily="34" charset="-128"/>
                <a:cs typeface="Gulim" charset="0"/>
              </a:rPr>
              <a:t>Although</a:t>
            </a:r>
            <a:r>
              <a:rPr kumimoji="1" lang="en-US" altLang="zh-CN" sz="1200" kern="1200" baseline="0" dirty="0">
                <a:solidFill>
                  <a:schemeClr val="tx1"/>
                </a:solidFill>
                <a:effectLst/>
                <a:latin typeface="Gulim" charset="0"/>
                <a:ea typeface="MS PGothic" pitchFamily="34" charset="-128"/>
                <a:cs typeface="Gulim" charset="0"/>
              </a:rPr>
              <a:t> </a:t>
            </a:r>
            <a:r>
              <a:rPr kumimoji="1" lang="en-US" altLang="zh-CN" sz="1200" kern="1200" dirty="0">
                <a:solidFill>
                  <a:schemeClr val="tx1"/>
                </a:solidFill>
                <a:effectLst/>
                <a:latin typeface="Gulim" charset="0"/>
                <a:ea typeface="MS PGothic" pitchFamily="34" charset="-128"/>
                <a:cs typeface="Gulim" charset="0"/>
              </a:rPr>
              <a:t>we cannot know the full bipartite graph as in the offline scenario on the left,</a:t>
            </a:r>
            <a:r>
              <a:rPr kumimoji="1" lang="en-US" altLang="zh-CN" sz="1200" kern="1200" baseline="0" dirty="0">
                <a:solidFill>
                  <a:schemeClr val="tx1"/>
                </a:solidFill>
                <a:effectLst/>
                <a:latin typeface="Gulim" charset="0"/>
                <a:ea typeface="MS PGothic" pitchFamily="34" charset="-128"/>
                <a:cs typeface="Gulim" charset="0"/>
              </a:rPr>
              <a:t> </a:t>
            </a:r>
            <a:r>
              <a:rPr kumimoji="1" lang="en-US" altLang="zh-CN" sz="1200" kern="1200" dirty="0">
                <a:solidFill>
                  <a:schemeClr val="tx1"/>
                </a:solidFill>
                <a:effectLst/>
                <a:latin typeface="Gulim" charset="0"/>
                <a:ea typeface="MS PGothic" pitchFamily="34" charset="-128"/>
                <a:cs typeface="Gulim" charset="0"/>
              </a:rPr>
              <a:t>we have to make assignment based on such partial graph.</a:t>
            </a:r>
            <a:endParaRPr kumimoji="1" lang="zh-CN" altLang="zh-CN" sz="1200" kern="1200" dirty="0">
              <a:solidFill>
                <a:schemeClr val="tx1"/>
              </a:solidFill>
              <a:effectLst/>
              <a:latin typeface="Gulim" charset="0"/>
              <a:ea typeface="MS PGothic" pitchFamily="34" charset="-128"/>
              <a:cs typeface="Gulim" charset="0"/>
            </a:endParaRPr>
          </a:p>
        </p:txBody>
      </p:sp>
      <p:sp>
        <p:nvSpPr>
          <p:cNvPr id="460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85981BD6-EA02-47EF-B151-59D578468706}" type="slidenum">
              <a:rPr lang="zh-CN" altLang="en-US" smtClean="0">
                <a:ea typeface="Gulim" pitchFamily="34" charset="-127"/>
              </a:rPr>
              <a:pPr>
                <a:spcBef>
                  <a:spcPct val="0"/>
                </a:spcBef>
              </a:pPr>
              <a:t>47</a:t>
            </a:fld>
            <a:endParaRPr lang="en-US" altLang="zh-CN">
              <a:ea typeface="Gulim" pitchFamily="34" charset="-127"/>
            </a:endParaRPr>
          </a:p>
        </p:txBody>
      </p:sp>
    </p:spTree>
    <p:extLst>
      <p:ext uri="{BB962C8B-B14F-4D97-AF65-F5344CB8AC3E}">
        <p14:creationId xmlns:p14="http://schemas.microsoft.com/office/powerpoint/2010/main" val="2828209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a:ln/>
        </p:spPr>
      </p:sp>
      <p:sp>
        <p:nvSpPr>
          <p:cNvPr id="460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200" kern="1200" dirty="0">
                <a:solidFill>
                  <a:schemeClr val="tx1"/>
                </a:solidFill>
                <a:effectLst/>
                <a:latin typeface="Gulim" charset="0"/>
                <a:ea typeface="MS PGothic" pitchFamily="34" charset="-128"/>
                <a:cs typeface="Gulim" charset="0"/>
              </a:rPr>
              <a:t>Therefore, v1 can only be assigned to u3.</a:t>
            </a:r>
            <a:endParaRPr kumimoji="1" lang="zh-CN" altLang="zh-CN" sz="1200" kern="1200" dirty="0">
              <a:solidFill>
                <a:schemeClr val="tx1"/>
              </a:solidFill>
              <a:effectLst/>
              <a:latin typeface="Gulim" charset="0"/>
              <a:ea typeface="MS PGothic" pitchFamily="34" charset="-128"/>
              <a:cs typeface="Gulim" charset="0"/>
            </a:endParaRPr>
          </a:p>
        </p:txBody>
      </p:sp>
      <p:sp>
        <p:nvSpPr>
          <p:cNvPr id="460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85981BD6-EA02-47EF-B151-59D578468706}" type="slidenum">
              <a:rPr lang="zh-CN" altLang="en-US" smtClean="0">
                <a:ea typeface="Gulim" pitchFamily="34" charset="-127"/>
              </a:rPr>
              <a:pPr>
                <a:spcBef>
                  <a:spcPct val="0"/>
                </a:spcBef>
              </a:pPr>
              <a:t>48</a:t>
            </a:fld>
            <a:endParaRPr lang="en-US" altLang="zh-CN">
              <a:ea typeface="Gulim" pitchFamily="34" charset="-127"/>
            </a:endParaRPr>
          </a:p>
        </p:txBody>
      </p:sp>
    </p:spTree>
    <p:extLst>
      <p:ext uri="{BB962C8B-B14F-4D97-AF65-F5344CB8AC3E}">
        <p14:creationId xmlns:p14="http://schemas.microsoft.com/office/powerpoint/2010/main" val="11968621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a:ln/>
        </p:spPr>
      </p:sp>
      <p:sp>
        <p:nvSpPr>
          <p:cNvPr id="460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1" hangingPunct="0">
              <a:lnSpc>
                <a:spcPct val="100000"/>
              </a:lnSpc>
              <a:spcBef>
                <a:spcPct val="30000"/>
              </a:spcBef>
              <a:spcAft>
                <a:spcPct val="0"/>
              </a:spcAft>
              <a:buClrTx/>
              <a:buSzTx/>
              <a:buFontTx/>
              <a:buNone/>
              <a:tabLst/>
              <a:defRPr/>
            </a:pPr>
            <a:r>
              <a:rPr kumimoji="1" lang="en-US" altLang="zh-CN" sz="1200" kern="1200" dirty="0">
                <a:solidFill>
                  <a:schemeClr val="tx1"/>
                </a:solidFill>
                <a:effectLst/>
                <a:latin typeface="Gulim" charset="0"/>
                <a:ea typeface="MS PGothic" pitchFamily="34" charset="-128"/>
                <a:cs typeface="Gulim" charset="0"/>
              </a:rPr>
              <a:t>After that, another task v2 appears. </a:t>
            </a:r>
          </a:p>
          <a:p>
            <a:pPr marL="0" marR="0" indent="0" algn="l" defTabSz="914400" rtl="0" eaLnBrk="0" fontAlgn="base" latinLnBrk="1" hangingPunct="0">
              <a:lnSpc>
                <a:spcPct val="100000"/>
              </a:lnSpc>
              <a:spcBef>
                <a:spcPct val="30000"/>
              </a:spcBef>
              <a:spcAft>
                <a:spcPct val="0"/>
              </a:spcAft>
              <a:buClrTx/>
              <a:buSzTx/>
              <a:buFontTx/>
              <a:buNone/>
              <a:tabLst/>
              <a:defRPr/>
            </a:pPr>
            <a:endParaRPr kumimoji="1" lang="en-US" altLang="zh-CN" sz="1200" kern="1200" dirty="0">
              <a:solidFill>
                <a:schemeClr val="tx1"/>
              </a:solidFill>
              <a:effectLst/>
              <a:latin typeface="Gulim" charset="0"/>
              <a:ea typeface="MS PGothic" pitchFamily="34" charset="-128"/>
              <a:cs typeface="Gulim" charset="0"/>
            </a:endParaRPr>
          </a:p>
          <a:p>
            <a:pPr marL="0" marR="0" indent="0" algn="l" defTabSz="914400" rtl="0" eaLnBrk="0" fontAlgn="base" latinLnBrk="1" hangingPunct="0">
              <a:lnSpc>
                <a:spcPct val="100000"/>
              </a:lnSpc>
              <a:spcBef>
                <a:spcPct val="30000"/>
              </a:spcBef>
              <a:spcAft>
                <a:spcPct val="0"/>
              </a:spcAft>
              <a:buClrTx/>
              <a:buSzTx/>
              <a:buFontTx/>
              <a:buNone/>
              <a:tabLst/>
              <a:defRPr/>
            </a:pPr>
            <a:r>
              <a:rPr kumimoji="1" lang="en-US" altLang="zh-CN" sz="1200" kern="1200" dirty="0">
                <a:solidFill>
                  <a:schemeClr val="tx1"/>
                </a:solidFill>
                <a:effectLst/>
                <a:latin typeface="Gulim" charset="0"/>
                <a:ea typeface="MS PGothic" pitchFamily="34" charset="-128"/>
                <a:cs typeface="Gulim" charset="0"/>
              </a:rPr>
              <a:t>Since there</a:t>
            </a:r>
            <a:r>
              <a:rPr kumimoji="1" lang="en-US" altLang="zh-CN" sz="1200" kern="1200" baseline="0" dirty="0">
                <a:solidFill>
                  <a:schemeClr val="tx1"/>
                </a:solidFill>
                <a:effectLst/>
                <a:latin typeface="Gulim" charset="0"/>
                <a:ea typeface="MS PGothic" pitchFamily="34" charset="-128"/>
                <a:cs typeface="Gulim" charset="0"/>
              </a:rPr>
              <a:t> is no edge between v2 and u3, we do nothing.</a:t>
            </a:r>
          </a:p>
        </p:txBody>
      </p:sp>
      <p:sp>
        <p:nvSpPr>
          <p:cNvPr id="460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85981BD6-EA02-47EF-B151-59D578468706}" type="slidenum">
              <a:rPr lang="zh-CN" altLang="en-US" smtClean="0">
                <a:ea typeface="Gulim" pitchFamily="34" charset="-127"/>
              </a:rPr>
              <a:pPr>
                <a:spcBef>
                  <a:spcPct val="0"/>
                </a:spcBef>
              </a:pPr>
              <a:t>49</a:t>
            </a:fld>
            <a:endParaRPr lang="en-US" altLang="zh-CN">
              <a:ea typeface="Gulim" pitchFamily="34" charset="-127"/>
            </a:endParaRPr>
          </a:p>
        </p:txBody>
      </p:sp>
    </p:spTree>
    <p:extLst>
      <p:ext uri="{BB962C8B-B14F-4D97-AF65-F5344CB8AC3E}">
        <p14:creationId xmlns:p14="http://schemas.microsoft.com/office/powerpoint/2010/main" val="4058384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a:ln/>
        </p:spPr>
      </p:sp>
      <p:sp>
        <p:nvSpPr>
          <p:cNvPr id="460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200" kern="1200" dirty="0">
                <a:solidFill>
                  <a:schemeClr val="tx1"/>
                </a:solidFill>
                <a:effectLst/>
                <a:latin typeface="Gulim" charset="0"/>
                <a:ea typeface="MS PGothic" pitchFamily="34" charset="-128"/>
                <a:cs typeface="Gulim" charset="0"/>
              </a:rPr>
              <a:t>Then u4 arrives afterwards. </a:t>
            </a:r>
          </a:p>
          <a:p>
            <a:endParaRPr kumimoji="1" lang="en-US" altLang="zh-CN" sz="1200" kern="1200" dirty="0">
              <a:solidFill>
                <a:schemeClr val="tx1"/>
              </a:solidFill>
              <a:effectLst/>
              <a:latin typeface="Gulim" charset="0"/>
              <a:ea typeface="MS PGothic" pitchFamily="34" charset="-128"/>
              <a:cs typeface="Gulim" charset="0"/>
            </a:endParaRPr>
          </a:p>
          <a:p>
            <a:r>
              <a:rPr kumimoji="1" lang="en-US" altLang="zh-CN" sz="1200" kern="1200" dirty="0">
                <a:solidFill>
                  <a:schemeClr val="tx1"/>
                </a:solidFill>
                <a:effectLst/>
                <a:latin typeface="Gulim" charset="0"/>
                <a:ea typeface="MS PGothic" pitchFamily="34" charset="-128"/>
                <a:cs typeface="Gulim" charset="0"/>
              </a:rPr>
              <a:t>Though assigning v1 to u4 will result in larger utility, v1 has been assigned to u3 so we can only assign v2 to u4.</a:t>
            </a:r>
            <a:endParaRPr kumimoji="1" lang="zh-CN" altLang="zh-CN" sz="1200" kern="1200" dirty="0">
              <a:solidFill>
                <a:schemeClr val="tx1"/>
              </a:solidFill>
              <a:effectLst/>
              <a:latin typeface="Gulim" charset="0"/>
              <a:ea typeface="MS PGothic" pitchFamily="34" charset="-128"/>
              <a:cs typeface="Gulim" charset="0"/>
            </a:endParaRPr>
          </a:p>
          <a:p>
            <a:endParaRPr lang="zh-CN" altLang="en-US" dirty="0">
              <a:latin typeface="Gulim" pitchFamily="34" charset="-127"/>
              <a:cs typeface="Gulim" pitchFamily="34" charset="-127"/>
            </a:endParaRPr>
          </a:p>
        </p:txBody>
      </p:sp>
      <p:sp>
        <p:nvSpPr>
          <p:cNvPr id="460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85981BD6-EA02-47EF-B151-59D578468706}" type="slidenum">
              <a:rPr lang="zh-CN" altLang="en-US" smtClean="0">
                <a:ea typeface="Gulim" pitchFamily="34" charset="-127"/>
              </a:rPr>
              <a:pPr>
                <a:spcBef>
                  <a:spcPct val="0"/>
                </a:spcBef>
              </a:pPr>
              <a:t>50</a:t>
            </a:fld>
            <a:endParaRPr lang="en-US" altLang="zh-CN">
              <a:ea typeface="Gulim" pitchFamily="34" charset="-127"/>
            </a:endParaRPr>
          </a:p>
        </p:txBody>
      </p:sp>
    </p:spTree>
    <p:extLst>
      <p:ext uri="{BB962C8B-B14F-4D97-AF65-F5344CB8AC3E}">
        <p14:creationId xmlns:p14="http://schemas.microsoft.com/office/powerpoint/2010/main" val="3320192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a:ln/>
        </p:spPr>
      </p:sp>
      <p:sp>
        <p:nvSpPr>
          <p:cNvPr id="460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200" kern="1200" dirty="0">
                <a:solidFill>
                  <a:schemeClr val="tx1"/>
                </a:solidFill>
                <a:effectLst/>
                <a:latin typeface="Gulim" charset="0"/>
                <a:ea typeface="MS PGothic" pitchFamily="34" charset="-128"/>
                <a:cs typeface="Gulim" charset="0"/>
              </a:rPr>
              <a:t>Then workers u1 and u2 arrive, but no task can be assigned to them as v1 has been unavailable.</a:t>
            </a:r>
            <a:endParaRPr kumimoji="1" lang="zh-CN" altLang="zh-CN" sz="1200" kern="1200" dirty="0">
              <a:solidFill>
                <a:schemeClr val="tx1"/>
              </a:solidFill>
              <a:effectLst/>
              <a:latin typeface="Gulim" charset="0"/>
              <a:ea typeface="MS PGothic" pitchFamily="34" charset="-128"/>
              <a:cs typeface="Gulim" charset="0"/>
            </a:endParaRPr>
          </a:p>
          <a:p>
            <a:endParaRPr lang="zh-CN" altLang="en-US" dirty="0">
              <a:latin typeface="Gulim" pitchFamily="34" charset="-127"/>
              <a:cs typeface="Gulim" pitchFamily="34" charset="-127"/>
            </a:endParaRPr>
          </a:p>
        </p:txBody>
      </p:sp>
      <p:sp>
        <p:nvSpPr>
          <p:cNvPr id="460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85981BD6-EA02-47EF-B151-59D578468706}" type="slidenum">
              <a:rPr lang="zh-CN" altLang="en-US" smtClean="0">
                <a:ea typeface="Gulim" pitchFamily="34" charset="-127"/>
              </a:rPr>
              <a:pPr>
                <a:spcBef>
                  <a:spcPct val="0"/>
                </a:spcBef>
              </a:pPr>
              <a:t>51</a:t>
            </a:fld>
            <a:endParaRPr lang="en-US" altLang="zh-CN">
              <a:ea typeface="Gulim" pitchFamily="34" charset="-127"/>
            </a:endParaRPr>
          </a:p>
        </p:txBody>
      </p:sp>
    </p:spTree>
    <p:extLst>
      <p:ext uri="{BB962C8B-B14F-4D97-AF65-F5344CB8AC3E}">
        <p14:creationId xmlns:p14="http://schemas.microsoft.com/office/powerpoint/2010/main" val="19816220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a:ln/>
        </p:spPr>
      </p:sp>
      <p:sp>
        <p:nvSpPr>
          <p:cNvPr id="460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1" hangingPunct="0">
              <a:lnSpc>
                <a:spcPct val="100000"/>
              </a:lnSpc>
              <a:spcBef>
                <a:spcPct val="30000"/>
              </a:spcBef>
              <a:spcAft>
                <a:spcPct val="0"/>
              </a:spcAft>
              <a:buClrTx/>
              <a:buSzTx/>
              <a:buFontTx/>
              <a:buNone/>
              <a:tabLst/>
              <a:defRPr/>
            </a:pPr>
            <a:r>
              <a:rPr kumimoji="1" lang="en-US" altLang="zh-CN" sz="1200" kern="1200" dirty="0">
                <a:solidFill>
                  <a:schemeClr val="tx1"/>
                </a:solidFill>
                <a:effectLst/>
                <a:latin typeface="Gulim" charset="0"/>
                <a:ea typeface="MS PGothic" pitchFamily="34" charset="-128"/>
                <a:cs typeface="Gulim" charset="0"/>
              </a:rPr>
              <a:t>Then v3 arrives and cannot be assigned to u4 since u4 has been allocated to the task v2.</a:t>
            </a:r>
            <a:endParaRPr kumimoji="1" lang="zh-CN" altLang="zh-CN" sz="1200" kern="1200" dirty="0">
              <a:solidFill>
                <a:schemeClr val="tx1"/>
              </a:solidFill>
              <a:effectLst/>
              <a:latin typeface="Gulim" charset="0"/>
              <a:ea typeface="MS PGothic" pitchFamily="34" charset="-128"/>
              <a:cs typeface="Gulim" charset="0"/>
            </a:endParaRPr>
          </a:p>
          <a:p>
            <a:endParaRPr lang="zh-CN" altLang="en-US" dirty="0">
              <a:latin typeface="Gulim" pitchFamily="34" charset="-127"/>
              <a:cs typeface="Gulim" pitchFamily="34" charset="-127"/>
            </a:endParaRPr>
          </a:p>
        </p:txBody>
      </p:sp>
      <p:sp>
        <p:nvSpPr>
          <p:cNvPr id="460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85981BD6-EA02-47EF-B151-59D578468706}" type="slidenum">
              <a:rPr lang="zh-CN" altLang="en-US" smtClean="0">
                <a:ea typeface="Gulim" pitchFamily="34" charset="-127"/>
              </a:rPr>
              <a:pPr>
                <a:spcBef>
                  <a:spcPct val="0"/>
                </a:spcBef>
              </a:pPr>
              <a:t>52</a:t>
            </a:fld>
            <a:endParaRPr lang="en-US" altLang="zh-CN">
              <a:ea typeface="Gulim" pitchFamily="34" charset="-127"/>
            </a:endParaRPr>
          </a:p>
        </p:txBody>
      </p:sp>
    </p:spTree>
    <p:extLst>
      <p:ext uri="{BB962C8B-B14F-4D97-AF65-F5344CB8AC3E}">
        <p14:creationId xmlns:p14="http://schemas.microsoft.com/office/powerpoint/2010/main" val="34497517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a:ln/>
        </p:spPr>
      </p:sp>
      <p:sp>
        <p:nvSpPr>
          <p:cNvPr id="460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200" kern="1200" dirty="0">
                <a:solidFill>
                  <a:schemeClr val="tx1"/>
                </a:solidFill>
                <a:effectLst/>
                <a:latin typeface="Gulim" charset="0"/>
                <a:ea typeface="MS PGothic" pitchFamily="34" charset="-128"/>
                <a:cs typeface="Gulim" charset="0"/>
              </a:rPr>
              <a:t>Finally, worker u5 arrives and is allocated to task v3. As a result, this online matching only has total utility of 6.</a:t>
            </a:r>
          </a:p>
          <a:p>
            <a:endParaRPr kumimoji="1" lang="en-US" altLang="zh-CN" sz="1200" kern="1200" dirty="0">
              <a:solidFill>
                <a:schemeClr val="tx1"/>
              </a:solidFill>
              <a:effectLst/>
              <a:latin typeface="Gulim" charset="0"/>
              <a:ea typeface="MS PGothic" pitchFamily="34" charset="-128"/>
              <a:cs typeface="Gulim" charset="0"/>
            </a:endParaRPr>
          </a:p>
          <a:p>
            <a:r>
              <a:rPr kumimoji="1" lang="en-US" altLang="zh-CN" sz="1200" kern="1200" dirty="0">
                <a:solidFill>
                  <a:schemeClr val="tx1"/>
                </a:solidFill>
                <a:effectLst/>
                <a:latin typeface="Gulim" charset="0"/>
                <a:ea typeface="MS PGothic" pitchFamily="34" charset="-128"/>
                <a:cs typeface="Gulim" charset="0"/>
              </a:rPr>
              <a:t>Therefore, the online scenario is called a two-sided online bipartite matching, where two-side means that both tasks and workers appear</a:t>
            </a:r>
            <a:r>
              <a:rPr kumimoji="1" lang="en-US" altLang="zh-CN" sz="1200" kern="1200" baseline="0" dirty="0">
                <a:solidFill>
                  <a:schemeClr val="tx1"/>
                </a:solidFill>
                <a:effectLst/>
                <a:latin typeface="Gulim" charset="0"/>
                <a:ea typeface="MS PGothic" pitchFamily="34" charset="-128"/>
                <a:cs typeface="Gulim" charset="0"/>
              </a:rPr>
              <a:t> dynamically</a:t>
            </a:r>
            <a:r>
              <a:rPr kumimoji="1" lang="en-US" altLang="zh-CN" sz="1200" kern="1200" dirty="0">
                <a:solidFill>
                  <a:schemeClr val="tx1"/>
                </a:solidFill>
                <a:effectLst/>
                <a:latin typeface="Gulim" charset="0"/>
                <a:ea typeface="MS PGothic" pitchFamily="34" charset="-128"/>
                <a:cs typeface="Gulim" charset="0"/>
              </a:rPr>
              <a:t>.</a:t>
            </a:r>
            <a:endParaRPr kumimoji="1" lang="zh-CN" altLang="zh-CN" sz="1200" kern="1200" dirty="0">
              <a:solidFill>
                <a:schemeClr val="tx1"/>
              </a:solidFill>
              <a:effectLst/>
              <a:latin typeface="Gulim" charset="0"/>
              <a:ea typeface="MS PGothic" pitchFamily="34" charset="-128"/>
              <a:cs typeface="Gulim" charset="0"/>
            </a:endParaRPr>
          </a:p>
          <a:p>
            <a:endParaRPr lang="zh-CN" altLang="en-US" dirty="0">
              <a:latin typeface="Gulim" pitchFamily="34" charset="-127"/>
              <a:cs typeface="Gulim" pitchFamily="34" charset="-127"/>
            </a:endParaRPr>
          </a:p>
        </p:txBody>
      </p:sp>
      <p:sp>
        <p:nvSpPr>
          <p:cNvPr id="460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85981BD6-EA02-47EF-B151-59D578468706}" type="slidenum">
              <a:rPr lang="zh-CN" altLang="en-US" smtClean="0">
                <a:ea typeface="Gulim" pitchFamily="34" charset="-127"/>
              </a:rPr>
              <a:pPr>
                <a:spcBef>
                  <a:spcPct val="0"/>
                </a:spcBef>
              </a:pPr>
              <a:t>53</a:t>
            </a:fld>
            <a:endParaRPr lang="en-US" altLang="zh-CN">
              <a:ea typeface="Gulim" pitchFamily="34" charset="-127"/>
            </a:endParaRPr>
          </a:p>
        </p:txBody>
      </p:sp>
    </p:spTree>
    <p:extLst>
      <p:ext uri="{BB962C8B-B14F-4D97-AF65-F5344CB8AC3E}">
        <p14:creationId xmlns:p14="http://schemas.microsoft.com/office/powerpoint/2010/main" val="241067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p:spPr>
      </p:sp>
      <p:sp>
        <p:nvSpPr>
          <p:cNvPr id="35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200" kern="1200" dirty="0">
                <a:solidFill>
                  <a:schemeClr val="tx1"/>
                </a:solidFill>
                <a:effectLst/>
                <a:latin typeface="Gulim" charset="0"/>
                <a:ea typeface="MS PGothic" pitchFamily="34" charset="-128"/>
                <a:cs typeface="Gulim" charset="0"/>
              </a:rPr>
              <a:t>Particularly, we study the global online micro-task allocation problem.</a:t>
            </a:r>
          </a:p>
          <a:p>
            <a:endParaRPr kumimoji="1" lang="zh-CN" altLang="zh-CN" sz="1200" kern="1200" dirty="0">
              <a:solidFill>
                <a:schemeClr val="tx1"/>
              </a:solidFill>
              <a:effectLst/>
              <a:latin typeface="Gulim" charset="0"/>
              <a:ea typeface="MS PGothic" pitchFamily="34" charset="-128"/>
              <a:cs typeface="Gulim" charset="0"/>
            </a:endParaRPr>
          </a:p>
          <a:p>
            <a:r>
              <a:rPr kumimoji="1" lang="en-US" altLang="zh-CN" sz="1200" kern="1200" dirty="0">
                <a:solidFill>
                  <a:schemeClr val="tx1"/>
                </a:solidFill>
                <a:effectLst/>
                <a:latin typeface="Gulim" charset="0"/>
                <a:ea typeface="MS PGothic" pitchFamily="34" charset="-128"/>
                <a:cs typeface="Gulim" charset="0"/>
              </a:rPr>
              <a:t>We are given a set of spatial tasks, each with … </a:t>
            </a:r>
          </a:p>
          <a:p>
            <a:endParaRPr kumimoji="1" lang="en-US" altLang="zh-CN" sz="1200" kern="1200" dirty="0">
              <a:solidFill>
                <a:schemeClr val="tx1"/>
              </a:solidFill>
              <a:effectLst/>
              <a:latin typeface="Gulim" charset="0"/>
              <a:ea typeface="MS PGothic" pitchFamily="34" charset="-128"/>
              <a:cs typeface="Gulim" charset="0"/>
            </a:endParaRPr>
          </a:p>
          <a:p>
            <a:r>
              <a:rPr kumimoji="1" lang="en-US" altLang="zh-CN" sz="1200" kern="1200" dirty="0">
                <a:solidFill>
                  <a:schemeClr val="tx1"/>
                </a:solidFill>
                <a:effectLst/>
                <a:latin typeface="Gulim" charset="0"/>
                <a:ea typeface="MS PGothic" pitchFamily="34" charset="-128"/>
                <a:cs typeface="Gulim" charset="0"/>
              </a:rPr>
              <a:t>We are also given a set of workers, each with ...</a:t>
            </a:r>
          </a:p>
          <a:p>
            <a:endParaRPr kumimoji="1" lang="zh-CN" altLang="zh-CN" sz="1200" kern="1200" dirty="0">
              <a:solidFill>
                <a:schemeClr val="tx1"/>
              </a:solidFill>
              <a:effectLst/>
              <a:latin typeface="Gulim" charset="0"/>
              <a:ea typeface="MS PGothic" pitchFamily="34" charset="-128"/>
              <a:cs typeface="Gulim" charset="0"/>
            </a:endParaRPr>
          </a:p>
          <a:p>
            <a:r>
              <a:rPr kumimoji="1" lang="en-US" altLang="zh-CN" sz="1200" kern="1200" dirty="0">
                <a:solidFill>
                  <a:schemeClr val="tx1"/>
                </a:solidFill>
                <a:effectLst/>
                <a:latin typeface="Gulim" charset="0"/>
                <a:ea typeface="MS PGothic" pitchFamily="34" charset="-128"/>
                <a:cs typeface="Gulim" charset="0"/>
              </a:rPr>
              <a:t>Our goal is to find an allocation to maximize.... </a:t>
            </a:r>
          </a:p>
          <a:p>
            <a:endParaRPr kumimoji="1" lang="en-US" altLang="zh-CN" sz="1200" kern="1200" dirty="0">
              <a:solidFill>
                <a:schemeClr val="tx1"/>
              </a:solidFill>
              <a:effectLst/>
              <a:latin typeface="Gulim" charset="0"/>
              <a:ea typeface="MS PGothic" pitchFamily="34" charset="-128"/>
              <a:cs typeface="Gulim" charset="0"/>
            </a:endParaRPr>
          </a:p>
          <a:p>
            <a:r>
              <a:rPr kumimoji="1" lang="en-US" altLang="zh-CN" sz="1200" kern="1200" dirty="0">
                <a:solidFill>
                  <a:schemeClr val="tx1"/>
                </a:solidFill>
                <a:effectLst/>
                <a:latin typeface="Gulim" charset="0"/>
                <a:ea typeface="MS PGothic" pitchFamily="34" charset="-128"/>
                <a:cs typeface="Gulim" charset="0"/>
              </a:rPr>
              <a:t>Particularly, the invariable constraint is only for online scenarios, which means that the allocation between a task and a worker cannot be revoked once it is made.</a:t>
            </a:r>
            <a:endParaRPr kumimoji="1" lang="zh-CN" altLang="zh-CN" sz="1200" kern="1200" dirty="0">
              <a:solidFill>
                <a:schemeClr val="tx1"/>
              </a:solidFill>
              <a:effectLst/>
              <a:latin typeface="Gulim" charset="0"/>
              <a:ea typeface="MS PGothic" pitchFamily="34" charset="-128"/>
              <a:cs typeface="Gulim" charset="0"/>
            </a:endParaRPr>
          </a:p>
          <a:p>
            <a:endParaRPr lang="zh-CN" altLang="en-US" dirty="0">
              <a:latin typeface="Gulim" pitchFamily="34" charset="-127"/>
              <a:cs typeface="Gulim" pitchFamily="34" charset="-127"/>
            </a:endParaRPr>
          </a:p>
        </p:txBody>
      </p:sp>
      <p:sp>
        <p:nvSpPr>
          <p:cNvPr id="35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07B353C0-1C9D-449D-8C1A-50C9F4B46681}" type="slidenum">
              <a:rPr lang="zh-CN" altLang="en-US" smtClean="0">
                <a:ea typeface="Gulim" pitchFamily="34" charset="-127"/>
              </a:rPr>
              <a:pPr>
                <a:spcBef>
                  <a:spcPct val="0"/>
                </a:spcBef>
              </a:pPr>
              <a:t>54</a:t>
            </a:fld>
            <a:endParaRPr lang="en-US" altLang="zh-CN">
              <a:ea typeface="Gulim" pitchFamily="34" charset="-127"/>
            </a:endParaRPr>
          </a:p>
        </p:txBody>
      </p:sp>
    </p:spTree>
    <p:extLst>
      <p:ext uri="{BB962C8B-B14F-4D97-AF65-F5344CB8AC3E}">
        <p14:creationId xmlns:p14="http://schemas.microsoft.com/office/powerpoint/2010/main" val="34709499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kern="1200" dirty="0">
                <a:solidFill>
                  <a:schemeClr val="tx1"/>
                </a:solidFill>
                <a:effectLst/>
                <a:latin typeface="Gulim" charset="0"/>
                <a:ea typeface="MS PGothic" pitchFamily="34" charset="-128"/>
                <a:cs typeface="Gulim" charset="0"/>
              </a:rPr>
              <a:t>Here is our running example, where we summarize the utility scores and arrival time of tasks and workers in the two tables, and the locations of them are shown on the map. </a:t>
            </a:r>
          </a:p>
          <a:p>
            <a:endParaRPr kumimoji="1" lang="en-US" altLang="zh-CN" sz="1200" kern="1200" dirty="0">
              <a:solidFill>
                <a:schemeClr val="tx1"/>
              </a:solidFill>
              <a:effectLst/>
              <a:latin typeface="Gulim" charset="0"/>
              <a:ea typeface="MS PGothic" pitchFamily="34" charset="-128"/>
              <a:cs typeface="Gulim" charset="0"/>
            </a:endParaRPr>
          </a:p>
          <a:p>
            <a:pPr marL="0" marR="0" indent="0" algn="l" defTabSz="914400" rtl="0" eaLnBrk="0" fontAlgn="base" latinLnBrk="1" hangingPunct="0">
              <a:lnSpc>
                <a:spcPct val="100000"/>
              </a:lnSpc>
              <a:spcBef>
                <a:spcPct val="30000"/>
              </a:spcBef>
              <a:spcAft>
                <a:spcPct val="0"/>
              </a:spcAft>
              <a:buClrTx/>
              <a:buSzTx/>
              <a:buFontTx/>
              <a:buNone/>
              <a:tabLst/>
              <a:defRPr/>
            </a:pPr>
            <a:r>
              <a:rPr kumimoji="1" lang="en-US" altLang="zh-CN" sz="1200" kern="1200" dirty="0">
                <a:solidFill>
                  <a:schemeClr val="tx1"/>
                </a:solidFill>
                <a:effectLst/>
                <a:latin typeface="Gulim" charset="0"/>
                <a:ea typeface="MS PGothic" pitchFamily="34" charset="-128"/>
                <a:cs typeface="Gulim" charset="0"/>
              </a:rPr>
              <a:t>For each crowd worker, the workload capacity is shown in bracket and the limited range is shown as a dotted circle. This symbol means…</a:t>
            </a:r>
          </a:p>
          <a:p>
            <a:pPr marL="0" marR="0" indent="0" algn="l" defTabSz="914400" rtl="0" eaLnBrk="0" fontAlgn="base" latinLnBrk="1" hangingPunct="0">
              <a:lnSpc>
                <a:spcPct val="100000"/>
              </a:lnSpc>
              <a:spcBef>
                <a:spcPct val="30000"/>
              </a:spcBef>
              <a:spcAft>
                <a:spcPct val="0"/>
              </a:spcAft>
              <a:buClrTx/>
              <a:buSzTx/>
              <a:buFontTx/>
              <a:buNone/>
              <a:tabLst/>
              <a:defRPr/>
            </a:pPr>
            <a:endParaRPr kumimoji="1" lang="en-US" altLang="zh-CN" sz="1200" kern="1200" dirty="0">
              <a:solidFill>
                <a:schemeClr val="tx1"/>
              </a:solidFill>
              <a:effectLst/>
              <a:latin typeface="Gulim" charset="0"/>
              <a:ea typeface="MS PGothic" pitchFamily="34" charset="-128"/>
              <a:cs typeface="Gulim" charset="0"/>
            </a:endParaRPr>
          </a:p>
          <a:p>
            <a:pPr marL="0" marR="0" indent="0" algn="l" defTabSz="914400" rtl="0" eaLnBrk="0" fontAlgn="base" latinLnBrk="1" hangingPunct="0">
              <a:lnSpc>
                <a:spcPct val="100000"/>
              </a:lnSpc>
              <a:spcBef>
                <a:spcPct val="30000"/>
              </a:spcBef>
              <a:spcAft>
                <a:spcPct val="0"/>
              </a:spcAft>
              <a:buClrTx/>
              <a:buSzTx/>
              <a:buFontTx/>
              <a:buNone/>
              <a:tabLst/>
              <a:defRPr/>
            </a:pPr>
            <a:r>
              <a:rPr kumimoji="1" lang="en-US" altLang="zh-CN" sz="1200" kern="1200" dirty="0">
                <a:solidFill>
                  <a:schemeClr val="tx1"/>
                </a:solidFill>
                <a:effectLst/>
                <a:latin typeface="Gulim" charset="0"/>
                <a:ea typeface="MS PGothic" pitchFamily="34" charset="-128"/>
                <a:cs typeface="Gulim" charset="0"/>
              </a:rPr>
              <a:t>Moreover,</a:t>
            </a:r>
            <a:r>
              <a:rPr kumimoji="1" lang="en-US" altLang="zh-CN" sz="1200" kern="1200" baseline="0" dirty="0">
                <a:solidFill>
                  <a:schemeClr val="tx1"/>
                </a:solidFill>
                <a:effectLst/>
                <a:latin typeface="Gulim" charset="0"/>
                <a:ea typeface="MS PGothic" pitchFamily="34" charset="-128"/>
                <a:cs typeface="Gulim" charset="0"/>
              </a:rPr>
              <a:t> the deadlines for both the tasks and the workers are 20min. In other words, we first ignore the influence of deadlines, and it is easy to add in </a:t>
            </a:r>
            <a:r>
              <a:rPr kumimoji="1" lang="en-US" altLang="zh-CN" sz="1200" kern="1200" baseline="0">
                <a:solidFill>
                  <a:schemeClr val="tx1"/>
                </a:solidFill>
                <a:effectLst/>
                <a:latin typeface="Gulim" charset="0"/>
                <a:ea typeface="MS PGothic" pitchFamily="34" charset="-128"/>
                <a:cs typeface="Gulim" charset="0"/>
              </a:rPr>
              <a:t>our example.</a:t>
            </a:r>
            <a:endParaRPr kumimoji="1" lang="en-US" altLang="zh-CN" sz="1200" kern="1200" dirty="0">
              <a:solidFill>
                <a:schemeClr val="tx1"/>
              </a:solidFill>
              <a:effectLst/>
              <a:latin typeface="Gulim" charset="0"/>
              <a:ea typeface="MS PGothic" pitchFamily="34" charset="-128"/>
              <a:cs typeface="Gulim" charset="0"/>
            </a:endParaRPr>
          </a:p>
          <a:p>
            <a:endParaRPr kumimoji="1" lang="en-US" altLang="zh-CN" sz="1200" kern="1200" dirty="0">
              <a:solidFill>
                <a:schemeClr val="tx1"/>
              </a:solidFill>
              <a:effectLst/>
              <a:latin typeface="Gulim" charset="0"/>
              <a:ea typeface="MS PGothic" pitchFamily="34" charset="-128"/>
              <a:cs typeface="Gulim" charset="0"/>
            </a:endParaRPr>
          </a:p>
          <a:p>
            <a:r>
              <a:rPr kumimoji="1" lang="en-US" altLang="zh-CN" sz="1200" kern="1200" dirty="0">
                <a:solidFill>
                  <a:schemeClr val="tx1"/>
                </a:solidFill>
                <a:effectLst/>
                <a:latin typeface="Gulim" charset="0"/>
                <a:ea typeface="MS PGothic" pitchFamily="34" charset="-128"/>
                <a:cs typeface="Gulim" charset="0"/>
              </a:rPr>
              <a:t>In this example, the offline optimal matching result</a:t>
            </a:r>
            <a:r>
              <a:rPr kumimoji="1" lang="en-US" altLang="zh-CN" sz="1200" kern="1200" baseline="0" dirty="0">
                <a:solidFill>
                  <a:schemeClr val="tx1"/>
                </a:solidFill>
                <a:effectLst/>
                <a:latin typeface="Gulim" charset="0"/>
                <a:ea typeface="MS PGothic" pitchFamily="34" charset="-128"/>
                <a:cs typeface="Gulim" charset="0"/>
              </a:rPr>
              <a:t> </a:t>
            </a:r>
            <a:r>
              <a:rPr kumimoji="1" lang="en-US" altLang="zh-CN" sz="1200" kern="1200" dirty="0">
                <a:solidFill>
                  <a:schemeClr val="tx1"/>
                </a:solidFill>
                <a:effectLst/>
                <a:latin typeface="Gulim" charset="0"/>
                <a:ea typeface="MS PGothic" pitchFamily="34" charset="-128"/>
                <a:cs typeface="Gulim" charset="0"/>
              </a:rPr>
              <a:t>is shown in bold, the total utility is 27. </a:t>
            </a:r>
          </a:p>
          <a:p>
            <a:endParaRPr kumimoji="1" lang="en-US" altLang="zh-CN" sz="1200" kern="1200" dirty="0">
              <a:solidFill>
                <a:schemeClr val="tx1"/>
              </a:solidFill>
              <a:effectLst/>
              <a:latin typeface="Gulim" charset="0"/>
              <a:ea typeface="MS PGothic" pitchFamily="34" charset="-128"/>
              <a:cs typeface="Gulim" charset="0"/>
            </a:endParaRPr>
          </a:p>
          <a:p>
            <a:r>
              <a:rPr kumimoji="1" lang="en-US" altLang="zh-CN" sz="1200" kern="1200" dirty="0">
                <a:solidFill>
                  <a:schemeClr val="tx1"/>
                </a:solidFill>
                <a:effectLst/>
                <a:latin typeface="Gulim" charset="0"/>
                <a:ea typeface="MS PGothic" pitchFamily="34" charset="-128"/>
                <a:cs typeface="Gulim" charset="0"/>
              </a:rPr>
              <a:t>If we perform the simple greedy strategy, the utilities for the two arrival orders are 16 and 27, respectively. Therefore, the total utility for an online algorithm depends on different arrival orders</a:t>
            </a:r>
            <a:endParaRPr lang="zh-CN" altLang="en-US" dirty="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55</a:t>
            </a:fld>
            <a:endParaRPr lang="en-US" altLang="ko-KR"/>
          </a:p>
        </p:txBody>
      </p:sp>
    </p:spTree>
    <p:extLst>
      <p:ext uri="{BB962C8B-B14F-4D97-AF65-F5344CB8AC3E}">
        <p14:creationId xmlns:p14="http://schemas.microsoft.com/office/powerpoint/2010/main" val="10908352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p:spPr>
      </p:sp>
      <p:sp>
        <p:nvSpPr>
          <p:cNvPr id="35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200" kern="1200" dirty="0">
                <a:solidFill>
                  <a:schemeClr val="tx1"/>
                </a:solidFill>
                <a:effectLst/>
                <a:latin typeface="Gulim" charset="0"/>
                <a:ea typeface="MS PGothic" pitchFamily="34" charset="-128"/>
                <a:cs typeface="Gulim" charset="0"/>
              </a:rPr>
              <a:t>For online algorithms, competitive ratio is used to evaluate their performance. </a:t>
            </a:r>
          </a:p>
          <a:p>
            <a:endParaRPr kumimoji="1" lang="zh-CN" altLang="zh-CN" sz="1200" kern="1200" dirty="0">
              <a:solidFill>
                <a:schemeClr val="tx1"/>
              </a:solidFill>
              <a:effectLst/>
              <a:latin typeface="Gulim" charset="0"/>
              <a:ea typeface="MS PGothic" pitchFamily="34" charset="-128"/>
              <a:cs typeface="Gulim" charset="0"/>
            </a:endParaRPr>
          </a:p>
          <a:p>
            <a:r>
              <a:rPr kumimoji="1" lang="en-US" altLang="zh-CN" sz="1200" kern="1200" dirty="0">
                <a:solidFill>
                  <a:schemeClr val="tx1"/>
                </a:solidFill>
                <a:effectLst/>
                <a:latin typeface="Gulim" charset="0"/>
                <a:ea typeface="MS PGothic" pitchFamily="34" charset="-128"/>
                <a:cs typeface="Gulim" charset="0"/>
              </a:rPr>
              <a:t>And there are two input models for competitive analysis. The first is the adversarial model, which is used to analyze worst case. Particularly, the ratio means the online result over the offline one on the worst bipartite graph with the worst arrival order. </a:t>
            </a:r>
          </a:p>
          <a:p>
            <a:endParaRPr kumimoji="1" lang="zh-CN" altLang="zh-CN" sz="1200" kern="1200" dirty="0">
              <a:solidFill>
                <a:schemeClr val="tx1"/>
              </a:solidFill>
              <a:effectLst/>
              <a:latin typeface="Gulim" charset="0"/>
              <a:ea typeface="MS PGothic" pitchFamily="34" charset="-128"/>
              <a:cs typeface="Gulim" charset="0"/>
            </a:endParaRPr>
          </a:p>
          <a:p>
            <a:r>
              <a:rPr kumimoji="1" lang="en-US" altLang="zh-CN" sz="1200" kern="1200" dirty="0">
                <a:solidFill>
                  <a:schemeClr val="tx1"/>
                </a:solidFill>
                <a:effectLst/>
                <a:latin typeface="Gulim" charset="0"/>
                <a:ea typeface="MS PGothic" pitchFamily="34" charset="-128"/>
                <a:cs typeface="Gulim" charset="0"/>
              </a:rPr>
              <a:t>Another is the random order model, which is used to analyze average case.  Specifically, the ratio is the expected online result over the offline result on the worst bipartite graph. Note that the expected online result is taken over all possible arrival orders on a specific bipartite graph</a:t>
            </a:r>
            <a:endParaRPr kumimoji="1" lang="zh-CN" altLang="zh-CN" sz="1200" kern="1200" dirty="0">
              <a:solidFill>
                <a:schemeClr val="tx1"/>
              </a:solidFill>
              <a:effectLst/>
              <a:latin typeface="Gulim" charset="0"/>
              <a:ea typeface="MS PGothic" pitchFamily="34" charset="-128"/>
              <a:cs typeface="Gulim" charset="0"/>
            </a:endParaRPr>
          </a:p>
          <a:p>
            <a:endParaRPr kumimoji="1" lang="zh-CN" altLang="zh-CN" sz="1200" kern="1200" dirty="0">
              <a:solidFill>
                <a:schemeClr val="tx1"/>
              </a:solidFill>
              <a:effectLst/>
              <a:latin typeface="Gulim" charset="0"/>
              <a:ea typeface="MS PGothic" pitchFamily="34" charset="-128"/>
              <a:cs typeface="Gulim" charset="0"/>
            </a:endParaRPr>
          </a:p>
        </p:txBody>
      </p:sp>
      <p:sp>
        <p:nvSpPr>
          <p:cNvPr id="35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07B353C0-1C9D-449D-8C1A-50C9F4B46681}" type="slidenum">
              <a:rPr lang="zh-CN" altLang="en-US" smtClean="0">
                <a:ea typeface="Gulim" pitchFamily="34" charset="-127"/>
              </a:rPr>
              <a:pPr>
                <a:spcBef>
                  <a:spcPct val="0"/>
                </a:spcBef>
              </a:pPr>
              <a:t>56</a:t>
            </a:fld>
            <a:endParaRPr lang="en-US" altLang="zh-CN">
              <a:ea typeface="Gulim" pitchFamily="34" charset="-127"/>
            </a:endParaRPr>
          </a:p>
        </p:txBody>
      </p:sp>
    </p:spTree>
    <p:extLst>
      <p:ext uri="{BB962C8B-B14F-4D97-AF65-F5344CB8AC3E}">
        <p14:creationId xmlns:p14="http://schemas.microsoft.com/office/powerpoint/2010/main" val="250920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D64642-B3BC-43EF-8F5C-31ABC6FA0CCC}" type="slidenum">
              <a:rPr lang="en-US" altLang="ko-KR" smtClean="0"/>
              <a:pPr/>
              <a:t>7</a:t>
            </a:fld>
            <a:endParaRPr lang="en-US" altLang="ko-KR"/>
          </a:p>
        </p:txBody>
      </p:sp>
    </p:spTree>
    <p:extLst>
      <p:ext uri="{BB962C8B-B14F-4D97-AF65-F5344CB8AC3E}">
        <p14:creationId xmlns:p14="http://schemas.microsoft.com/office/powerpoint/2010/main" val="13333312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a:ln/>
        </p:spPr>
      </p:sp>
      <p:sp>
        <p:nvSpPr>
          <p:cNvPr id="604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1" hangingPunct="0">
              <a:lnSpc>
                <a:spcPct val="100000"/>
              </a:lnSpc>
              <a:spcBef>
                <a:spcPct val="30000"/>
              </a:spcBef>
              <a:spcAft>
                <a:spcPct val="0"/>
              </a:spcAft>
              <a:buClrTx/>
              <a:buSzTx/>
              <a:buFontTx/>
              <a:buNone/>
              <a:tabLst/>
              <a:defRPr/>
            </a:pPr>
            <a:r>
              <a:rPr kumimoji="1" lang="en-US" altLang="zh-CN" sz="1200" kern="1200" dirty="0">
                <a:solidFill>
                  <a:schemeClr val="tx1"/>
                </a:solidFill>
                <a:effectLst/>
                <a:latin typeface="Gulim" charset="0"/>
                <a:ea typeface="MS PGothic" pitchFamily="34" charset="-128"/>
                <a:cs typeface="Gulim" charset="0"/>
              </a:rPr>
              <a:t>We summarize the theoretical results under different mentioned models of analysis for online matching. </a:t>
            </a:r>
          </a:p>
          <a:p>
            <a:pPr marL="0" marR="0" indent="0" algn="l" defTabSz="914400" rtl="0" eaLnBrk="0" fontAlgn="base" latinLnBrk="1" hangingPunct="0">
              <a:lnSpc>
                <a:spcPct val="100000"/>
              </a:lnSpc>
              <a:spcBef>
                <a:spcPct val="30000"/>
              </a:spcBef>
              <a:spcAft>
                <a:spcPct val="0"/>
              </a:spcAft>
              <a:buClrTx/>
              <a:buSzTx/>
              <a:buFontTx/>
              <a:buNone/>
              <a:tabLst/>
              <a:defRPr/>
            </a:pPr>
            <a:endParaRPr kumimoji="1" lang="en-US" altLang="zh-CN" sz="1200" kern="1200" dirty="0">
              <a:solidFill>
                <a:schemeClr val="tx1"/>
              </a:solidFill>
              <a:effectLst/>
              <a:latin typeface="Gulim" charset="0"/>
              <a:ea typeface="MS PGothic" pitchFamily="34" charset="-128"/>
              <a:cs typeface="Gulim" charset="0"/>
            </a:endParaRPr>
          </a:p>
          <a:p>
            <a:pPr marL="0" marR="0" indent="0" algn="l" defTabSz="914400" rtl="0" eaLnBrk="0" fontAlgn="base" latinLnBrk="1" hangingPunct="0">
              <a:lnSpc>
                <a:spcPct val="100000"/>
              </a:lnSpc>
              <a:spcBef>
                <a:spcPct val="30000"/>
              </a:spcBef>
              <a:spcAft>
                <a:spcPct val="0"/>
              </a:spcAft>
              <a:buClrTx/>
              <a:buSzTx/>
              <a:buFontTx/>
              <a:buNone/>
              <a:tabLst/>
              <a:defRPr/>
            </a:pPr>
            <a:r>
              <a:rPr kumimoji="1" lang="en-US" altLang="zh-CN" sz="1200" kern="1200" dirty="0">
                <a:solidFill>
                  <a:schemeClr val="tx1"/>
                </a:solidFill>
                <a:effectLst/>
                <a:latin typeface="Gulim" charset="0"/>
                <a:ea typeface="MS PGothic" pitchFamily="34" charset="-128"/>
                <a:cs typeface="Gulim" charset="0"/>
              </a:rPr>
              <a:t>Note that compared to two-sided online matching, only one side of nodes appear dynamically is</a:t>
            </a:r>
            <a:r>
              <a:rPr kumimoji="1" lang="en-US" altLang="zh-CN" sz="1200" kern="1200" baseline="0" dirty="0">
                <a:solidFill>
                  <a:schemeClr val="tx1"/>
                </a:solidFill>
                <a:effectLst/>
                <a:latin typeface="Gulim" charset="0"/>
                <a:ea typeface="MS PGothic" pitchFamily="34" charset="-128"/>
                <a:cs typeface="Gulim" charset="0"/>
              </a:rPr>
              <a:t> called</a:t>
            </a:r>
            <a:r>
              <a:rPr kumimoji="1" lang="en-US" altLang="zh-CN" sz="1200" kern="1200" dirty="0">
                <a:solidFill>
                  <a:schemeClr val="tx1"/>
                </a:solidFill>
                <a:effectLst/>
                <a:latin typeface="Gulim" charset="0"/>
                <a:ea typeface="MS PGothic" pitchFamily="34" charset="-128"/>
                <a:cs typeface="Gulim" charset="0"/>
              </a:rPr>
              <a:t> one-sided online matching. </a:t>
            </a:r>
          </a:p>
          <a:p>
            <a:pPr marL="0" marR="0" indent="0" algn="l" defTabSz="914400" rtl="0" eaLnBrk="0" fontAlgn="base" latinLnBrk="1" hangingPunct="0">
              <a:lnSpc>
                <a:spcPct val="100000"/>
              </a:lnSpc>
              <a:spcBef>
                <a:spcPct val="30000"/>
              </a:spcBef>
              <a:spcAft>
                <a:spcPct val="0"/>
              </a:spcAft>
              <a:buClrTx/>
              <a:buSzTx/>
              <a:buFontTx/>
              <a:buNone/>
              <a:tabLst/>
              <a:defRPr/>
            </a:pPr>
            <a:endParaRPr kumimoji="1" lang="en-US" altLang="zh-CN" sz="1200" kern="1200" dirty="0">
              <a:solidFill>
                <a:schemeClr val="tx1"/>
              </a:solidFill>
              <a:effectLst/>
              <a:latin typeface="Gulim" charset="0"/>
              <a:ea typeface="MS PGothic" pitchFamily="34" charset="-128"/>
              <a:cs typeface="Gulim" charset="0"/>
            </a:endParaRPr>
          </a:p>
          <a:p>
            <a:pPr marL="0" marR="0" indent="0" algn="l" defTabSz="914400" rtl="0" eaLnBrk="0" fontAlgn="base" latinLnBrk="1" hangingPunct="0">
              <a:lnSpc>
                <a:spcPct val="100000"/>
              </a:lnSpc>
              <a:spcBef>
                <a:spcPct val="30000"/>
              </a:spcBef>
              <a:spcAft>
                <a:spcPct val="0"/>
              </a:spcAft>
              <a:buClrTx/>
              <a:buSzTx/>
              <a:buFontTx/>
              <a:buNone/>
              <a:tabLst/>
              <a:defRPr/>
            </a:pPr>
            <a:r>
              <a:rPr kumimoji="1" lang="en-US" altLang="zh-CN" sz="1200" kern="1200" dirty="0">
                <a:solidFill>
                  <a:schemeClr val="tx1"/>
                </a:solidFill>
                <a:effectLst/>
                <a:latin typeface="Gulim" charset="0"/>
                <a:ea typeface="MS PGothic" pitchFamily="34" charset="-128"/>
                <a:cs typeface="Gulim" charset="0"/>
              </a:rPr>
              <a:t>Our major contribution in this work is that we provide an</a:t>
            </a:r>
            <a:r>
              <a:rPr kumimoji="1" lang="en-US" altLang="zh-CN" sz="1200" kern="1200" baseline="0" dirty="0">
                <a:solidFill>
                  <a:schemeClr val="tx1"/>
                </a:solidFill>
                <a:effectLst/>
                <a:latin typeface="Gulim" charset="0"/>
                <a:ea typeface="MS PGothic" pitchFamily="34" charset="-128"/>
                <a:cs typeface="Gulim" charset="0"/>
              </a:rPr>
              <a:t> algorithm with </a:t>
            </a:r>
            <a:r>
              <a:rPr kumimoji="1" lang="en-US" altLang="zh-CN" sz="1200" kern="1200" dirty="0">
                <a:solidFill>
                  <a:schemeClr val="tx1"/>
                </a:solidFill>
                <a:effectLst/>
                <a:latin typeface="Gulim" charset="0"/>
                <a:ea typeface="MS PGothic" pitchFamily="34" charset="-128"/>
                <a:cs typeface="Gulim" charset="0"/>
              </a:rPr>
              <a:t>1/4 competitive ratio for two-sided online matching under the average-case analysis. </a:t>
            </a:r>
            <a:endParaRPr lang="zh-CN" altLang="en-US" dirty="0">
              <a:latin typeface="Gulim" pitchFamily="34" charset="-127"/>
              <a:cs typeface="Gulim" pitchFamily="34" charset="-127"/>
            </a:endParaRPr>
          </a:p>
        </p:txBody>
      </p:sp>
      <p:sp>
        <p:nvSpPr>
          <p:cNvPr id="604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C0CE5569-468B-4CA3-A02A-89F9FBD6DA1E}" type="slidenum">
              <a:rPr lang="zh-CN" altLang="en-US" smtClean="0">
                <a:ea typeface="Gulim" pitchFamily="34" charset="-127"/>
              </a:rPr>
              <a:pPr>
                <a:spcBef>
                  <a:spcPct val="0"/>
                </a:spcBef>
              </a:pPr>
              <a:t>57</a:t>
            </a:fld>
            <a:endParaRPr lang="en-US" altLang="zh-CN">
              <a:ea typeface="Gulim" pitchFamily="34" charset="-127"/>
            </a:endParaRPr>
          </a:p>
        </p:txBody>
      </p:sp>
    </p:spTree>
    <p:extLst>
      <p:ext uri="{BB962C8B-B14F-4D97-AF65-F5344CB8AC3E}">
        <p14:creationId xmlns:p14="http://schemas.microsoft.com/office/powerpoint/2010/main" val="491001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Gulim" pitchFamily="34" charset="-127"/>
                <a:cs typeface="Gulim" pitchFamily="34" charset="-127"/>
              </a:rPr>
              <a:t>The first is a baseline algorithm, which</a:t>
            </a:r>
            <a:r>
              <a:rPr lang="en-US" altLang="zh-CN" baseline="0" dirty="0">
                <a:latin typeface="Gulim" pitchFamily="34" charset="-127"/>
                <a:cs typeface="Gulim" pitchFamily="34" charset="-127"/>
              </a:rPr>
              <a:t> extends the state-of-the-art algorithm, greedy-</a:t>
            </a:r>
            <a:r>
              <a:rPr lang="en-US" altLang="zh-CN" baseline="0" dirty="0" err="1">
                <a:latin typeface="Gulim" pitchFamily="34" charset="-127"/>
                <a:cs typeface="Gulim" pitchFamily="34" charset="-127"/>
              </a:rPr>
              <a:t>rt</a:t>
            </a:r>
            <a:r>
              <a:rPr lang="en-US" altLang="zh-CN" baseline="0" dirty="0">
                <a:latin typeface="Gulim" pitchFamily="34" charset="-127"/>
                <a:cs typeface="Gulim" pitchFamily="34" charset="-127"/>
              </a:rPr>
              <a:t> algorithm.</a:t>
            </a:r>
          </a:p>
          <a:p>
            <a:endParaRPr lang="en-US" altLang="zh-CN" baseline="0" dirty="0">
              <a:latin typeface="Gulim" pitchFamily="34" charset="-127"/>
              <a:cs typeface="Gulim" pitchFamily="34" charset="-127"/>
            </a:endParaRPr>
          </a:p>
          <a:p>
            <a:r>
              <a:rPr lang="en-US" altLang="zh-CN" baseline="0" dirty="0">
                <a:latin typeface="Gulim" pitchFamily="34" charset="-127"/>
                <a:cs typeface="Gulim" pitchFamily="34" charset="-127"/>
              </a:rPr>
              <a:t>The basic idea is to first choose an integer k in the range of 0 to the formula randomly. </a:t>
            </a:r>
          </a:p>
          <a:p>
            <a:endParaRPr lang="en-US" altLang="zh-CN" baseline="0" dirty="0">
              <a:latin typeface="Gulim" pitchFamily="34" charset="-127"/>
              <a:cs typeface="Gulim" pitchFamily="34" charset="-127"/>
            </a:endParaRPr>
          </a:p>
          <a:p>
            <a:r>
              <a:rPr lang="en-US" altLang="zh-CN" baseline="0" dirty="0">
                <a:latin typeface="Gulim" pitchFamily="34" charset="-127"/>
                <a:cs typeface="Gulim" pitchFamily="34" charset="-127"/>
              </a:rPr>
              <a:t>We then use </a:t>
            </a:r>
            <a:r>
              <a:rPr lang="en-US" altLang="zh-CN" baseline="0" dirty="0" err="1">
                <a:latin typeface="Gulim" pitchFamily="34" charset="-127"/>
                <a:cs typeface="Gulim" pitchFamily="34" charset="-127"/>
              </a:rPr>
              <a:t>e^k</a:t>
            </a:r>
            <a:r>
              <a:rPr lang="en-US" altLang="zh-CN" baseline="0" dirty="0">
                <a:latin typeface="Gulim" pitchFamily="34" charset="-127"/>
                <a:cs typeface="Gulim" pitchFamily="34" charset="-127"/>
              </a:rPr>
              <a:t> as a threshold and ignore all the edges with weights lower than </a:t>
            </a:r>
            <a:r>
              <a:rPr lang="en-US" altLang="zh-CN" baseline="0" dirty="0" err="1">
                <a:latin typeface="Gulim" pitchFamily="34" charset="-127"/>
                <a:cs typeface="Gulim" pitchFamily="34" charset="-127"/>
              </a:rPr>
              <a:t>e^k</a:t>
            </a:r>
            <a:r>
              <a:rPr lang="en-US" altLang="zh-CN" baseline="0" dirty="0">
                <a:latin typeface="Gulim" pitchFamily="34" charset="-127"/>
                <a:cs typeface="Gulim" pitchFamily="34" charset="-127"/>
              </a:rPr>
              <a:t>. </a:t>
            </a:r>
          </a:p>
          <a:p>
            <a:endParaRPr lang="en-US" altLang="zh-CN" baseline="0" dirty="0">
              <a:latin typeface="Gulim" pitchFamily="34" charset="-127"/>
              <a:cs typeface="Gulim" pitchFamily="34" charset="-127"/>
            </a:endParaRPr>
          </a:p>
          <a:p>
            <a:r>
              <a:rPr lang="en-US" altLang="zh-CN" baseline="0" dirty="0">
                <a:latin typeface="Gulim" pitchFamily="34" charset="-127"/>
                <a:cs typeface="Gulim" pitchFamily="34" charset="-127"/>
              </a:rPr>
              <a:t>We finally use a greedy strategy on the remaining edges.</a:t>
            </a:r>
            <a:endParaRPr lang="zh-CN" altLang="en-US" dirty="0">
              <a:latin typeface="Gulim" pitchFamily="34" charset="-127"/>
              <a:cs typeface="Gulim" pitchFamily="34" charset="-127"/>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2D987338-B8BB-4924-89F1-B089CFFB6A84}" type="slidenum">
              <a:rPr lang="zh-CN" altLang="en-US" smtClean="0">
                <a:ea typeface="Gulim" pitchFamily="34" charset="-127"/>
              </a:rPr>
              <a:pPr>
                <a:spcBef>
                  <a:spcPct val="0"/>
                </a:spcBef>
              </a:pPr>
              <a:t>58</a:t>
            </a:fld>
            <a:endParaRPr lang="en-US" altLang="zh-CN">
              <a:ea typeface="Gulim" pitchFamily="34" charset="-127"/>
            </a:endParaRPr>
          </a:p>
        </p:txBody>
      </p:sp>
    </p:spTree>
    <p:extLst>
      <p:ext uri="{BB962C8B-B14F-4D97-AF65-F5344CB8AC3E}">
        <p14:creationId xmlns:p14="http://schemas.microsoft.com/office/powerpoint/2010/main" val="7704789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Gulim" pitchFamily="34" charset="-127"/>
                <a:cs typeface="Gulim" pitchFamily="34" charset="-127"/>
              </a:rPr>
              <a:t>Here</a:t>
            </a:r>
            <a:r>
              <a:rPr lang="en-US" altLang="zh-CN" baseline="0" dirty="0">
                <a:latin typeface="Gulim" pitchFamily="34" charset="-127"/>
                <a:cs typeface="Gulim" pitchFamily="34" charset="-127"/>
              </a:rPr>
              <a:t> is a running example. Since the </a:t>
            </a:r>
            <a:r>
              <a:rPr lang="en-US" altLang="zh-CN" baseline="0" dirty="0" err="1">
                <a:latin typeface="Gulim" pitchFamily="34" charset="-127"/>
                <a:cs typeface="Gulim" pitchFamily="34" charset="-127"/>
              </a:rPr>
              <a:t>Umax</a:t>
            </a:r>
            <a:r>
              <a:rPr lang="en-US" altLang="zh-CN" baseline="0" dirty="0">
                <a:latin typeface="Gulim" pitchFamily="34" charset="-127"/>
                <a:cs typeface="Gulim" pitchFamily="34" charset="-127"/>
              </a:rPr>
              <a:t> is 11, we first sample the k as 0 and the threshold is 1. </a:t>
            </a:r>
          </a:p>
          <a:p>
            <a:endParaRPr lang="en-US" altLang="zh-CN" baseline="0" dirty="0">
              <a:latin typeface="Gulim" pitchFamily="34" charset="-127"/>
              <a:cs typeface="Gulim" pitchFamily="34" charset="-127"/>
            </a:endParaRPr>
          </a:p>
          <a:p>
            <a:endParaRPr lang="zh-CN" altLang="en-US" dirty="0">
              <a:latin typeface="Gulim" pitchFamily="34" charset="-127"/>
              <a:cs typeface="Gulim" pitchFamily="34" charset="-127"/>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2D987338-B8BB-4924-89F1-B089CFFB6A84}" type="slidenum">
              <a:rPr lang="zh-CN" altLang="en-US" smtClean="0">
                <a:ea typeface="Gulim" pitchFamily="34" charset="-127"/>
              </a:rPr>
              <a:pPr>
                <a:spcBef>
                  <a:spcPct val="0"/>
                </a:spcBef>
              </a:pPr>
              <a:t>59</a:t>
            </a:fld>
            <a:endParaRPr lang="en-US" altLang="zh-CN">
              <a:ea typeface="Gulim" pitchFamily="34" charset="-127"/>
            </a:endParaRPr>
          </a:p>
        </p:txBody>
      </p:sp>
    </p:spTree>
    <p:extLst>
      <p:ext uri="{BB962C8B-B14F-4D97-AF65-F5344CB8AC3E}">
        <p14:creationId xmlns:p14="http://schemas.microsoft.com/office/powerpoint/2010/main" val="23024878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Gulim" pitchFamily="34" charset="-127"/>
                <a:cs typeface="Gulim" pitchFamily="34" charset="-127"/>
              </a:rPr>
              <a:t>We</a:t>
            </a:r>
            <a:r>
              <a:rPr lang="en-US" altLang="zh-CN" baseline="0" dirty="0">
                <a:latin typeface="Gulim" pitchFamily="34" charset="-127"/>
                <a:cs typeface="Gulim" pitchFamily="34" charset="-127"/>
              </a:rPr>
              <a:t> next adopt a greedy strategy to address the filtered edges.</a:t>
            </a:r>
            <a:endParaRPr lang="zh-CN" altLang="en-US" dirty="0">
              <a:latin typeface="Gulim" pitchFamily="34" charset="-127"/>
              <a:cs typeface="Gulim" pitchFamily="34" charset="-127"/>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2D987338-B8BB-4924-89F1-B089CFFB6A84}" type="slidenum">
              <a:rPr lang="zh-CN" altLang="en-US" smtClean="0">
                <a:ea typeface="Gulim" pitchFamily="34" charset="-127"/>
              </a:rPr>
              <a:pPr>
                <a:spcBef>
                  <a:spcPct val="0"/>
                </a:spcBef>
              </a:pPr>
              <a:t>60</a:t>
            </a:fld>
            <a:endParaRPr lang="en-US" altLang="zh-CN">
              <a:ea typeface="Gulim" pitchFamily="34" charset="-127"/>
            </a:endParaRPr>
          </a:p>
        </p:txBody>
      </p:sp>
    </p:spTree>
    <p:extLst>
      <p:ext uri="{BB962C8B-B14F-4D97-AF65-F5344CB8AC3E}">
        <p14:creationId xmlns:p14="http://schemas.microsoft.com/office/powerpoint/2010/main" val="34017894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Gulim" pitchFamily="34" charset="-127"/>
                <a:cs typeface="Gulim" pitchFamily="34" charset="-127"/>
              </a:rPr>
              <a:t>When w1 arrives, t1 is assigned </a:t>
            </a:r>
            <a:r>
              <a:rPr lang="en-US" altLang="zh-CN">
                <a:latin typeface="Gulim" pitchFamily="34" charset="-127"/>
                <a:cs typeface="Gulim" pitchFamily="34" charset="-127"/>
              </a:rPr>
              <a:t>to it.</a:t>
            </a:r>
            <a:endParaRPr lang="zh-CN" altLang="en-US" dirty="0">
              <a:latin typeface="Gulim" pitchFamily="34" charset="-127"/>
              <a:cs typeface="Gulim" pitchFamily="34" charset="-127"/>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2D987338-B8BB-4924-89F1-B089CFFB6A84}" type="slidenum">
              <a:rPr lang="zh-CN" altLang="en-US" smtClean="0">
                <a:ea typeface="Gulim" pitchFamily="34" charset="-127"/>
              </a:rPr>
              <a:pPr>
                <a:spcBef>
                  <a:spcPct val="0"/>
                </a:spcBef>
              </a:pPr>
              <a:t>61</a:t>
            </a:fld>
            <a:endParaRPr lang="en-US" altLang="zh-CN">
              <a:ea typeface="Gulim" pitchFamily="34" charset="-127"/>
            </a:endParaRPr>
          </a:p>
        </p:txBody>
      </p:sp>
    </p:spTree>
    <p:extLst>
      <p:ext uri="{BB962C8B-B14F-4D97-AF65-F5344CB8AC3E}">
        <p14:creationId xmlns:p14="http://schemas.microsoft.com/office/powerpoint/2010/main" val="17569349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Gulim" pitchFamily="34" charset="-127"/>
                <a:cs typeface="Gulim" pitchFamily="34" charset="-127"/>
              </a:rPr>
              <a:t>Then t2 arrives.</a:t>
            </a:r>
            <a:endParaRPr lang="zh-CN" altLang="en-US" dirty="0">
              <a:latin typeface="Gulim" pitchFamily="34" charset="-127"/>
              <a:cs typeface="Gulim" pitchFamily="34" charset="-127"/>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2D987338-B8BB-4924-89F1-B089CFFB6A84}" type="slidenum">
              <a:rPr lang="zh-CN" altLang="en-US" smtClean="0">
                <a:ea typeface="Gulim" pitchFamily="34" charset="-127"/>
              </a:rPr>
              <a:pPr>
                <a:spcBef>
                  <a:spcPct val="0"/>
                </a:spcBef>
              </a:pPr>
              <a:t>62</a:t>
            </a:fld>
            <a:endParaRPr lang="en-US" altLang="zh-CN">
              <a:ea typeface="Gulim" pitchFamily="34" charset="-127"/>
            </a:endParaRPr>
          </a:p>
        </p:txBody>
      </p:sp>
    </p:spTree>
    <p:extLst>
      <p:ext uri="{BB962C8B-B14F-4D97-AF65-F5344CB8AC3E}">
        <p14:creationId xmlns:p14="http://schemas.microsoft.com/office/powerpoint/2010/main" val="25784507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Gulim" pitchFamily="34" charset="-127"/>
                <a:cs typeface="Gulim" pitchFamily="34" charset="-127"/>
              </a:rPr>
              <a:t>When w2 arrives it</a:t>
            </a:r>
            <a:r>
              <a:rPr lang="en-US" altLang="zh-CN" baseline="0" dirty="0">
                <a:latin typeface="Gulim" pitchFamily="34" charset="-127"/>
                <a:cs typeface="Gulim" pitchFamily="34" charset="-127"/>
              </a:rPr>
              <a:t> is allocated to t2. </a:t>
            </a:r>
          </a:p>
          <a:p>
            <a:endParaRPr lang="en-US" altLang="zh-CN" baseline="0" dirty="0">
              <a:latin typeface="Gulim" pitchFamily="34" charset="-127"/>
              <a:cs typeface="Gulim" pitchFamily="34" charset="-127"/>
            </a:endParaRPr>
          </a:p>
          <a:p>
            <a:r>
              <a:rPr lang="en-US" altLang="zh-CN" baseline="0" dirty="0">
                <a:latin typeface="Gulim" pitchFamily="34" charset="-127"/>
                <a:cs typeface="Gulim" pitchFamily="34" charset="-127"/>
              </a:rPr>
              <a:t>Although (t1, w2) has a higher utility, t1 is unavailable.  </a:t>
            </a:r>
            <a:endParaRPr lang="zh-CN" altLang="en-US" dirty="0">
              <a:latin typeface="Gulim" pitchFamily="34" charset="-127"/>
              <a:cs typeface="Gulim" pitchFamily="34" charset="-127"/>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2D987338-B8BB-4924-89F1-B089CFFB6A84}" type="slidenum">
              <a:rPr lang="zh-CN" altLang="en-US" smtClean="0">
                <a:ea typeface="Gulim" pitchFamily="34" charset="-127"/>
              </a:rPr>
              <a:pPr>
                <a:spcBef>
                  <a:spcPct val="0"/>
                </a:spcBef>
              </a:pPr>
              <a:t>63</a:t>
            </a:fld>
            <a:endParaRPr lang="en-US" altLang="zh-CN">
              <a:ea typeface="Gulim" pitchFamily="34" charset="-127"/>
            </a:endParaRPr>
          </a:p>
        </p:txBody>
      </p:sp>
    </p:spTree>
    <p:extLst>
      <p:ext uri="{BB962C8B-B14F-4D97-AF65-F5344CB8AC3E}">
        <p14:creationId xmlns:p14="http://schemas.microsoft.com/office/powerpoint/2010/main" val="20355730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Gulim" pitchFamily="34" charset="-127"/>
                <a:cs typeface="Gulim" pitchFamily="34" charset="-127"/>
              </a:rPr>
              <a:t>Then t3 comes. No</a:t>
            </a:r>
            <a:r>
              <a:rPr lang="en-US" altLang="zh-CN" baseline="0" dirty="0">
                <a:latin typeface="Gulim" pitchFamily="34" charset="-127"/>
                <a:cs typeface="Gulim" pitchFamily="34" charset="-127"/>
              </a:rPr>
              <a:t> work is available.</a:t>
            </a:r>
            <a:endParaRPr lang="zh-CN" altLang="en-US" dirty="0">
              <a:latin typeface="Gulim" pitchFamily="34" charset="-127"/>
              <a:cs typeface="Gulim" pitchFamily="34" charset="-127"/>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2D987338-B8BB-4924-89F1-B089CFFB6A84}" type="slidenum">
              <a:rPr lang="zh-CN" altLang="en-US" smtClean="0">
                <a:ea typeface="Gulim" pitchFamily="34" charset="-127"/>
              </a:rPr>
              <a:pPr>
                <a:spcBef>
                  <a:spcPct val="0"/>
                </a:spcBef>
              </a:pPr>
              <a:t>64</a:t>
            </a:fld>
            <a:endParaRPr lang="en-US" altLang="zh-CN">
              <a:ea typeface="Gulim" pitchFamily="34" charset="-127"/>
            </a:endParaRPr>
          </a:p>
        </p:txBody>
      </p:sp>
    </p:spTree>
    <p:extLst>
      <p:ext uri="{BB962C8B-B14F-4D97-AF65-F5344CB8AC3E}">
        <p14:creationId xmlns:p14="http://schemas.microsoft.com/office/powerpoint/2010/main" val="7466793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Gulim" pitchFamily="34" charset="-127"/>
                <a:cs typeface="Gulim" pitchFamily="34" charset="-127"/>
              </a:rPr>
              <a:t>And w3</a:t>
            </a:r>
            <a:r>
              <a:rPr lang="en-US" altLang="zh-CN" baseline="0" dirty="0">
                <a:latin typeface="Gulim" pitchFamily="34" charset="-127"/>
                <a:cs typeface="Gulim" pitchFamily="34" charset="-127"/>
              </a:rPr>
              <a:t> is allocated to t3 when it arrives.</a:t>
            </a:r>
            <a:endParaRPr lang="zh-CN" altLang="en-US" dirty="0">
              <a:latin typeface="Gulim" pitchFamily="34" charset="-127"/>
              <a:cs typeface="Gulim" pitchFamily="34" charset="-127"/>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2D987338-B8BB-4924-89F1-B089CFFB6A84}" type="slidenum">
              <a:rPr lang="zh-CN" altLang="en-US" smtClean="0">
                <a:ea typeface="Gulim" pitchFamily="34" charset="-127"/>
              </a:rPr>
              <a:pPr>
                <a:spcBef>
                  <a:spcPct val="0"/>
                </a:spcBef>
              </a:pPr>
              <a:t>65</a:t>
            </a:fld>
            <a:endParaRPr lang="en-US" altLang="zh-CN">
              <a:ea typeface="Gulim" pitchFamily="34" charset="-127"/>
            </a:endParaRPr>
          </a:p>
        </p:txBody>
      </p:sp>
    </p:spTree>
    <p:extLst>
      <p:ext uri="{BB962C8B-B14F-4D97-AF65-F5344CB8AC3E}">
        <p14:creationId xmlns:p14="http://schemas.microsoft.com/office/powerpoint/2010/main" val="17071996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pitchFamily="34" charset="-127"/>
              <a:cs typeface="Gulim" pitchFamily="34" charset="-127"/>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2D987338-B8BB-4924-89F1-B089CFFB6A84}" type="slidenum">
              <a:rPr lang="zh-CN" altLang="en-US" smtClean="0">
                <a:ea typeface="Gulim" pitchFamily="34" charset="-127"/>
              </a:rPr>
              <a:pPr>
                <a:spcBef>
                  <a:spcPct val="0"/>
                </a:spcBef>
              </a:pPr>
              <a:t>66</a:t>
            </a:fld>
            <a:endParaRPr lang="en-US" altLang="zh-CN">
              <a:ea typeface="Gulim" pitchFamily="34" charset="-127"/>
            </a:endParaRPr>
          </a:p>
        </p:txBody>
      </p:sp>
    </p:spTree>
    <p:extLst>
      <p:ext uri="{BB962C8B-B14F-4D97-AF65-F5344CB8AC3E}">
        <p14:creationId xmlns:p14="http://schemas.microsoft.com/office/powerpoint/2010/main" val="755895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a:ln/>
        </p:spPr>
      </p:sp>
      <p:sp>
        <p:nvSpPr>
          <p:cNvPr id="1320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zh-CN">
                <a:latin typeface="Gulim" pitchFamily="34" charset="-127"/>
                <a:cs typeface="Gulim" pitchFamily="34" charset="-127"/>
              </a:rPr>
              <a:t>Specifically, the platform is in the middle between the requesters and the Mturk workers. </a:t>
            </a:r>
          </a:p>
          <a:p>
            <a:pPr eaLnBrk="1" hangingPunct="1">
              <a:spcBef>
                <a:spcPct val="0"/>
              </a:spcBef>
            </a:pPr>
            <a:endParaRPr lang="en-US" altLang="zh-CN">
              <a:latin typeface="Gulim" pitchFamily="34" charset="-127"/>
              <a:cs typeface="Gulim" pitchFamily="34" charset="-127"/>
            </a:endParaRPr>
          </a:p>
        </p:txBody>
      </p:sp>
      <p:sp>
        <p:nvSpPr>
          <p:cNvPr id="1321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1400" b="1">
                <a:solidFill>
                  <a:schemeClr val="tx1"/>
                </a:solidFill>
                <a:latin typeface="Arial" panose="020B0604020202020204" pitchFamily="34" charset="0"/>
                <a:ea typeface="MS PGothic" panose="020B0600070205080204" pitchFamily="34" charset="-128"/>
              </a:defRPr>
            </a:lvl1pPr>
            <a:lvl2pPr marL="742950" indent="-285750" defTabSz="96520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defTabSz="9652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defTabSz="9652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defTabSz="9652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defTabSz="9652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defTabSz="9652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defTabSz="9652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defTabSz="9652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8FF635F5-578C-4E2F-9D0D-A4A1AEEE913A}" type="slidenum">
              <a:rPr lang="en-US" altLang="zh-CN" sz="1200" b="0">
                <a:latin typeface="Gulim" pitchFamily="34" charset="-127"/>
                <a:ea typeface="Gulim" pitchFamily="34" charset="-127"/>
              </a:rPr>
              <a:pPr eaLnBrk="1" hangingPunct="1"/>
              <a:t>10</a:t>
            </a:fld>
            <a:endParaRPr lang="en-US" altLang="zh-CN" sz="1200" b="0">
              <a:latin typeface="Gulim" pitchFamily="34" charset="-127"/>
              <a:ea typeface="Gulim" pitchFamily="34" charset="-127"/>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Gulim" pitchFamily="34" charset="-127"/>
                <a:cs typeface="Gulim" pitchFamily="34" charset="-127"/>
              </a:rPr>
              <a:t>t4</a:t>
            </a:r>
            <a:r>
              <a:rPr lang="en-US" altLang="zh-CN" baseline="0" dirty="0">
                <a:latin typeface="Gulim" pitchFamily="34" charset="-127"/>
                <a:cs typeface="Gulim" pitchFamily="34" charset="-127"/>
              </a:rPr>
              <a:t> and w4 are matched.</a:t>
            </a:r>
            <a:endParaRPr lang="zh-CN" altLang="en-US" dirty="0">
              <a:latin typeface="Gulim" pitchFamily="34" charset="-127"/>
              <a:cs typeface="Gulim" pitchFamily="34" charset="-127"/>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2D987338-B8BB-4924-89F1-B089CFFB6A84}" type="slidenum">
              <a:rPr lang="zh-CN" altLang="en-US" smtClean="0">
                <a:ea typeface="Gulim" pitchFamily="34" charset="-127"/>
              </a:rPr>
              <a:pPr>
                <a:spcBef>
                  <a:spcPct val="0"/>
                </a:spcBef>
              </a:pPr>
              <a:t>67</a:t>
            </a:fld>
            <a:endParaRPr lang="en-US" altLang="zh-CN">
              <a:ea typeface="Gulim" pitchFamily="34" charset="-127"/>
            </a:endParaRPr>
          </a:p>
        </p:txBody>
      </p:sp>
    </p:spTree>
    <p:extLst>
      <p:ext uri="{BB962C8B-B14F-4D97-AF65-F5344CB8AC3E}">
        <p14:creationId xmlns:p14="http://schemas.microsoft.com/office/powerpoint/2010/main" val="17830672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Gulim" pitchFamily="34" charset="-127"/>
                <a:cs typeface="Gulim" pitchFamily="34" charset="-127"/>
              </a:rPr>
              <a:t>Finally, t5</a:t>
            </a:r>
            <a:r>
              <a:rPr lang="en-US" altLang="zh-CN" baseline="0" dirty="0">
                <a:latin typeface="Gulim" pitchFamily="34" charset="-127"/>
                <a:cs typeface="Gulim" pitchFamily="34" charset="-127"/>
              </a:rPr>
              <a:t> is also assigned to w4. Note that the capacity of w4 is 2, w4 can be assigned again.</a:t>
            </a:r>
          </a:p>
          <a:p>
            <a:endParaRPr lang="en-US" altLang="zh-CN" baseline="0" dirty="0">
              <a:latin typeface="Gulim" pitchFamily="34" charset="-127"/>
              <a:cs typeface="Gulim" pitchFamily="34" charset="-127"/>
            </a:endParaRPr>
          </a:p>
          <a:p>
            <a:r>
              <a:rPr lang="en-US" altLang="zh-CN" dirty="0">
                <a:latin typeface="Gulim" pitchFamily="34" charset="-127"/>
                <a:cs typeface="Gulim" pitchFamily="34" charset="-127"/>
              </a:rPr>
              <a:t>When k is 0, the total</a:t>
            </a:r>
            <a:r>
              <a:rPr lang="en-US" altLang="zh-CN" baseline="0" dirty="0">
                <a:latin typeface="Gulim" pitchFamily="34" charset="-127"/>
                <a:cs typeface="Gulim" pitchFamily="34" charset="-127"/>
              </a:rPr>
              <a:t> utility 16. </a:t>
            </a:r>
          </a:p>
          <a:p>
            <a:endParaRPr lang="en-US" altLang="zh-CN" baseline="0" dirty="0">
              <a:latin typeface="Gulim" pitchFamily="34" charset="-127"/>
              <a:cs typeface="Gulim" pitchFamily="34" charset="-127"/>
            </a:endParaRPr>
          </a:p>
          <a:p>
            <a:r>
              <a:rPr lang="en-US" altLang="zh-CN" baseline="0" dirty="0">
                <a:latin typeface="Gulim" pitchFamily="34" charset="-127"/>
                <a:cs typeface="Gulim" pitchFamily="34" charset="-127"/>
              </a:rPr>
              <a:t>When consider all possible k’s, the expected utility is 13.5.</a:t>
            </a:r>
            <a:endParaRPr lang="zh-CN" altLang="en-US" dirty="0">
              <a:latin typeface="Gulim" pitchFamily="34" charset="-127"/>
              <a:cs typeface="Gulim" pitchFamily="34" charset="-127"/>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2D987338-B8BB-4924-89F1-B089CFFB6A84}" type="slidenum">
              <a:rPr lang="zh-CN" altLang="en-US" smtClean="0">
                <a:ea typeface="Gulim" pitchFamily="34" charset="-127"/>
              </a:rPr>
              <a:pPr>
                <a:spcBef>
                  <a:spcPct val="0"/>
                </a:spcBef>
              </a:pPr>
              <a:t>68</a:t>
            </a:fld>
            <a:endParaRPr lang="en-US" altLang="zh-CN">
              <a:ea typeface="Gulim" pitchFamily="34" charset="-127"/>
            </a:endParaRPr>
          </a:p>
        </p:txBody>
      </p:sp>
    </p:spTree>
    <p:extLst>
      <p:ext uri="{BB962C8B-B14F-4D97-AF65-F5344CB8AC3E}">
        <p14:creationId xmlns:p14="http://schemas.microsoft.com/office/powerpoint/2010/main" val="27533094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a:ln/>
        </p:spPr>
      </p:sp>
      <p:sp>
        <p:nvSpPr>
          <p:cNvPr id="808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Gulim" pitchFamily="34" charset="-127"/>
                <a:cs typeface="Gulim" pitchFamily="34" charset="-127"/>
              </a:rPr>
              <a:t>Since the baseline algorithm mainly focus</a:t>
            </a:r>
            <a:r>
              <a:rPr lang="en-US" altLang="zh-CN" baseline="0" dirty="0">
                <a:latin typeface="Gulim" pitchFamily="34" charset="-127"/>
                <a:cs typeface="Gulim" pitchFamily="34" charset="-127"/>
              </a:rPr>
              <a:t>es on avoiding the worst case, its average performance is not good. </a:t>
            </a:r>
          </a:p>
          <a:p>
            <a:endParaRPr lang="en-US" altLang="zh-CN" baseline="0" dirty="0">
              <a:latin typeface="Gulim" pitchFamily="34" charset="-127"/>
              <a:cs typeface="Gulim" pitchFamily="34" charset="-127"/>
            </a:endParaRPr>
          </a:p>
          <a:p>
            <a:r>
              <a:rPr lang="en-US" altLang="zh-CN" baseline="0" dirty="0">
                <a:latin typeface="Gulim" pitchFamily="34" charset="-127"/>
                <a:cs typeface="Gulim" pitchFamily="34" charset="-127"/>
              </a:rPr>
              <a:t>To enhance the average performance, w</a:t>
            </a:r>
            <a:r>
              <a:rPr lang="en-US" altLang="zh-CN" dirty="0">
                <a:latin typeface="Gulim" pitchFamily="34" charset="-127"/>
                <a:cs typeface="Gulim" pitchFamily="34" charset="-127"/>
              </a:rPr>
              <a:t>e</a:t>
            </a:r>
            <a:r>
              <a:rPr lang="en-US" altLang="zh-CN" baseline="0" dirty="0">
                <a:latin typeface="Gulim" pitchFamily="34" charset="-127"/>
                <a:cs typeface="Gulim" pitchFamily="34" charset="-127"/>
              </a:rPr>
              <a:t> propose the TGOA algorithm. </a:t>
            </a:r>
          </a:p>
          <a:p>
            <a:endParaRPr lang="en-US" altLang="zh-CN" baseline="0" dirty="0">
              <a:latin typeface="Gulim" pitchFamily="34" charset="-127"/>
              <a:cs typeface="Gulim" pitchFamily="34" charset="-127"/>
            </a:endParaRPr>
          </a:p>
          <a:p>
            <a:r>
              <a:rPr lang="en-US" altLang="zh-CN" baseline="0" dirty="0">
                <a:latin typeface="Gulim" pitchFamily="34" charset="-127"/>
                <a:cs typeface="Gulim" pitchFamily="34" charset="-127"/>
              </a:rPr>
              <a:t>Our basic idea is to dispose greedily a fixed fraction of arriving objects. </a:t>
            </a:r>
          </a:p>
          <a:p>
            <a:endParaRPr lang="en-US" altLang="zh-CN" baseline="0" dirty="0">
              <a:latin typeface="Gulim" pitchFamily="34" charset="-127"/>
              <a:cs typeface="Gulim" pitchFamily="34" charset="-127"/>
            </a:endParaRPr>
          </a:p>
          <a:p>
            <a:r>
              <a:rPr lang="en-US" altLang="zh-CN" baseline="0" dirty="0">
                <a:latin typeface="Gulim" pitchFamily="34" charset="-127"/>
                <a:cs typeface="Gulim" pitchFamily="34" charset="-127"/>
              </a:rPr>
              <a:t>Then when a new object arrives, we compute a temporal offline optimal matching only on the current revealed graph and try to match the new object based on the temporal optimal matching.</a:t>
            </a:r>
            <a:endParaRPr lang="zh-CN" altLang="en-US" dirty="0">
              <a:latin typeface="Gulim" pitchFamily="34" charset="-127"/>
              <a:cs typeface="Gulim" pitchFamily="34" charset="-127"/>
            </a:endParaRPr>
          </a:p>
        </p:txBody>
      </p:sp>
      <p:sp>
        <p:nvSpPr>
          <p:cNvPr id="809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1400" b="1">
                <a:solidFill>
                  <a:schemeClr val="tx1"/>
                </a:solidFill>
                <a:latin typeface="Arial" panose="020B0604020202020204" pitchFamily="34" charset="0"/>
                <a:ea typeface="MS PGothic" panose="020B0600070205080204" pitchFamily="34" charset="-128"/>
              </a:defRPr>
            </a:lvl1pPr>
            <a:lvl2pPr marL="742950" indent="-285750" defTabSz="965200">
              <a:defRPr sz="1400" b="1">
                <a:solidFill>
                  <a:schemeClr val="tx1"/>
                </a:solidFill>
                <a:latin typeface="Arial" panose="020B0604020202020204" pitchFamily="34" charset="0"/>
                <a:ea typeface="MS PGothic" panose="020B0600070205080204" pitchFamily="34" charset="-128"/>
              </a:defRPr>
            </a:lvl2pPr>
            <a:lvl3pPr marL="1143000" indent="-228600" defTabSz="965200">
              <a:defRPr sz="1400" b="1">
                <a:solidFill>
                  <a:schemeClr val="tx1"/>
                </a:solidFill>
                <a:latin typeface="Arial" panose="020B0604020202020204" pitchFamily="34" charset="0"/>
                <a:ea typeface="MS PGothic" panose="020B0600070205080204" pitchFamily="34" charset="-128"/>
              </a:defRPr>
            </a:lvl3pPr>
            <a:lvl4pPr marL="1600200" indent="-228600" defTabSz="965200">
              <a:defRPr sz="1400" b="1">
                <a:solidFill>
                  <a:schemeClr val="tx1"/>
                </a:solidFill>
                <a:latin typeface="Arial" panose="020B0604020202020204" pitchFamily="34" charset="0"/>
                <a:ea typeface="MS PGothic" panose="020B0600070205080204" pitchFamily="34" charset="-128"/>
              </a:defRPr>
            </a:lvl4pPr>
            <a:lvl5pPr marL="2057400" indent="-228600" defTabSz="965200">
              <a:defRPr sz="1400" b="1">
                <a:solidFill>
                  <a:schemeClr val="tx1"/>
                </a:solidFill>
                <a:latin typeface="Arial" panose="020B0604020202020204" pitchFamily="34" charset="0"/>
                <a:ea typeface="MS PGothic" panose="020B0600070205080204" pitchFamily="34" charset="-128"/>
              </a:defRPr>
            </a:lvl5pPr>
            <a:lvl6pPr marL="2514600" indent="-228600" defTabSz="9652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defTabSz="9652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defTabSz="9652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defTabSz="9652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fld id="{31AFC84A-B83E-4ABD-832A-D752EE9B0B88}" type="slidenum">
              <a:rPr lang="en-US" altLang="ko-KR" sz="1200" b="0" smtClean="0">
                <a:latin typeface="Gulim" pitchFamily="34" charset="-127"/>
                <a:ea typeface="Gulim" pitchFamily="34" charset="-127"/>
              </a:rPr>
              <a:pPr/>
              <a:t>69</a:t>
            </a:fld>
            <a:endParaRPr lang="en-US" altLang="ko-KR" sz="1200" b="0">
              <a:latin typeface="Gulim" pitchFamily="34" charset="-127"/>
              <a:ea typeface="Gulim" pitchFamily="34" charset="-127"/>
            </a:endParaRPr>
          </a:p>
        </p:txBody>
      </p:sp>
    </p:spTree>
    <p:extLst>
      <p:ext uri="{BB962C8B-B14F-4D97-AF65-F5344CB8AC3E}">
        <p14:creationId xmlns:p14="http://schemas.microsoft.com/office/powerpoint/2010/main" val="1556063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Gulim" pitchFamily="34" charset="-127"/>
                <a:cs typeface="Gulim" pitchFamily="34" charset="-127"/>
              </a:rPr>
              <a:t>Back</a:t>
            </a:r>
            <a:r>
              <a:rPr lang="en-US" altLang="zh-CN" baseline="0" dirty="0">
                <a:latin typeface="Gulim" pitchFamily="34" charset="-127"/>
                <a:cs typeface="Gulim" pitchFamily="34" charset="-127"/>
              </a:rPr>
              <a:t> to our </a:t>
            </a:r>
            <a:r>
              <a:rPr lang="en-US" altLang="zh-CN" dirty="0">
                <a:latin typeface="Gulim" pitchFamily="34" charset="-127"/>
                <a:cs typeface="Gulim" pitchFamily="34" charset="-127"/>
              </a:rPr>
              <a:t>running example. We first filter out the first half of objects,</a:t>
            </a:r>
            <a:r>
              <a:rPr lang="en-US" altLang="zh-CN" baseline="0" dirty="0">
                <a:latin typeface="Gulim" pitchFamily="34" charset="-127"/>
                <a:cs typeface="Gulim" pitchFamily="34" charset="-127"/>
              </a:rPr>
              <a:t> on which we use a greedy strategy. </a:t>
            </a:r>
            <a:r>
              <a:rPr lang="en-US" altLang="zh-CN" dirty="0">
                <a:latin typeface="Gulim" pitchFamily="34" charset="-127"/>
                <a:cs typeface="Gulim" pitchFamily="34" charset="-127"/>
              </a:rPr>
              <a:t>W1 first arrives.</a:t>
            </a:r>
            <a:endParaRPr lang="zh-CN" altLang="en-US" dirty="0">
              <a:latin typeface="Gulim" pitchFamily="34" charset="-127"/>
              <a:cs typeface="Gulim" pitchFamily="34" charset="-127"/>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2D987338-B8BB-4924-89F1-B089CFFB6A84}" type="slidenum">
              <a:rPr lang="zh-CN" altLang="en-US" smtClean="0">
                <a:ea typeface="Gulim" pitchFamily="34" charset="-127"/>
              </a:rPr>
              <a:pPr>
                <a:spcBef>
                  <a:spcPct val="0"/>
                </a:spcBef>
              </a:pPr>
              <a:t>70</a:t>
            </a:fld>
            <a:endParaRPr lang="en-US" altLang="zh-CN">
              <a:ea typeface="Gulim" pitchFamily="34" charset="-127"/>
            </a:endParaRPr>
          </a:p>
        </p:txBody>
      </p:sp>
    </p:spTree>
    <p:extLst>
      <p:ext uri="{BB962C8B-B14F-4D97-AF65-F5344CB8AC3E}">
        <p14:creationId xmlns:p14="http://schemas.microsoft.com/office/powerpoint/2010/main" val="12360559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Gulim" pitchFamily="34" charset="-127"/>
                <a:cs typeface="Gulim" pitchFamily="34" charset="-127"/>
              </a:rPr>
              <a:t>Then when t1 arrives, it is greedily matched to w1. </a:t>
            </a:r>
            <a:endParaRPr lang="zh-CN" altLang="en-US" dirty="0">
              <a:latin typeface="Gulim" pitchFamily="34" charset="-127"/>
              <a:cs typeface="Gulim" pitchFamily="34" charset="-127"/>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2D987338-B8BB-4924-89F1-B089CFFB6A84}" type="slidenum">
              <a:rPr lang="zh-CN" altLang="en-US" smtClean="0">
                <a:ea typeface="Gulim" pitchFamily="34" charset="-127"/>
              </a:rPr>
              <a:pPr>
                <a:spcBef>
                  <a:spcPct val="0"/>
                </a:spcBef>
              </a:pPr>
              <a:t>71</a:t>
            </a:fld>
            <a:endParaRPr lang="en-US" altLang="zh-CN">
              <a:ea typeface="Gulim" pitchFamily="34" charset="-127"/>
            </a:endParaRPr>
          </a:p>
        </p:txBody>
      </p:sp>
    </p:spTree>
    <p:extLst>
      <p:ext uri="{BB962C8B-B14F-4D97-AF65-F5344CB8AC3E}">
        <p14:creationId xmlns:p14="http://schemas.microsoft.com/office/powerpoint/2010/main" val="36058021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Gulim" pitchFamily="34" charset="-127"/>
                <a:cs typeface="Gulim" pitchFamily="34" charset="-127"/>
              </a:rPr>
              <a:t>Then w2,</a:t>
            </a:r>
            <a:r>
              <a:rPr lang="en-US" altLang="zh-CN" baseline="0" dirty="0">
                <a:latin typeface="Gulim" pitchFamily="34" charset="-127"/>
                <a:cs typeface="Gulim" pitchFamily="34" charset="-127"/>
              </a:rPr>
              <a:t> t2 and t3 comes with the same order in the example of the baseline algorithm, and we get the same match t2 to w2.</a:t>
            </a:r>
            <a:endParaRPr lang="zh-CN" altLang="en-US" dirty="0">
              <a:latin typeface="Gulim" pitchFamily="34" charset="-127"/>
              <a:cs typeface="Gulim" pitchFamily="34" charset="-127"/>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2D987338-B8BB-4924-89F1-B089CFFB6A84}" type="slidenum">
              <a:rPr lang="zh-CN" altLang="en-US" smtClean="0">
                <a:ea typeface="Gulim" pitchFamily="34" charset="-127"/>
              </a:rPr>
              <a:pPr>
                <a:spcBef>
                  <a:spcPct val="0"/>
                </a:spcBef>
              </a:pPr>
              <a:t>72</a:t>
            </a:fld>
            <a:endParaRPr lang="en-US" altLang="zh-CN">
              <a:ea typeface="Gulim" pitchFamily="34" charset="-127"/>
            </a:endParaRPr>
          </a:p>
        </p:txBody>
      </p:sp>
    </p:spTree>
    <p:extLst>
      <p:ext uri="{BB962C8B-B14F-4D97-AF65-F5344CB8AC3E}">
        <p14:creationId xmlns:p14="http://schemas.microsoft.com/office/powerpoint/2010/main" val="4279417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Gulim" pitchFamily="34" charset="-127"/>
                <a:cs typeface="Gulim" pitchFamily="34" charset="-127"/>
              </a:rPr>
              <a:t>Then for</a:t>
            </a:r>
            <a:r>
              <a:rPr lang="en-US" altLang="zh-CN" baseline="0" dirty="0">
                <a:latin typeface="Gulim" pitchFamily="34" charset="-127"/>
                <a:cs typeface="Gulim" pitchFamily="34" charset="-127"/>
              </a:rPr>
              <a:t> the second half of objects, we try to do temporal offline optimal matching when each new object arrives. </a:t>
            </a:r>
          </a:p>
          <a:p>
            <a:endParaRPr lang="en-US" altLang="zh-CN" baseline="0" dirty="0">
              <a:latin typeface="Gulim" pitchFamily="34" charset="-127"/>
              <a:cs typeface="Gulim" pitchFamily="34" charset="-127"/>
            </a:endParaRPr>
          </a:p>
          <a:p>
            <a:r>
              <a:rPr lang="en-US" altLang="zh-CN" baseline="0" dirty="0">
                <a:latin typeface="Gulim" pitchFamily="34" charset="-127"/>
                <a:cs typeface="Gulim" pitchFamily="34" charset="-127"/>
              </a:rPr>
              <a:t>In this example, when w3 arrives, the optimal matching on the revealed graph is show in blue. The current online matching is on the left. </a:t>
            </a:r>
          </a:p>
          <a:p>
            <a:endParaRPr lang="en-US" altLang="zh-CN" baseline="0" dirty="0">
              <a:latin typeface="Gulim" pitchFamily="34" charset="-127"/>
              <a:cs typeface="Gulim" pitchFamily="34" charset="-127"/>
            </a:endParaRPr>
          </a:p>
          <a:p>
            <a:r>
              <a:rPr lang="en-US" altLang="zh-CN" baseline="0" dirty="0">
                <a:latin typeface="Gulim" pitchFamily="34" charset="-127"/>
                <a:cs typeface="Gulim" pitchFamily="34" charset="-127"/>
              </a:rPr>
              <a:t>Note that the edge (w2, t3) is not included into the online matching because w2 has been already assigned to t2, and the existing allocation cannot be broken according to the invariable constraint.</a:t>
            </a:r>
          </a:p>
          <a:p>
            <a:endParaRPr lang="en-US" altLang="zh-CN" baseline="0" dirty="0">
              <a:latin typeface="Gulim" pitchFamily="34" charset="-127"/>
              <a:cs typeface="Gulim" pitchFamily="34" charset="-127"/>
            </a:endParaRPr>
          </a:p>
          <a:p>
            <a:r>
              <a:rPr lang="en-US" altLang="zh-CN" baseline="0" dirty="0">
                <a:latin typeface="Gulim" pitchFamily="34" charset="-127"/>
                <a:cs typeface="Gulim" pitchFamily="34" charset="-127"/>
              </a:rPr>
              <a:t>Therefore, no new edge is inserted.</a:t>
            </a:r>
            <a:endParaRPr lang="zh-CN" altLang="en-US" dirty="0">
              <a:latin typeface="Gulim" pitchFamily="34" charset="-127"/>
              <a:cs typeface="Gulim" pitchFamily="34" charset="-127"/>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2D987338-B8BB-4924-89F1-B089CFFB6A84}" type="slidenum">
              <a:rPr lang="zh-CN" altLang="en-US" smtClean="0">
                <a:ea typeface="Gulim" pitchFamily="34" charset="-127"/>
              </a:rPr>
              <a:pPr>
                <a:spcBef>
                  <a:spcPct val="0"/>
                </a:spcBef>
              </a:pPr>
              <a:t>73</a:t>
            </a:fld>
            <a:endParaRPr lang="en-US" altLang="zh-CN">
              <a:ea typeface="Gulim" pitchFamily="34" charset="-127"/>
            </a:endParaRPr>
          </a:p>
        </p:txBody>
      </p:sp>
    </p:spTree>
    <p:extLst>
      <p:ext uri="{BB962C8B-B14F-4D97-AF65-F5344CB8AC3E}">
        <p14:creationId xmlns:p14="http://schemas.microsoft.com/office/powerpoint/2010/main" val="11859303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Gulim" pitchFamily="34" charset="-127"/>
                <a:cs typeface="Gulim" pitchFamily="34" charset="-127"/>
              </a:rPr>
              <a:t>Then when</a:t>
            </a:r>
            <a:r>
              <a:rPr lang="en-US" altLang="zh-CN" baseline="0" dirty="0">
                <a:latin typeface="Gulim" pitchFamily="34" charset="-127"/>
                <a:cs typeface="Gulim" pitchFamily="34" charset="-127"/>
              </a:rPr>
              <a:t> t4 arrives, the offline optimal matching is shown on the right in blue. </a:t>
            </a:r>
          </a:p>
          <a:p>
            <a:endParaRPr lang="en-US" altLang="zh-CN" baseline="0" dirty="0">
              <a:latin typeface="Gulim" pitchFamily="34" charset="-127"/>
              <a:cs typeface="Gulim" pitchFamily="34" charset="-127"/>
            </a:endParaRPr>
          </a:p>
          <a:p>
            <a:r>
              <a:rPr lang="en-US" altLang="zh-CN" baseline="0" dirty="0">
                <a:latin typeface="Gulim" pitchFamily="34" charset="-127"/>
                <a:cs typeface="Gulim" pitchFamily="34" charset="-127"/>
              </a:rPr>
              <a:t>Note that in this optimal matching, w3 is matched to t4 and they are available in the online matching, so we also assign t4 to w3 in the online matching as on the left.</a:t>
            </a:r>
            <a:endParaRPr lang="zh-CN" altLang="en-US" dirty="0">
              <a:latin typeface="Gulim" pitchFamily="34" charset="-127"/>
              <a:cs typeface="Gulim" pitchFamily="34" charset="-127"/>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2D987338-B8BB-4924-89F1-B089CFFB6A84}" type="slidenum">
              <a:rPr lang="zh-CN" altLang="en-US" smtClean="0">
                <a:ea typeface="Gulim" pitchFamily="34" charset="-127"/>
              </a:rPr>
              <a:pPr>
                <a:spcBef>
                  <a:spcPct val="0"/>
                </a:spcBef>
              </a:pPr>
              <a:t>74</a:t>
            </a:fld>
            <a:endParaRPr lang="en-US" altLang="zh-CN">
              <a:ea typeface="Gulim" pitchFamily="34" charset="-127"/>
            </a:endParaRPr>
          </a:p>
        </p:txBody>
      </p:sp>
    </p:spTree>
    <p:extLst>
      <p:ext uri="{BB962C8B-B14F-4D97-AF65-F5344CB8AC3E}">
        <p14:creationId xmlns:p14="http://schemas.microsoft.com/office/powerpoint/2010/main" val="7039427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Gulim" pitchFamily="34" charset="-127"/>
                <a:cs typeface="Gulim" pitchFamily="34" charset="-127"/>
              </a:rPr>
              <a:t>When w4 arrives, it</a:t>
            </a:r>
            <a:r>
              <a:rPr lang="en-US" altLang="zh-CN" baseline="0" dirty="0">
                <a:latin typeface="Gulim" pitchFamily="34" charset="-127"/>
                <a:cs typeface="Gulim" pitchFamily="34" charset="-127"/>
              </a:rPr>
              <a:t> is not matched in the offline optimal matching on the right, so we do nothing for w4.</a:t>
            </a:r>
            <a:endParaRPr lang="zh-CN" altLang="en-US" dirty="0">
              <a:latin typeface="Gulim" pitchFamily="34" charset="-127"/>
              <a:cs typeface="Gulim" pitchFamily="34" charset="-127"/>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2D987338-B8BB-4924-89F1-B089CFFB6A84}" type="slidenum">
              <a:rPr lang="zh-CN" altLang="en-US" smtClean="0">
                <a:ea typeface="Gulim" pitchFamily="34" charset="-127"/>
              </a:rPr>
              <a:pPr>
                <a:spcBef>
                  <a:spcPct val="0"/>
                </a:spcBef>
              </a:pPr>
              <a:t>75</a:t>
            </a:fld>
            <a:endParaRPr lang="en-US" altLang="zh-CN">
              <a:ea typeface="Gulim" pitchFamily="34" charset="-127"/>
            </a:endParaRPr>
          </a:p>
        </p:txBody>
      </p:sp>
    </p:spTree>
    <p:extLst>
      <p:ext uri="{BB962C8B-B14F-4D97-AF65-F5344CB8AC3E}">
        <p14:creationId xmlns:p14="http://schemas.microsoft.com/office/powerpoint/2010/main" val="18553503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Gulim" pitchFamily="34" charset="-127"/>
                <a:cs typeface="Gulim" pitchFamily="34" charset="-127"/>
              </a:rPr>
              <a:t>Finally, when</a:t>
            </a:r>
            <a:r>
              <a:rPr lang="en-US" altLang="zh-CN" baseline="0" dirty="0">
                <a:latin typeface="Gulim" pitchFamily="34" charset="-127"/>
                <a:cs typeface="Gulim" pitchFamily="34" charset="-127"/>
              </a:rPr>
              <a:t> t5 arrives, w4 is assigned to t5 because it is matched to t5 in the offline optimal matching. </a:t>
            </a:r>
          </a:p>
          <a:p>
            <a:endParaRPr lang="en-US" altLang="zh-CN" baseline="0" dirty="0">
              <a:latin typeface="Gulim" pitchFamily="34" charset="-127"/>
              <a:cs typeface="Gulim" pitchFamily="34" charset="-127"/>
            </a:endParaRPr>
          </a:p>
          <a:p>
            <a:r>
              <a:rPr lang="en-US" altLang="zh-CN" baseline="0" dirty="0">
                <a:latin typeface="Gulim" pitchFamily="34" charset="-127"/>
                <a:cs typeface="Gulim" pitchFamily="34" charset="-127"/>
              </a:rPr>
              <a:t>And the total utility of TGOA is 22. Particularly, we prove that TGOA has competitive ratio of ¼ under the random order model. </a:t>
            </a: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2D987338-B8BB-4924-89F1-B089CFFB6A84}" type="slidenum">
              <a:rPr lang="zh-CN" altLang="en-US" smtClean="0">
                <a:ea typeface="Gulim" pitchFamily="34" charset="-127"/>
              </a:rPr>
              <a:pPr>
                <a:spcBef>
                  <a:spcPct val="0"/>
                </a:spcBef>
              </a:pPr>
              <a:t>76</a:t>
            </a:fld>
            <a:endParaRPr lang="en-US" altLang="zh-CN">
              <a:ea typeface="Gulim" pitchFamily="34" charset="-127"/>
            </a:endParaRPr>
          </a:p>
        </p:txBody>
      </p:sp>
    </p:spTree>
    <p:extLst>
      <p:ext uri="{BB962C8B-B14F-4D97-AF65-F5344CB8AC3E}">
        <p14:creationId xmlns:p14="http://schemas.microsoft.com/office/powerpoint/2010/main" val="778688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a:ln/>
        </p:spPr>
      </p:sp>
      <p:sp>
        <p:nvSpPr>
          <p:cNvPr id="1361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zh-CN" dirty="0">
                <a:latin typeface="Gulim" pitchFamily="34" charset="-127"/>
                <a:cs typeface="Gulim" pitchFamily="34" charset="-127"/>
              </a:rPr>
              <a:t>1. The system know the ground truth for one of the two words, and can thus be used to decide the acceptance. </a:t>
            </a:r>
          </a:p>
        </p:txBody>
      </p:sp>
      <p:sp>
        <p:nvSpPr>
          <p:cNvPr id="1361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1400" b="1">
                <a:solidFill>
                  <a:schemeClr val="tx1"/>
                </a:solidFill>
                <a:latin typeface="Arial" panose="020B0604020202020204" pitchFamily="34" charset="0"/>
                <a:ea typeface="MS PGothic" panose="020B0600070205080204" pitchFamily="34" charset="-128"/>
              </a:defRPr>
            </a:lvl1pPr>
            <a:lvl2pPr marL="742950" indent="-285750" defTabSz="96520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defTabSz="9652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defTabSz="9652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defTabSz="9652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defTabSz="9652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defTabSz="9652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defTabSz="9652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defTabSz="9652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1DB01221-89D7-4485-A441-86B370D9331A}" type="slidenum">
              <a:rPr lang="en-US" altLang="zh-CN" sz="1200" b="0">
                <a:latin typeface="Gulim" pitchFamily="34" charset="-127"/>
                <a:ea typeface="Gulim" pitchFamily="34" charset="-127"/>
              </a:rPr>
              <a:pPr eaLnBrk="1" hangingPunct="1"/>
              <a:t>12</a:t>
            </a:fld>
            <a:endParaRPr lang="en-US" altLang="zh-CN" sz="1200" b="0">
              <a:latin typeface="Gulim" pitchFamily="34" charset="-127"/>
              <a:ea typeface="Gulim" pitchFamily="34" charset="-127"/>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aseline="0" dirty="0">
                <a:latin typeface="Gulim" pitchFamily="34" charset="-127"/>
                <a:cs typeface="Gulim" pitchFamily="34" charset="-127"/>
              </a:rPr>
              <a:t>Although TGOA has a better competitive ratio, it also has high computation cost since it has to calculate an offline optimal matching whenever an object arrives. </a:t>
            </a:r>
          </a:p>
          <a:p>
            <a:endParaRPr lang="en-US" altLang="zh-CN" baseline="0" dirty="0">
              <a:latin typeface="Gulim" pitchFamily="34" charset="-127"/>
              <a:cs typeface="Gulim" pitchFamily="34" charset="-127"/>
            </a:endParaRPr>
          </a:p>
          <a:p>
            <a:r>
              <a:rPr lang="en-US" altLang="zh-CN" baseline="0" dirty="0">
                <a:latin typeface="Gulim" pitchFamily="34" charset="-127"/>
                <a:cs typeface="Gulim" pitchFamily="34" charset="-127"/>
              </a:rPr>
              <a:t>To further enhance the efficiency of TGOA, we propose a greedy optimization technique instead of the offline optimal matching algorithm, i.e. </a:t>
            </a:r>
            <a:r>
              <a:rPr lang="en-US" altLang="zh-CN" baseline="0" dirty="0" err="1">
                <a:latin typeface="Gulim" pitchFamily="34" charset="-127"/>
                <a:cs typeface="Gulim" pitchFamily="34" charset="-127"/>
              </a:rPr>
              <a:t>hungary</a:t>
            </a:r>
            <a:r>
              <a:rPr lang="en-US" altLang="zh-CN" baseline="0" dirty="0">
                <a:latin typeface="Gulim" pitchFamily="34" charset="-127"/>
                <a:cs typeface="Gulim" pitchFamily="34" charset="-127"/>
              </a:rPr>
              <a:t> algorithm in each step of the second phase. And we prove that using the greedy strategy in the second phase still guarantees a competitive ratio of 1/8 under the random order model.</a:t>
            </a:r>
            <a:endParaRPr lang="zh-CN" altLang="en-US" dirty="0">
              <a:latin typeface="Gulim" pitchFamily="34" charset="-127"/>
              <a:cs typeface="Gulim" pitchFamily="34" charset="-127"/>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2D987338-B8BB-4924-89F1-B089CFFB6A84}" type="slidenum">
              <a:rPr lang="zh-CN" altLang="en-US" smtClean="0">
                <a:ea typeface="Gulim" pitchFamily="34" charset="-127"/>
              </a:rPr>
              <a:pPr>
                <a:spcBef>
                  <a:spcPct val="0"/>
                </a:spcBef>
              </a:pPr>
              <a:t>77</a:t>
            </a:fld>
            <a:endParaRPr lang="en-US" altLang="zh-CN">
              <a:ea typeface="Gulim" pitchFamily="34" charset="-127"/>
            </a:endParaRPr>
          </a:p>
        </p:txBody>
      </p:sp>
    </p:spTree>
    <p:extLst>
      <p:ext uri="{BB962C8B-B14F-4D97-AF65-F5344CB8AC3E}">
        <p14:creationId xmlns:p14="http://schemas.microsoft.com/office/powerpoint/2010/main" val="24507724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p:spPr>
      </p:sp>
      <p:sp>
        <p:nvSpPr>
          <p:cNvPr id="35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Gulim" pitchFamily="34" charset="-127"/>
                <a:cs typeface="Gulim" pitchFamily="34" charset="-127"/>
              </a:rPr>
              <a:t>We use two real datasets and a larger synthetic</a:t>
            </a:r>
            <a:r>
              <a:rPr lang="en-US" altLang="zh-CN" baseline="0" dirty="0">
                <a:latin typeface="Gulim" pitchFamily="34" charset="-127"/>
                <a:cs typeface="Gulim" pitchFamily="34" charset="-127"/>
              </a:rPr>
              <a:t> dataset </a:t>
            </a:r>
            <a:r>
              <a:rPr lang="zh-CN" altLang="en-US" baseline="0" dirty="0">
                <a:latin typeface="Gulim" pitchFamily="34" charset="-127"/>
                <a:cs typeface="Gulim" pitchFamily="34" charset="-127"/>
              </a:rPr>
              <a:t> </a:t>
            </a:r>
            <a:r>
              <a:rPr lang="en-US" altLang="zh-CN" baseline="0" dirty="0">
                <a:latin typeface="Gulim" pitchFamily="34" charset="-127"/>
                <a:cs typeface="Gulim" pitchFamily="34" charset="-127"/>
              </a:rPr>
              <a:t>and compare the three proposed algorithms.</a:t>
            </a:r>
            <a:endParaRPr lang="zh-CN" altLang="en-US" dirty="0">
              <a:latin typeface="Gulim" pitchFamily="34" charset="-127"/>
              <a:cs typeface="Gulim" pitchFamily="34" charset="-127"/>
            </a:endParaRPr>
          </a:p>
        </p:txBody>
      </p:sp>
      <p:sp>
        <p:nvSpPr>
          <p:cNvPr id="35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07B353C0-1C9D-449D-8C1A-50C9F4B46681}" type="slidenum">
              <a:rPr lang="zh-CN" altLang="en-US" smtClean="0">
                <a:ea typeface="Gulim" pitchFamily="34" charset="-127"/>
              </a:rPr>
              <a:pPr>
                <a:spcBef>
                  <a:spcPct val="0"/>
                </a:spcBef>
              </a:pPr>
              <a:t>78</a:t>
            </a:fld>
            <a:endParaRPr lang="en-US" altLang="zh-CN">
              <a:ea typeface="Gulim" pitchFamily="34" charset="-127"/>
            </a:endParaRPr>
          </a:p>
        </p:txBody>
      </p:sp>
    </p:spTree>
    <p:extLst>
      <p:ext uri="{BB962C8B-B14F-4D97-AF65-F5344CB8AC3E}">
        <p14:creationId xmlns:p14="http://schemas.microsoft.com/office/powerpoint/2010/main" val="10098049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a:t>
            </a:r>
            <a:r>
              <a:rPr lang="en-US" baseline="0" dirty="0"/>
              <a:t> the results when varying the number of tasks. we compare the utility results of the online algorithms against the offline one. </a:t>
            </a:r>
          </a:p>
          <a:p>
            <a:endParaRPr lang="en-US" baseline="0" dirty="0"/>
          </a:p>
          <a:p>
            <a:r>
              <a:rPr lang="en-US" baseline="0" dirty="0"/>
              <a:t>We can see that TGOA is the most effective but most inefficient. </a:t>
            </a:r>
          </a:p>
          <a:p>
            <a:endParaRPr lang="en-US" baseline="0" dirty="0"/>
          </a:p>
          <a:p>
            <a:r>
              <a:rPr lang="en-US" baseline="0" dirty="0"/>
              <a:t>TGOA-greedy trades off well between effectiveness and efficiency.</a:t>
            </a:r>
          </a:p>
          <a:p>
            <a:endParaRPr lang="en-US" baseline="0" dirty="0"/>
          </a:p>
          <a:p>
            <a:r>
              <a:rPr lang="en-US" baseline="0" dirty="0"/>
              <a:t>Extended Greedy-RT is the fastest one, but its effectiveness is the lowest.</a:t>
            </a:r>
            <a:endParaRPr lang="en-US" dirty="0"/>
          </a:p>
        </p:txBody>
      </p:sp>
      <p:sp>
        <p:nvSpPr>
          <p:cNvPr id="4" name="Slide Number Placeholder 3"/>
          <p:cNvSpPr>
            <a:spLocks noGrp="1"/>
          </p:cNvSpPr>
          <p:nvPr>
            <p:ph type="sldNum" sz="quarter" idx="10"/>
          </p:nvPr>
        </p:nvSpPr>
        <p:spPr/>
        <p:txBody>
          <a:bodyPr/>
          <a:lstStyle/>
          <a:p>
            <a:pPr>
              <a:defRPr/>
            </a:pPr>
            <a:fld id="{664D4173-57ED-437D-91B8-619767E9CBB8}" type="slidenum">
              <a:rPr lang="en-US" altLang="ko-KR" smtClean="0"/>
              <a:pPr>
                <a:defRPr/>
              </a:pPr>
              <a:t>79</a:t>
            </a:fld>
            <a:endParaRPr lang="en-US" altLang="ko-KR"/>
          </a:p>
        </p:txBody>
      </p:sp>
    </p:spTree>
    <p:extLst>
      <p:ext uri="{BB962C8B-B14F-4D97-AF65-F5344CB8AC3E}">
        <p14:creationId xmlns:p14="http://schemas.microsoft.com/office/powerpoint/2010/main" val="30357022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Since T</a:t>
            </a:r>
            <a:r>
              <a:rPr kumimoji="1" lang="en-US" altLang="zh-CN" sz="1200" b="0" i="0" u="none" strike="noStrike" kern="1200" baseline="0" dirty="0">
                <a:solidFill>
                  <a:schemeClr val="tx1"/>
                </a:solidFill>
                <a:latin typeface="Gulim" charset="0"/>
                <a:ea typeface="MS PGothic" pitchFamily="34" charset="-128"/>
                <a:cs typeface="Gulim" charset="0"/>
              </a:rPr>
              <a:t>GOA is not efficient enough, we only study the scalability of TGOA-Greedy. </a:t>
            </a:r>
          </a:p>
          <a:p>
            <a:endParaRPr kumimoji="1" lang="en-US" sz="1200" b="0" i="0" u="none" strike="noStrike" kern="1200" baseline="0" dirty="0">
              <a:solidFill>
                <a:schemeClr val="tx1"/>
              </a:solidFill>
              <a:latin typeface="Gulim" charset="0"/>
              <a:ea typeface="MS PGothic" pitchFamily="34" charset="-128"/>
            </a:endParaRPr>
          </a:p>
          <a:p>
            <a:r>
              <a:rPr kumimoji="1" lang="en-US" altLang="zh-CN" sz="1200" b="0" i="0" u="none" strike="noStrike" kern="1200" baseline="0" dirty="0">
                <a:solidFill>
                  <a:schemeClr val="tx1"/>
                </a:solidFill>
                <a:latin typeface="Gulim" charset="0"/>
                <a:ea typeface="MS PGothic" pitchFamily="34" charset="-128"/>
                <a:cs typeface="Gulim" charset="0"/>
              </a:rPr>
              <a:t>With increasing the number of tasks and workers, w</a:t>
            </a:r>
            <a:r>
              <a:rPr lang="en-US" baseline="0" dirty="0"/>
              <a:t>e can see that </a:t>
            </a:r>
            <a:r>
              <a:rPr kumimoji="1" lang="en-US" altLang="zh-CN" sz="1200" b="0" i="0" u="none" strike="noStrike" kern="1200" baseline="0" dirty="0">
                <a:solidFill>
                  <a:schemeClr val="tx1"/>
                </a:solidFill>
                <a:latin typeface="Gulim" charset="0"/>
                <a:ea typeface="MS PGothic" pitchFamily="34" charset="-128"/>
                <a:cs typeface="Gulim" charset="0"/>
              </a:rPr>
              <a:t>TGOA-Greedy</a:t>
            </a:r>
            <a:r>
              <a:rPr lang="en-US" baseline="0" dirty="0"/>
              <a:t> are quite scalable.</a:t>
            </a:r>
            <a:endParaRPr lang="en-US" dirty="0"/>
          </a:p>
        </p:txBody>
      </p:sp>
      <p:sp>
        <p:nvSpPr>
          <p:cNvPr id="4" name="Slide Number Placeholder 3"/>
          <p:cNvSpPr>
            <a:spLocks noGrp="1"/>
          </p:cNvSpPr>
          <p:nvPr>
            <p:ph type="sldNum" sz="quarter" idx="10"/>
          </p:nvPr>
        </p:nvSpPr>
        <p:spPr/>
        <p:txBody>
          <a:bodyPr/>
          <a:lstStyle/>
          <a:p>
            <a:pPr>
              <a:defRPr/>
            </a:pPr>
            <a:fld id="{664D4173-57ED-437D-91B8-619767E9CBB8}" type="slidenum">
              <a:rPr lang="en-US" altLang="ko-KR" smtClean="0"/>
              <a:pPr>
                <a:defRPr/>
              </a:pPr>
              <a:t>80</a:t>
            </a:fld>
            <a:endParaRPr lang="en-US" altLang="ko-KR"/>
          </a:p>
        </p:txBody>
      </p:sp>
    </p:spTree>
    <p:extLst>
      <p:ext uri="{BB962C8B-B14F-4D97-AF65-F5344CB8AC3E}">
        <p14:creationId xmlns:p14="http://schemas.microsoft.com/office/powerpoint/2010/main" val="3446918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results on real datasets.</a:t>
            </a:r>
            <a:r>
              <a:rPr lang="en-US" baseline="0" dirty="0"/>
              <a:t> </a:t>
            </a:r>
          </a:p>
          <a:p>
            <a:endParaRPr lang="en-US" baseline="0" dirty="0"/>
          </a:p>
          <a:p>
            <a:r>
              <a:rPr kumimoji="1" lang="en-US" altLang="zh-CN" sz="1200" b="0" i="0" u="none" strike="noStrike" kern="1200" baseline="0" dirty="0">
                <a:solidFill>
                  <a:schemeClr val="tx1"/>
                </a:solidFill>
                <a:latin typeface="Gulim" charset="0"/>
                <a:ea typeface="MS PGothic" pitchFamily="34" charset="-128"/>
                <a:cs typeface="Gulim" charset="0"/>
              </a:rPr>
              <a:t>With increasing the average workload capacity of workers, w</a:t>
            </a:r>
            <a:r>
              <a:rPr lang="en-US" baseline="0" dirty="0"/>
              <a:t>e can again observe that TGOA-greedy is both efficient and effective while TGOA is more effective but less efficient.</a:t>
            </a:r>
            <a:endParaRPr lang="en-US" dirty="0"/>
          </a:p>
        </p:txBody>
      </p:sp>
      <p:sp>
        <p:nvSpPr>
          <p:cNvPr id="4" name="Slide Number Placeholder 3"/>
          <p:cNvSpPr>
            <a:spLocks noGrp="1"/>
          </p:cNvSpPr>
          <p:nvPr>
            <p:ph type="sldNum" sz="quarter" idx="10"/>
          </p:nvPr>
        </p:nvSpPr>
        <p:spPr/>
        <p:txBody>
          <a:bodyPr/>
          <a:lstStyle/>
          <a:p>
            <a:pPr>
              <a:defRPr/>
            </a:pPr>
            <a:fld id="{664D4173-57ED-437D-91B8-619767E9CBB8}" type="slidenum">
              <a:rPr lang="en-US" altLang="ko-KR" smtClean="0"/>
              <a:pPr>
                <a:defRPr/>
              </a:pPr>
              <a:t>81</a:t>
            </a:fld>
            <a:endParaRPr lang="en-US" altLang="ko-KR"/>
          </a:p>
        </p:txBody>
      </p:sp>
    </p:spTree>
    <p:extLst>
      <p:ext uri="{BB962C8B-B14F-4D97-AF65-F5344CB8AC3E}">
        <p14:creationId xmlns:p14="http://schemas.microsoft.com/office/powerpoint/2010/main" val="7079375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p:cNvSpPr>
            <a:spLocks noGrp="1" noRot="1" noChangeAspect="1" noTextEdit="1"/>
          </p:cNvSpPr>
          <p:nvPr>
            <p:ph type="sldImg"/>
          </p:nvPr>
        </p:nvSpPr>
        <p:spPr>
          <a:ln/>
        </p:spPr>
      </p:sp>
      <p:sp>
        <p:nvSpPr>
          <p:cNvPr id="1064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Gulim" pitchFamily="34" charset="-127"/>
                <a:cs typeface="Gulim" pitchFamily="34" charset="-127"/>
              </a:rPr>
              <a:t>We identify</a:t>
            </a:r>
            <a:r>
              <a:rPr lang="en-US" altLang="zh-CN" baseline="0" dirty="0">
                <a:latin typeface="Gulim" pitchFamily="34" charset="-127"/>
                <a:cs typeface="Gulim" pitchFamily="34" charset="-127"/>
              </a:rPr>
              <a:t> a new two-sided online task allocation problem for crowdsourcing. </a:t>
            </a:r>
          </a:p>
          <a:p>
            <a:endParaRPr lang="en-US" altLang="zh-CN" baseline="0" dirty="0">
              <a:latin typeface="Gulim" pitchFamily="34" charset="-127"/>
              <a:cs typeface="Gulim" pitchFamily="34" charset="-127"/>
            </a:endParaRPr>
          </a:p>
          <a:p>
            <a:r>
              <a:rPr lang="en-US" altLang="zh-CN" baseline="0" dirty="0">
                <a:latin typeface="Gulim" pitchFamily="34" charset="-127"/>
                <a:cs typeface="Gulim" pitchFamily="34" charset="-127"/>
              </a:rPr>
              <a:t>We design a framework with a constant competitive ratio under the random order model. </a:t>
            </a:r>
          </a:p>
          <a:p>
            <a:endParaRPr lang="en-US" altLang="zh-CN" baseline="0" dirty="0">
              <a:latin typeface="Gulim" pitchFamily="34" charset="-127"/>
              <a:cs typeface="Gulim" pitchFamily="34" charset="-127"/>
            </a:endParaRPr>
          </a:p>
          <a:p>
            <a:r>
              <a:rPr lang="en-US" altLang="zh-CN" baseline="0" dirty="0">
                <a:latin typeface="Gulim" pitchFamily="34" charset="-127"/>
                <a:cs typeface="Gulim" pitchFamily="34" charset="-127"/>
              </a:rPr>
              <a:t>And we run extensive experiments on both real and synthetic datasets to verify our proposed solutions.</a:t>
            </a:r>
            <a:endParaRPr lang="zh-CN" altLang="en-US" dirty="0">
              <a:latin typeface="Gulim" pitchFamily="34" charset="-127"/>
              <a:cs typeface="Gulim" pitchFamily="34" charset="-127"/>
            </a:endParaRPr>
          </a:p>
        </p:txBody>
      </p:sp>
      <p:sp>
        <p:nvSpPr>
          <p:cNvPr id="1065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FF1BAD08-88B6-4268-884A-1B21DFA00E40}" type="slidenum">
              <a:rPr lang="zh-CN" altLang="en-US" smtClean="0">
                <a:ea typeface="Gulim" pitchFamily="34" charset="-127"/>
              </a:rPr>
              <a:pPr>
                <a:spcBef>
                  <a:spcPct val="0"/>
                </a:spcBef>
              </a:pPr>
              <a:t>82</a:t>
            </a:fld>
            <a:endParaRPr lang="en-US" altLang="zh-CN">
              <a:ea typeface="Gulim" pitchFamily="34" charset="-127"/>
            </a:endParaRPr>
          </a:p>
        </p:txBody>
      </p:sp>
    </p:spTree>
    <p:extLst>
      <p:ext uri="{BB962C8B-B14F-4D97-AF65-F5344CB8AC3E}">
        <p14:creationId xmlns:p14="http://schemas.microsoft.com/office/powerpoint/2010/main" val="32541209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ln/>
        </p:spPr>
      </p:sp>
      <p:sp>
        <p:nvSpPr>
          <p:cNvPr id="245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lnSpc>
                <a:spcPct val="95000"/>
              </a:lnSpc>
              <a:spcBef>
                <a:spcPct val="25000"/>
              </a:spcBef>
              <a:spcAft>
                <a:spcPct val="10000"/>
              </a:spcAft>
              <a:buSzPct val="60000"/>
              <a:defRPr/>
            </a:pPr>
            <a:r>
              <a:rPr kumimoji="1" lang="en-US" altLang="zh-CN" sz="1200" kern="1200" dirty="0">
                <a:solidFill>
                  <a:schemeClr val="tx1"/>
                </a:solidFill>
                <a:latin typeface="Gulim" charset="0"/>
                <a:ea typeface="MS PGothic" pitchFamily="34" charset="-128"/>
                <a:cs typeface="ＭＳ Ｐゴシック" charset="-128"/>
              </a:rPr>
              <a:t>The problem of minimum bipartite matching (MBM) in spatial data is a fundamental issue </a:t>
            </a:r>
          </a:p>
        </p:txBody>
      </p:sp>
      <p:sp>
        <p:nvSpPr>
          <p:cNvPr id="245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1B2E08B4-A52A-4F00-BBA2-318831EC011B}" type="slidenum">
              <a:rPr lang="zh-CN" altLang="en-US" smtClean="0">
                <a:ea typeface="Gulim" pitchFamily="34" charset="-127"/>
              </a:rPr>
              <a:pPr>
                <a:spcBef>
                  <a:spcPct val="0"/>
                </a:spcBef>
              </a:pPr>
              <a:t>84</a:t>
            </a:fld>
            <a:endParaRPr lang="en-US" altLang="zh-CN">
              <a:ea typeface="Gulim" pitchFamily="34" charset="-127"/>
            </a:endParaRPr>
          </a:p>
        </p:txBody>
      </p:sp>
    </p:spTree>
    <p:extLst>
      <p:ext uri="{BB962C8B-B14F-4D97-AF65-F5344CB8AC3E}">
        <p14:creationId xmlns:p14="http://schemas.microsoft.com/office/powerpoint/2010/main" val="8309496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ln/>
        </p:spPr>
      </p:sp>
      <p:sp>
        <p:nvSpPr>
          <p:cNvPr id="245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zh-CN" dirty="0">
                <a:latin typeface="Gulim" pitchFamily="34" charset="-127"/>
                <a:cs typeface="Gulim" pitchFamily="34" charset="-127"/>
              </a:rPr>
              <a:t>For</a:t>
            </a:r>
            <a:r>
              <a:rPr lang="en-US" altLang="zh-CN" baseline="0" dirty="0">
                <a:latin typeface="Gulim" pitchFamily="34" charset="-127"/>
                <a:cs typeface="Gulim" pitchFamily="34" charset="-127"/>
              </a:rPr>
              <a:t> the MBM problem, </a:t>
            </a:r>
            <a:r>
              <a:rPr kumimoji="1" lang="en-US" altLang="zh-CN" sz="1200" b="0" kern="1200" baseline="0" dirty="0">
                <a:solidFill>
                  <a:schemeClr val="tx1"/>
                </a:solidFill>
                <a:latin typeface="Gulim" charset="0"/>
                <a:ea typeface="MS PGothic" pitchFamily="34" charset="-128"/>
                <a:cs typeface="Gulim" pitchFamily="34" charset="-127"/>
              </a:rPr>
              <a:t>g</a:t>
            </a:r>
            <a:r>
              <a:rPr kumimoji="1" lang="en-US" altLang="zh-CN" sz="1200" b="0" kern="1200" dirty="0">
                <a:solidFill>
                  <a:schemeClr val="tx1"/>
                </a:solidFill>
                <a:latin typeface="Gulim" charset="0"/>
                <a:ea typeface="MS PGothic" pitchFamily="34" charset="-128"/>
                <a:cs typeface="ＭＳ Ｐゴシック" charset="-128"/>
              </a:rPr>
              <a:t>iven a set of service providers and a set of users in a 2D space.</a:t>
            </a:r>
            <a:r>
              <a:rPr kumimoji="1" lang="en-US" altLang="zh-CN" sz="1200" b="0" kern="1200" baseline="0" dirty="0">
                <a:solidFill>
                  <a:schemeClr val="tx1"/>
                </a:solidFill>
                <a:latin typeface="Gulim" charset="0"/>
                <a:ea typeface="MS PGothic" pitchFamily="34" charset="-128"/>
                <a:cs typeface="ＭＳ Ｐゴシック" charset="-128"/>
              </a:rPr>
              <a:t> For example</a:t>
            </a:r>
            <a:r>
              <a:rPr kumimoji="1" lang="en-US" altLang="zh-CN" sz="1200" b="0" kern="1200" baseline="0">
                <a:solidFill>
                  <a:schemeClr val="tx1"/>
                </a:solidFill>
                <a:latin typeface="Gulim" charset="0"/>
                <a:ea typeface="MS PGothic" pitchFamily="34" charset="-128"/>
                <a:cs typeface="ＭＳ Ｐゴシック" charset="-128"/>
              </a:rPr>
              <a:t>, </a:t>
            </a:r>
            <a:endParaRPr kumimoji="1" lang="en-US" altLang="zh-CN" sz="1200" b="0" kern="1200" dirty="0">
              <a:solidFill>
                <a:schemeClr val="tx1"/>
              </a:solidFill>
              <a:latin typeface="Gulim" charset="0"/>
              <a:ea typeface="MS PGothic" pitchFamily="34" charset="-128"/>
              <a:cs typeface="ＭＳ Ｐゴシック" charset="-128"/>
            </a:endParaRPr>
          </a:p>
          <a:p>
            <a:endParaRPr lang="zh-CN" altLang="en-US" dirty="0">
              <a:latin typeface="Gulim" pitchFamily="34" charset="-127"/>
              <a:cs typeface="Gulim" pitchFamily="34" charset="-127"/>
            </a:endParaRPr>
          </a:p>
        </p:txBody>
      </p:sp>
      <p:sp>
        <p:nvSpPr>
          <p:cNvPr id="245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1B2E08B4-A52A-4F00-BBA2-318831EC011B}" type="slidenum">
              <a:rPr lang="zh-CN" altLang="en-US" smtClean="0">
                <a:ea typeface="Gulim" pitchFamily="34" charset="-127"/>
              </a:rPr>
              <a:pPr>
                <a:spcBef>
                  <a:spcPct val="0"/>
                </a:spcBef>
              </a:pPr>
              <a:t>85</a:t>
            </a:fld>
            <a:endParaRPr lang="en-US" altLang="zh-CN">
              <a:ea typeface="Gulim" pitchFamily="34" charset="-127"/>
            </a:endParaRPr>
          </a:p>
        </p:txBody>
      </p:sp>
    </p:spTree>
    <p:extLst>
      <p:ext uri="{BB962C8B-B14F-4D97-AF65-F5344CB8AC3E}">
        <p14:creationId xmlns:p14="http://schemas.microsoft.com/office/powerpoint/2010/main" val="1666615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ln/>
        </p:spPr>
      </p:sp>
      <p:sp>
        <p:nvSpPr>
          <p:cNvPr id="245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200" kern="1200" dirty="0">
                <a:solidFill>
                  <a:schemeClr val="tx1"/>
                </a:solidFill>
                <a:effectLst/>
                <a:latin typeface="Gulim" charset="0"/>
                <a:ea typeface="MS PGothic" pitchFamily="34" charset="-128"/>
                <a:cs typeface="Gulim" charset="0"/>
              </a:rPr>
              <a:t>The MBM problem is to find a maximum-cardinality matching with minimum total distance between the matched pairs. In our example, the optimal minimum matching is shown on the left.</a:t>
            </a:r>
            <a:endParaRPr lang="zh-CN" altLang="en-US" dirty="0">
              <a:latin typeface="Gulim" pitchFamily="34" charset="-127"/>
              <a:cs typeface="Gulim" pitchFamily="34" charset="-127"/>
            </a:endParaRPr>
          </a:p>
        </p:txBody>
      </p:sp>
      <p:sp>
        <p:nvSpPr>
          <p:cNvPr id="245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1B2E08B4-A52A-4F00-BBA2-318831EC011B}" type="slidenum">
              <a:rPr lang="zh-CN" altLang="en-US" smtClean="0">
                <a:ea typeface="Gulim" pitchFamily="34" charset="-127"/>
              </a:rPr>
              <a:pPr>
                <a:spcBef>
                  <a:spcPct val="0"/>
                </a:spcBef>
              </a:pPr>
              <a:t>86</a:t>
            </a:fld>
            <a:endParaRPr lang="en-US" altLang="zh-CN">
              <a:ea typeface="Gulim" pitchFamily="34" charset="-127"/>
            </a:endParaRPr>
          </a:p>
        </p:txBody>
      </p:sp>
    </p:spTree>
    <p:extLst>
      <p:ext uri="{BB962C8B-B14F-4D97-AF65-F5344CB8AC3E}">
        <p14:creationId xmlns:p14="http://schemas.microsoft.com/office/powerpoint/2010/main" val="33383112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Comic Sans MS" panose="030F0702030302020204" pitchFamily="66" charset="0"/>
                <a:cs typeface="Gulim"/>
              </a:rPr>
              <a:t>Please review the aforementioned example of real-time</a:t>
            </a:r>
            <a:r>
              <a:rPr lang="en-US" altLang="zh-CN" baseline="0" dirty="0">
                <a:latin typeface="Comic Sans MS" panose="030F0702030302020204" pitchFamily="66" charset="0"/>
                <a:cs typeface="Gulim"/>
              </a:rPr>
              <a:t> taxi assignment. In this example, i</a:t>
            </a:r>
            <a:r>
              <a:rPr lang="en-US" altLang="zh-CN" dirty="0">
                <a:latin typeface="Comic Sans MS" panose="030F0702030302020204" pitchFamily="66" charset="0"/>
                <a:cs typeface="Gulim"/>
              </a:rPr>
              <a:t>f we know the</a:t>
            </a:r>
            <a:r>
              <a:rPr lang="en-US" altLang="zh-CN" baseline="0" dirty="0">
                <a:latin typeface="Comic Sans MS" panose="030F0702030302020204" pitchFamily="66" charset="0"/>
                <a:cs typeface="Gulim"/>
              </a:rPr>
              <a:t> location and emerging time of all users in advance, the offline optimal assignment is much better than that of greedy strategy. Hence, the existing research believe that greedy strategy is not suitable for the problem of online task assignment. Particularly, the competitive ratio of the greedy strategy under the worst-case analysis was proven as 2^k, where k is the number taxis. However,  famous O2O companies, such as Uber and </a:t>
            </a:r>
            <a:r>
              <a:rPr lang="en-US" altLang="zh-CN" baseline="0" dirty="0" err="1">
                <a:latin typeface="Comic Sans MS" panose="030F0702030302020204" pitchFamily="66" charset="0"/>
                <a:cs typeface="Gulim"/>
              </a:rPr>
              <a:t>Didi</a:t>
            </a:r>
            <a:r>
              <a:rPr lang="en-US" altLang="zh-CN" baseline="0" dirty="0">
                <a:latin typeface="Comic Sans MS" panose="030F0702030302020204" pitchFamily="66" charset="0"/>
                <a:cs typeface="Gulim"/>
              </a:rPr>
              <a:t>, always use the greedy strategy in their real applications. </a:t>
            </a:r>
          </a:p>
          <a:p>
            <a:endParaRPr lang="en-US" altLang="zh-CN" baseline="0" dirty="0">
              <a:latin typeface="Comic Sans MS" panose="030F0702030302020204" pitchFamily="66" charset="0"/>
              <a:cs typeface="Gulim"/>
            </a:endParaRPr>
          </a:p>
          <a:p>
            <a:r>
              <a:rPr lang="en-US" altLang="zh-CN" baseline="0" dirty="0">
                <a:latin typeface="Comic Sans MS" panose="030F0702030302020204" pitchFamily="66" charset="0"/>
                <a:cs typeface="Gulim"/>
              </a:rPr>
              <a:t>In this part, I will  revisit the performance of the simple greedy approach and intend to fill up the gap between theoretical research and industry.</a:t>
            </a:r>
            <a:endParaRPr lang="zh-CN" altLang="zh-CN" dirty="0">
              <a:latin typeface="Comic Sans MS" panose="030F0702030302020204" pitchFamily="66" charset="0"/>
              <a:cs typeface="Gulim"/>
            </a:endParaRPr>
          </a:p>
        </p:txBody>
      </p:sp>
    </p:spTree>
    <p:extLst>
      <p:ext uri="{BB962C8B-B14F-4D97-AF65-F5344CB8AC3E}">
        <p14:creationId xmlns:p14="http://schemas.microsoft.com/office/powerpoint/2010/main" val="1401741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a:ln/>
        </p:spPr>
      </p:sp>
      <p:sp>
        <p:nvSpPr>
          <p:cNvPr id="225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200" kern="1200" dirty="0">
                <a:solidFill>
                  <a:schemeClr val="tx1"/>
                </a:solidFill>
                <a:effectLst/>
                <a:latin typeface="Gulim" charset="0"/>
                <a:ea typeface="MS PGothic" pitchFamily="34" charset="-128"/>
                <a:cs typeface="Gulim" charset="0"/>
              </a:rPr>
              <a:t>I think you have been pretty familiar with crowdsourcing. </a:t>
            </a:r>
          </a:p>
          <a:p>
            <a:endParaRPr kumimoji="1" lang="en-US" altLang="zh-CN" sz="1200" kern="1200" dirty="0">
              <a:solidFill>
                <a:schemeClr val="tx1"/>
              </a:solidFill>
              <a:effectLst/>
              <a:latin typeface="Gulim" charset="0"/>
              <a:ea typeface="MS PGothic" pitchFamily="34" charset="-128"/>
              <a:cs typeface="Gulim" charset="0"/>
            </a:endParaRPr>
          </a:p>
          <a:p>
            <a:r>
              <a:rPr kumimoji="1" lang="en-US" altLang="zh-CN" sz="1200" kern="1200" dirty="0">
                <a:solidFill>
                  <a:schemeClr val="tx1"/>
                </a:solidFill>
                <a:effectLst/>
                <a:latin typeface="Gulim" charset="0"/>
                <a:ea typeface="MS PGothic" pitchFamily="34" charset="-128"/>
                <a:cs typeface="Gulim" charset="0"/>
              </a:rPr>
              <a:t>Some famous traditional crowdsourcing</a:t>
            </a:r>
            <a:r>
              <a:rPr kumimoji="1" lang="en-US" altLang="zh-CN" sz="1200" kern="1200" baseline="0" dirty="0">
                <a:solidFill>
                  <a:schemeClr val="tx1"/>
                </a:solidFill>
                <a:effectLst/>
                <a:latin typeface="Gulim" charset="0"/>
                <a:ea typeface="MS PGothic" pitchFamily="34" charset="-128"/>
                <a:cs typeface="Gulim" charset="0"/>
              </a:rPr>
              <a:t> </a:t>
            </a:r>
            <a:r>
              <a:rPr kumimoji="1" lang="en-US" altLang="zh-CN" sz="1200" kern="1200" dirty="0">
                <a:solidFill>
                  <a:schemeClr val="tx1"/>
                </a:solidFill>
                <a:effectLst/>
                <a:latin typeface="Gulim" charset="0"/>
                <a:ea typeface="MS PGothic" pitchFamily="34" charset="-128"/>
                <a:cs typeface="Gulim" charset="0"/>
              </a:rPr>
              <a:t>platforms include Yahoo Answer,</a:t>
            </a:r>
            <a:r>
              <a:rPr kumimoji="1" lang="en-US" altLang="zh-CN" sz="1200" kern="1200" baseline="0" dirty="0">
                <a:solidFill>
                  <a:schemeClr val="tx1"/>
                </a:solidFill>
                <a:effectLst/>
                <a:latin typeface="Gulim" charset="0"/>
                <a:ea typeface="MS PGothic" pitchFamily="34" charset="-128"/>
                <a:cs typeface="Gulim" charset="0"/>
              </a:rPr>
              <a:t> </a:t>
            </a:r>
            <a:r>
              <a:rPr kumimoji="1" lang="en-US" altLang="zh-CN" sz="1200" kern="1200" dirty="0">
                <a:solidFill>
                  <a:schemeClr val="tx1"/>
                </a:solidFill>
                <a:effectLst/>
                <a:latin typeface="Gulim" charset="0"/>
                <a:ea typeface="MS PGothic" pitchFamily="34" charset="-128"/>
                <a:cs typeface="Gulim" charset="0"/>
              </a:rPr>
              <a:t>AMT, </a:t>
            </a:r>
            <a:r>
              <a:rPr kumimoji="1" lang="en-US" altLang="zh-CN" sz="1200" kern="1200" dirty="0" err="1">
                <a:solidFill>
                  <a:schemeClr val="tx1"/>
                </a:solidFill>
                <a:effectLst/>
                <a:latin typeface="Gulim" charset="0"/>
                <a:ea typeface="MS PGothic" pitchFamily="34" charset="-128"/>
                <a:cs typeface="Gulim" charset="0"/>
              </a:rPr>
              <a:t>oDesk</a:t>
            </a:r>
            <a:r>
              <a:rPr kumimoji="1" lang="en-US" altLang="zh-CN" sz="1200" kern="1200" dirty="0">
                <a:solidFill>
                  <a:schemeClr val="tx1"/>
                </a:solidFill>
                <a:effectLst/>
                <a:latin typeface="Gulim" charset="0"/>
                <a:ea typeface="MS PGothic" pitchFamily="34" charset="-128"/>
                <a:cs typeface="Gulim" charset="0"/>
              </a:rPr>
              <a:t>, etc.</a:t>
            </a:r>
            <a:endParaRPr lang="zh-CN" altLang="en-US" dirty="0">
              <a:latin typeface="Gulim" pitchFamily="34" charset="-127"/>
              <a:cs typeface="Gulim" pitchFamily="34" charset="-127"/>
            </a:endParaRPr>
          </a:p>
        </p:txBody>
      </p:sp>
      <p:sp>
        <p:nvSpPr>
          <p:cNvPr id="225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E21FFB66-3024-487A-BE02-4DD6F1E7EC7B}" type="slidenum">
              <a:rPr lang="zh-CN" altLang="en-US" smtClean="0">
                <a:ea typeface="Gulim" pitchFamily="34" charset="-127"/>
              </a:rPr>
              <a:pPr>
                <a:spcBef>
                  <a:spcPct val="0"/>
                </a:spcBef>
              </a:pPr>
              <a:t>13</a:t>
            </a:fld>
            <a:endParaRPr lang="en-US" altLang="zh-CN">
              <a:ea typeface="Gulim" pitchFamily="34" charset="-127"/>
            </a:endParaRPr>
          </a:p>
        </p:txBody>
      </p:sp>
    </p:spTree>
    <p:extLst>
      <p:ext uri="{BB962C8B-B14F-4D97-AF65-F5344CB8AC3E}">
        <p14:creationId xmlns:p14="http://schemas.microsoft.com/office/powerpoint/2010/main" val="27080156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lang="en-US" altLang="zh-CN" sz="1200" dirty="0"/>
              <a:t>Inspired by many observations in applications and a comprehensive experimental study of the OMBM problem, our contributions are shown</a:t>
            </a:r>
            <a:r>
              <a:rPr lang="en-US" altLang="zh-CN" sz="1200" baseline="0" dirty="0"/>
              <a:t> as follows.</a:t>
            </a:r>
          </a:p>
          <a:p>
            <a:pPr algn="just" eaLnBrk="1" hangingPunct="1"/>
            <a:endParaRPr lang="en-US" altLang="zh-CN" sz="1200" b="0" baseline="0" dirty="0"/>
          </a:p>
          <a:p>
            <a:pPr algn="just" eaLnBrk="1" hangingPunct="1"/>
            <a:r>
              <a:rPr lang="en-US" altLang="zh-CN" sz="1200" b="0" baseline="0" dirty="0"/>
              <a:t>Particularly, we still propose a new open question: </a:t>
            </a:r>
            <a:r>
              <a:rPr lang="en-US" altLang="zh-CN" sz="1100" i="1" dirty="0">
                <a:solidFill>
                  <a:srgbClr val="FFFF66"/>
                </a:solidFill>
                <a:cs typeface="ＭＳ Ｐゴシック" charset="-128"/>
              </a:rPr>
              <a:t>the average-case approximation ratio (</a:t>
            </a:r>
            <a:r>
              <a:rPr lang="en-US" altLang="zh-CN" sz="1100" i="1" dirty="0" err="1">
                <a:solidFill>
                  <a:srgbClr val="FFFF66"/>
                </a:solidFill>
                <a:cs typeface="ＭＳ Ｐゴシック" charset="-128"/>
              </a:rPr>
              <a:t>a.k.a</a:t>
            </a:r>
            <a:r>
              <a:rPr lang="en-US" altLang="zh-CN" sz="1100" i="1" dirty="0">
                <a:solidFill>
                  <a:srgbClr val="FFFF66"/>
                </a:solidFill>
                <a:cs typeface="ＭＳ Ｐゴシック" charset="-128"/>
              </a:rPr>
              <a:t> competitive ratio) of the simple greedy algorithm for the OMBM problem should be constant!</a:t>
            </a:r>
            <a:endParaRPr lang="en-US" altLang="zh-CN" sz="1100" b="0" dirty="0"/>
          </a:p>
        </p:txBody>
      </p:sp>
    </p:spTree>
    <p:extLst>
      <p:ext uri="{BB962C8B-B14F-4D97-AF65-F5344CB8AC3E}">
        <p14:creationId xmlns:p14="http://schemas.microsoft.com/office/powerpoint/2010/main" val="232358379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p:spPr>
      </p:sp>
      <p:sp>
        <p:nvSpPr>
          <p:cNvPr id="35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200" kern="1200" dirty="0">
                <a:solidFill>
                  <a:schemeClr val="tx1"/>
                </a:solidFill>
                <a:effectLst/>
                <a:latin typeface="Gulim" charset="0"/>
                <a:ea typeface="MS PGothic" pitchFamily="34" charset="-128"/>
                <a:cs typeface="Gulim" charset="0"/>
              </a:rPr>
              <a:t>Particularly, we study the problem of online minimum</a:t>
            </a:r>
            <a:r>
              <a:rPr kumimoji="1" lang="en-US" altLang="zh-CN" sz="1200" kern="1200" baseline="0" dirty="0">
                <a:solidFill>
                  <a:schemeClr val="tx1"/>
                </a:solidFill>
                <a:effectLst/>
                <a:latin typeface="Gulim" charset="0"/>
                <a:ea typeface="MS PGothic" pitchFamily="34" charset="-128"/>
                <a:cs typeface="Gulim" charset="0"/>
              </a:rPr>
              <a:t> bipartite matching</a:t>
            </a:r>
            <a:r>
              <a:rPr kumimoji="1" lang="en-US" altLang="zh-CN" sz="1200" kern="1200" dirty="0">
                <a:solidFill>
                  <a:schemeClr val="tx1"/>
                </a:solidFill>
                <a:effectLst/>
                <a:latin typeface="Gulim" charset="0"/>
                <a:ea typeface="MS PGothic" pitchFamily="34" charset="-128"/>
                <a:cs typeface="Gulim" charset="0"/>
              </a:rPr>
              <a:t> in</a:t>
            </a:r>
            <a:r>
              <a:rPr kumimoji="1" lang="en-US" altLang="zh-CN" sz="1200" kern="1200" baseline="0" dirty="0">
                <a:solidFill>
                  <a:schemeClr val="tx1"/>
                </a:solidFill>
                <a:effectLst/>
                <a:latin typeface="Gulim" charset="0"/>
                <a:ea typeface="MS PGothic" pitchFamily="34" charset="-128"/>
                <a:cs typeface="Gulim" charset="0"/>
              </a:rPr>
              <a:t> spatial data</a:t>
            </a:r>
            <a:endParaRPr kumimoji="1" lang="en-US" altLang="zh-CN" sz="1200" kern="1200" dirty="0">
              <a:solidFill>
                <a:schemeClr val="tx1"/>
              </a:solidFill>
              <a:effectLst/>
              <a:latin typeface="Gulim" charset="0"/>
              <a:ea typeface="MS PGothic" pitchFamily="34" charset="-128"/>
              <a:cs typeface="Gulim" charset="0"/>
            </a:endParaRPr>
          </a:p>
          <a:p>
            <a:endParaRPr kumimoji="1" lang="zh-CN" altLang="zh-CN" sz="1200" kern="1200" dirty="0">
              <a:solidFill>
                <a:schemeClr val="tx1"/>
              </a:solidFill>
              <a:effectLst/>
              <a:latin typeface="Gulim" charset="0"/>
              <a:ea typeface="MS PGothic" pitchFamily="34" charset="-128"/>
              <a:cs typeface="Gulim" charset="0"/>
            </a:endParaRPr>
          </a:p>
          <a:p>
            <a:r>
              <a:rPr kumimoji="1" lang="en-US" altLang="zh-CN" sz="1200" kern="1200" dirty="0">
                <a:solidFill>
                  <a:schemeClr val="tx1"/>
                </a:solidFill>
                <a:effectLst/>
                <a:latin typeface="Gulim" charset="0"/>
                <a:ea typeface="MS PGothic" pitchFamily="34" charset="-128"/>
                <a:cs typeface="Gulim" charset="0"/>
              </a:rPr>
              <a:t>We are given a set of spatial tasks, each with … </a:t>
            </a:r>
          </a:p>
          <a:p>
            <a:endParaRPr kumimoji="1" lang="en-US" altLang="zh-CN" sz="1200" kern="1200" dirty="0">
              <a:solidFill>
                <a:schemeClr val="tx1"/>
              </a:solidFill>
              <a:effectLst/>
              <a:latin typeface="Gulim" charset="0"/>
              <a:ea typeface="MS PGothic" pitchFamily="34" charset="-128"/>
              <a:cs typeface="Gulim" charset="0"/>
            </a:endParaRPr>
          </a:p>
          <a:p>
            <a:r>
              <a:rPr kumimoji="1" lang="en-US" altLang="zh-CN" sz="1200" kern="1200" dirty="0">
                <a:solidFill>
                  <a:schemeClr val="tx1"/>
                </a:solidFill>
                <a:effectLst/>
                <a:latin typeface="Gulim" charset="0"/>
                <a:ea typeface="MS PGothic" pitchFamily="34" charset="-128"/>
                <a:cs typeface="Gulim" charset="0"/>
              </a:rPr>
              <a:t>We are also given a set of workers, each with ...</a:t>
            </a:r>
          </a:p>
          <a:p>
            <a:endParaRPr kumimoji="1" lang="zh-CN" altLang="zh-CN" sz="1200" kern="1200" dirty="0">
              <a:solidFill>
                <a:schemeClr val="tx1"/>
              </a:solidFill>
              <a:effectLst/>
              <a:latin typeface="Gulim" charset="0"/>
              <a:ea typeface="MS PGothic" pitchFamily="34" charset="-128"/>
              <a:cs typeface="Gulim" charset="0"/>
            </a:endParaRPr>
          </a:p>
          <a:p>
            <a:r>
              <a:rPr kumimoji="1" lang="en-US" altLang="zh-CN" sz="1200" kern="1200" dirty="0">
                <a:solidFill>
                  <a:schemeClr val="tx1"/>
                </a:solidFill>
                <a:effectLst/>
                <a:latin typeface="Gulim" charset="0"/>
                <a:ea typeface="MS PGothic" pitchFamily="34" charset="-128"/>
                <a:cs typeface="Gulim" charset="0"/>
              </a:rPr>
              <a:t>Our goal is to find an allocation to minimize.... </a:t>
            </a:r>
          </a:p>
          <a:p>
            <a:endParaRPr kumimoji="1" lang="en-US" altLang="zh-CN" sz="1200" kern="1200" dirty="0">
              <a:solidFill>
                <a:schemeClr val="tx1"/>
              </a:solidFill>
              <a:effectLst/>
              <a:latin typeface="Gulim" charset="0"/>
              <a:ea typeface="MS PGothic" pitchFamily="34" charset="-128"/>
              <a:cs typeface="Gulim" charset="0"/>
            </a:endParaRPr>
          </a:p>
          <a:p>
            <a:r>
              <a:rPr kumimoji="1" lang="en-US" altLang="zh-CN" sz="1200" kern="1200" dirty="0">
                <a:solidFill>
                  <a:schemeClr val="tx1"/>
                </a:solidFill>
                <a:effectLst/>
                <a:latin typeface="Gulim" charset="0"/>
                <a:ea typeface="MS PGothic" pitchFamily="34" charset="-128"/>
                <a:cs typeface="Gulim" charset="0"/>
              </a:rPr>
              <a:t>Particularly,</a:t>
            </a:r>
            <a:r>
              <a:rPr kumimoji="1" lang="en-US" altLang="zh-CN" sz="1200" kern="1200" baseline="0" dirty="0">
                <a:solidFill>
                  <a:schemeClr val="tx1"/>
                </a:solidFill>
                <a:effectLst/>
                <a:latin typeface="Gulim" charset="0"/>
                <a:ea typeface="MS PGothic" pitchFamily="34" charset="-128"/>
                <a:cs typeface="Gulim" charset="0"/>
              </a:rPr>
              <a:t> both real-time constraint and </a:t>
            </a:r>
            <a:r>
              <a:rPr kumimoji="1" lang="en-US" altLang="zh-CN" sz="1200" kern="1200" dirty="0">
                <a:solidFill>
                  <a:schemeClr val="tx1"/>
                </a:solidFill>
                <a:effectLst/>
                <a:latin typeface="Gulim" charset="0"/>
                <a:ea typeface="MS PGothic" pitchFamily="34" charset="-128"/>
                <a:cs typeface="Gulim" charset="0"/>
              </a:rPr>
              <a:t>invariable constraint are only for online scenarios.</a:t>
            </a:r>
            <a:r>
              <a:rPr kumimoji="1" lang="en-US" altLang="zh-CN" sz="1200" kern="1200" baseline="0" dirty="0">
                <a:solidFill>
                  <a:schemeClr val="tx1"/>
                </a:solidFill>
                <a:effectLst/>
                <a:latin typeface="Gulim" charset="0"/>
                <a:ea typeface="MS PGothic" pitchFamily="34" charset="-128"/>
                <a:cs typeface="Gulim" charset="0"/>
              </a:rPr>
              <a:t> For the real-time constraint, </a:t>
            </a:r>
            <a:r>
              <a:rPr lang="en-US" altLang="zh-CN" sz="1200" b="0" i="1" dirty="0">
                <a:cs typeface="ＭＳ Ｐゴシック" charset="-128"/>
              </a:rPr>
              <a:t>Once a task t appears, a worker must be immediately assigned to t </a:t>
            </a:r>
            <a:r>
              <a:rPr lang="en-US" altLang="zh-CN" sz="1200" i="1" dirty="0">
                <a:solidFill>
                  <a:srgbClr val="FF0000"/>
                </a:solidFill>
                <a:cs typeface="ＭＳ Ｐゴシック" charset="-128"/>
              </a:rPr>
              <a:t>before</a:t>
            </a:r>
            <a:r>
              <a:rPr lang="en-US" altLang="zh-CN" sz="1200" b="0" i="1" dirty="0">
                <a:cs typeface="ＭＳ Ｐゴシック" charset="-128"/>
              </a:rPr>
              <a:t> the next task appears. For the invariable constraint </a:t>
            </a:r>
            <a:r>
              <a:rPr kumimoji="1" lang="en-US" altLang="zh-CN" sz="1200" kern="1200" dirty="0">
                <a:solidFill>
                  <a:schemeClr val="tx1"/>
                </a:solidFill>
                <a:effectLst/>
                <a:latin typeface="Gulim" charset="0"/>
                <a:ea typeface="MS PGothic" pitchFamily="34" charset="-128"/>
                <a:cs typeface="Gulim" charset="0"/>
              </a:rPr>
              <a:t>means that the allocation between a task and a worker cannot be revoked once it is made.</a:t>
            </a:r>
            <a:endParaRPr kumimoji="1" lang="zh-CN" altLang="zh-CN" sz="1200" kern="1200" dirty="0">
              <a:solidFill>
                <a:schemeClr val="tx1"/>
              </a:solidFill>
              <a:effectLst/>
              <a:latin typeface="Gulim" charset="0"/>
              <a:ea typeface="MS PGothic" pitchFamily="34" charset="-128"/>
              <a:cs typeface="Gulim" charset="0"/>
            </a:endParaRPr>
          </a:p>
          <a:p>
            <a:endParaRPr lang="zh-CN" altLang="en-US" dirty="0">
              <a:latin typeface="Gulim" pitchFamily="34" charset="-127"/>
              <a:cs typeface="Gulim" pitchFamily="34" charset="-127"/>
            </a:endParaRPr>
          </a:p>
        </p:txBody>
      </p:sp>
      <p:sp>
        <p:nvSpPr>
          <p:cNvPr id="35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07B353C0-1C9D-449D-8C1A-50C9F4B46681}" type="slidenum">
              <a:rPr lang="zh-CN" altLang="en-US" smtClean="0">
                <a:ea typeface="Gulim" pitchFamily="34" charset="-127"/>
              </a:rPr>
              <a:pPr>
                <a:spcBef>
                  <a:spcPct val="0"/>
                </a:spcBef>
              </a:pPr>
              <a:t>89</a:t>
            </a:fld>
            <a:endParaRPr lang="en-US" altLang="zh-CN">
              <a:ea typeface="Gulim" pitchFamily="34" charset="-127"/>
            </a:endParaRPr>
          </a:p>
        </p:txBody>
      </p:sp>
    </p:spTree>
    <p:extLst>
      <p:ext uri="{BB962C8B-B14F-4D97-AF65-F5344CB8AC3E}">
        <p14:creationId xmlns:p14="http://schemas.microsoft.com/office/powerpoint/2010/main" val="23345139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p:spPr>
      </p:sp>
      <p:sp>
        <p:nvSpPr>
          <p:cNvPr id="35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zh-CN" sz="1200" kern="1200" dirty="0">
              <a:solidFill>
                <a:schemeClr val="tx1"/>
              </a:solidFill>
              <a:effectLst/>
              <a:latin typeface="Gulim" charset="0"/>
              <a:ea typeface="MS PGothic" pitchFamily="34" charset="-128"/>
              <a:cs typeface="Gulim" charset="0"/>
            </a:endParaRPr>
          </a:p>
        </p:txBody>
      </p:sp>
      <p:sp>
        <p:nvSpPr>
          <p:cNvPr id="35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07B353C0-1C9D-449D-8C1A-50C9F4B46681}" type="slidenum">
              <a:rPr lang="zh-CN" altLang="en-US" smtClean="0">
                <a:ea typeface="Gulim" pitchFamily="34" charset="-127"/>
              </a:rPr>
              <a:pPr>
                <a:spcBef>
                  <a:spcPct val="0"/>
                </a:spcBef>
              </a:pPr>
              <a:t>90</a:t>
            </a:fld>
            <a:endParaRPr lang="en-US" altLang="zh-CN">
              <a:ea typeface="Gulim" pitchFamily="34" charset="-127"/>
            </a:endParaRPr>
          </a:p>
        </p:txBody>
      </p:sp>
    </p:spTree>
    <p:extLst>
      <p:ext uri="{BB962C8B-B14F-4D97-AF65-F5344CB8AC3E}">
        <p14:creationId xmlns:p14="http://schemas.microsoft.com/office/powerpoint/2010/main" val="16464470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p:spPr>
      </p:sp>
      <p:sp>
        <p:nvSpPr>
          <p:cNvPr id="35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zh-CN" sz="1200" kern="1200" dirty="0">
              <a:solidFill>
                <a:schemeClr val="tx1"/>
              </a:solidFill>
              <a:effectLst/>
              <a:latin typeface="Gulim" charset="0"/>
              <a:ea typeface="MS PGothic" pitchFamily="34" charset="-128"/>
              <a:cs typeface="Gulim" charset="0"/>
            </a:endParaRPr>
          </a:p>
        </p:txBody>
      </p:sp>
      <p:sp>
        <p:nvSpPr>
          <p:cNvPr id="35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07B353C0-1C9D-449D-8C1A-50C9F4B46681}" type="slidenum">
              <a:rPr lang="zh-CN" altLang="en-US" smtClean="0">
                <a:ea typeface="Gulim" pitchFamily="34" charset="-127"/>
              </a:rPr>
              <a:pPr>
                <a:spcBef>
                  <a:spcPct val="0"/>
                </a:spcBef>
              </a:pPr>
              <a:t>91</a:t>
            </a:fld>
            <a:endParaRPr lang="en-US" altLang="zh-CN">
              <a:ea typeface="Gulim" pitchFamily="34" charset="-127"/>
            </a:endParaRPr>
          </a:p>
        </p:txBody>
      </p:sp>
    </p:spTree>
    <p:extLst>
      <p:ext uri="{BB962C8B-B14F-4D97-AF65-F5344CB8AC3E}">
        <p14:creationId xmlns:p14="http://schemas.microsoft.com/office/powerpoint/2010/main" val="20330179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p:spPr>
      </p:sp>
      <p:sp>
        <p:nvSpPr>
          <p:cNvPr id="35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zh-CN" sz="1200" kern="1200" dirty="0">
              <a:solidFill>
                <a:schemeClr val="tx1"/>
              </a:solidFill>
              <a:effectLst/>
              <a:latin typeface="Gulim" charset="0"/>
              <a:ea typeface="MS PGothic" pitchFamily="34" charset="-128"/>
              <a:cs typeface="Gulim" charset="0"/>
            </a:endParaRPr>
          </a:p>
        </p:txBody>
      </p:sp>
      <p:sp>
        <p:nvSpPr>
          <p:cNvPr id="35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07B353C0-1C9D-449D-8C1A-50C9F4B46681}" type="slidenum">
              <a:rPr lang="zh-CN" altLang="en-US" smtClean="0">
                <a:ea typeface="Gulim" pitchFamily="34" charset="-127"/>
              </a:rPr>
              <a:pPr>
                <a:spcBef>
                  <a:spcPct val="0"/>
                </a:spcBef>
              </a:pPr>
              <a:t>92</a:t>
            </a:fld>
            <a:endParaRPr lang="en-US" altLang="zh-CN">
              <a:ea typeface="Gulim" pitchFamily="34" charset="-127"/>
            </a:endParaRPr>
          </a:p>
        </p:txBody>
      </p:sp>
    </p:spTree>
    <p:extLst>
      <p:ext uri="{BB962C8B-B14F-4D97-AF65-F5344CB8AC3E}">
        <p14:creationId xmlns:p14="http://schemas.microsoft.com/office/powerpoint/2010/main" val="38369368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p:spPr>
      </p:sp>
      <p:sp>
        <p:nvSpPr>
          <p:cNvPr id="35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zh-CN" sz="1200" kern="1200" dirty="0">
              <a:solidFill>
                <a:schemeClr val="tx1"/>
              </a:solidFill>
              <a:effectLst/>
              <a:latin typeface="Gulim" charset="0"/>
              <a:ea typeface="MS PGothic" pitchFamily="34" charset="-128"/>
              <a:cs typeface="Gulim" charset="0"/>
            </a:endParaRPr>
          </a:p>
        </p:txBody>
      </p:sp>
      <p:sp>
        <p:nvSpPr>
          <p:cNvPr id="35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07B353C0-1C9D-449D-8C1A-50C9F4B46681}" type="slidenum">
              <a:rPr lang="zh-CN" altLang="en-US" smtClean="0">
                <a:ea typeface="Gulim" pitchFamily="34" charset="-127"/>
              </a:rPr>
              <a:pPr>
                <a:spcBef>
                  <a:spcPct val="0"/>
                </a:spcBef>
              </a:pPr>
              <a:t>93</a:t>
            </a:fld>
            <a:endParaRPr lang="en-US" altLang="zh-CN">
              <a:ea typeface="Gulim" pitchFamily="34" charset="-127"/>
            </a:endParaRPr>
          </a:p>
        </p:txBody>
      </p:sp>
    </p:spTree>
    <p:extLst>
      <p:ext uri="{BB962C8B-B14F-4D97-AF65-F5344CB8AC3E}">
        <p14:creationId xmlns:p14="http://schemas.microsoft.com/office/powerpoint/2010/main" val="7629264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Gulim" pitchFamily="34" charset="-127"/>
              <a:cs typeface="Gulim" pitchFamily="34" charset="-127"/>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2D987338-B8BB-4924-89F1-B089CFFB6A84}" type="slidenum">
              <a:rPr lang="zh-CN" altLang="en-US" smtClean="0">
                <a:ea typeface="Gulim" pitchFamily="34" charset="-127"/>
              </a:rPr>
              <a:pPr>
                <a:spcBef>
                  <a:spcPct val="0"/>
                </a:spcBef>
              </a:pPr>
              <a:t>94</a:t>
            </a:fld>
            <a:endParaRPr lang="en-US" altLang="zh-CN">
              <a:ea typeface="Gulim" pitchFamily="34" charset="-127"/>
            </a:endParaRPr>
          </a:p>
        </p:txBody>
      </p:sp>
    </p:spTree>
    <p:extLst>
      <p:ext uri="{BB962C8B-B14F-4D97-AF65-F5344CB8AC3E}">
        <p14:creationId xmlns:p14="http://schemas.microsoft.com/office/powerpoint/2010/main" val="17048585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Gulim" pitchFamily="34" charset="-127"/>
              <a:cs typeface="Gulim" pitchFamily="34" charset="-127"/>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2D987338-B8BB-4924-89F1-B089CFFB6A84}" type="slidenum">
              <a:rPr lang="zh-CN" altLang="en-US" smtClean="0">
                <a:ea typeface="Gulim" pitchFamily="34" charset="-127"/>
              </a:rPr>
              <a:pPr>
                <a:spcBef>
                  <a:spcPct val="0"/>
                </a:spcBef>
              </a:pPr>
              <a:t>95</a:t>
            </a:fld>
            <a:endParaRPr lang="en-US" altLang="zh-CN">
              <a:ea typeface="Gulim" pitchFamily="34" charset="-127"/>
            </a:endParaRPr>
          </a:p>
        </p:txBody>
      </p:sp>
    </p:spTree>
    <p:extLst>
      <p:ext uri="{BB962C8B-B14F-4D97-AF65-F5344CB8AC3E}">
        <p14:creationId xmlns:p14="http://schemas.microsoft.com/office/powerpoint/2010/main" val="6610525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Gulim" pitchFamily="34" charset="-127"/>
              <a:cs typeface="Gulim" pitchFamily="34" charset="-127"/>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2D987338-B8BB-4924-89F1-B089CFFB6A84}" type="slidenum">
              <a:rPr lang="zh-CN" altLang="en-US" smtClean="0">
                <a:ea typeface="Gulim" pitchFamily="34" charset="-127"/>
              </a:rPr>
              <a:pPr>
                <a:spcBef>
                  <a:spcPct val="0"/>
                </a:spcBef>
              </a:pPr>
              <a:t>96</a:t>
            </a:fld>
            <a:endParaRPr lang="en-US" altLang="zh-CN">
              <a:ea typeface="Gulim" pitchFamily="34" charset="-127"/>
            </a:endParaRPr>
          </a:p>
        </p:txBody>
      </p:sp>
    </p:spTree>
    <p:extLst>
      <p:ext uri="{BB962C8B-B14F-4D97-AF65-F5344CB8AC3E}">
        <p14:creationId xmlns:p14="http://schemas.microsoft.com/office/powerpoint/2010/main" val="280149739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Gulim" pitchFamily="34" charset="-127"/>
              <a:cs typeface="Gulim" pitchFamily="34" charset="-127"/>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2D987338-B8BB-4924-89F1-B089CFFB6A84}" type="slidenum">
              <a:rPr lang="zh-CN" altLang="en-US" smtClean="0">
                <a:ea typeface="Gulim" pitchFamily="34" charset="-127"/>
              </a:rPr>
              <a:pPr>
                <a:spcBef>
                  <a:spcPct val="0"/>
                </a:spcBef>
              </a:pPr>
              <a:t>97</a:t>
            </a:fld>
            <a:endParaRPr lang="en-US" altLang="zh-CN">
              <a:ea typeface="Gulim" pitchFamily="34" charset="-127"/>
            </a:endParaRPr>
          </a:p>
        </p:txBody>
      </p:sp>
    </p:spTree>
    <p:extLst>
      <p:ext uri="{BB962C8B-B14F-4D97-AF65-F5344CB8AC3E}">
        <p14:creationId xmlns:p14="http://schemas.microsoft.com/office/powerpoint/2010/main" val="2132230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a:ln/>
        </p:spPr>
      </p:sp>
      <p:sp>
        <p:nvSpPr>
          <p:cNvPr id="266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200" kern="1200" dirty="0">
                <a:solidFill>
                  <a:schemeClr val="tx1"/>
                </a:solidFill>
                <a:effectLst/>
                <a:latin typeface="Gulim" charset="0"/>
                <a:ea typeface="MS PGothic" pitchFamily="34" charset="-128"/>
                <a:cs typeface="Gulim" charset="0"/>
              </a:rPr>
              <a:t>Here are some famous examples of spatial crowdsourcing platforms.</a:t>
            </a:r>
          </a:p>
          <a:p>
            <a:endParaRPr kumimoji="1" lang="zh-CN" altLang="zh-CN" sz="1200" kern="1200" dirty="0">
              <a:solidFill>
                <a:schemeClr val="tx1"/>
              </a:solidFill>
              <a:effectLst/>
              <a:latin typeface="Gulim" charset="0"/>
              <a:ea typeface="MS PGothic" pitchFamily="34" charset="-128"/>
              <a:cs typeface="Gulim" charset="0"/>
            </a:endParaRPr>
          </a:p>
          <a:p>
            <a:r>
              <a:rPr kumimoji="1" lang="en-US" altLang="zh-CN" sz="1200" kern="1200" dirty="0">
                <a:solidFill>
                  <a:schemeClr val="tx1"/>
                </a:solidFill>
                <a:effectLst/>
                <a:latin typeface="Gulim" charset="0"/>
                <a:ea typeface="MS PGothic" pitchFamily="34" charset="-128"/>
                <a:cs typeface="Gulim" charset="0"/>
              </a:rPr>
              <a:t>These two are real-time taxi-calling services, </a:t>
            </a:r>
            <a:r>
              <a:rPr kumimoji="1" lang="en-US" altLang="zh-CN" sz="1200" kern="1200" dirty="0" err="1">
                <a:solidFill>
                  <a:schemeClr val="tx1"/>
                </a:solidFill>
                <a:effectLst/>
                <a:latin typeface="Gulim" charset="0"/>
                <a:ea typeface="MS PGothic" pitchFamily="34" charset="-128"/>
                <a:cs typeface="Gulim" charset="0"/>
              </a:rPr>
              <a:t>uber</a:t>
            </a:r>
            <a:r>
              <a:rPr kumimoji="1" lang="en-US" altLang="zh-CN" sz="1200" kern="1200" dirty="0">
                <a:solidFill>
                  <a:schemeClr val="tx1"/>
                </a:solidFill>
                <a:effectLst/>
                <a:latin typeface="Gulim" charset="0"/>
                <a:ea typeface="MS PGothic" pitchFamily="34" charset="-128"/>
                <a:cs typeface="Gulim" charset="0"/>
              </a:rPr>
              <a:t> and the Chinese </a:t>
            </a:r>
            <a:r>
              <a:rPr kumimoji="1" lang="en-US" altLang="zh-CN" sz="1200" kern="1200" dirty="0" err="1">
                <a:solidFill>
                  <a:schemeClr val="tx1"/>
                </a:solidFill>
                <a:effectLst/>
                <a:latin typeface="Gulim" charset="0"/>
                <a:ea typeface="MS PGothic" pitchFamily="34" charset="-128"/>
                <a:cs typeface="Gulim" charset="0"/>
              </a:rPr>
              <a:t>uber</a:t>
            </a:r>
            <a:r>
              <a:rPr kumimoji="1" lang="en-US" altLang="zh-CN" sz="1200" kern="1200" dirty="0">
                <a:solidFill>
                  <a:schemeClr val="tx1"/>
                </a:solidFill>
                <a:effectLst/>
                <a:latin typeface="Gulim" charset="0"/>
                <a:ea typeface="MS PGothic" pitchFamily="34" charset="-128"/>
                <a:cs typeface="Gulim" charset="0"/>
              </a:rPr>
              <a:t> “</a:t>
            </a:r>
            <a:r>
              <a:rPr kumimoji="1" lang="en-US" altLang="zh-CN" sz="1200" kern="1200" dirty="0" err="1">
                <a:solidFill>
                  <a:schemeClr val="tx1"/>
                </a:solidFill>
                <a:effectLst/>
                <a:latin typeface="Gulim" charset="0"/>
                <a:ea typeface="MS PGothic" pitchFamily="34" charset="-128"/>
                <a:cs typeface="Gulim" charset="0"/>
              </a:rPr>
              <a:t>Shenzhou</a:t>
            </a:r>
            <a:r>
              <a:rPr kumimoji="1" lang="en-US" altLang="zh-CN" sz="1200" kern="1200" dirty="0">
                <a:solidFill>
                  <a:schemeClr val="tx1"/>
                </a:solidFill>
                <a:effectLst/>
                <a:latin typeface="Gulim" charset="0"/>
                <a:ea typeface="MS PGothic" pitchFamily="34" charset="-128"/>
                <a:cs typeface="Gulim" charset="0"/>
              </a:rPr>
              <a:t> Taxi”. </a:t>
            </a:r>
          </a:p>
          <a:p>
            <a:endParaRPr kumimoji="1" lang="zh-CN" altLang="zh-CN" sz="1200" kern="1200" dirty="0">
              <a:solidFill>
                <a:schemeClr val="tx1"/>
              </a:solidFill>
              <a:effectLst/>
              <a:latin typeface="Gulim" charset="0"/>
              <a:ea typeface="MS PGothic" pitchFamily="34" charset="-128"/>
              <a:cs typeface="Gulim" charset="0"/>
            </a:endParaRPr>
          </a:p>
          <a:p>
            <a:r>
              <a:rPr kumimoji="1" lang="en-US" altLang="zh-CN" sz="1200" kern="1200" dirty="0">
                <a:solidFill>
                  <a:schemeClr val="tx1"/>
                </a:solidFill>
                <a:effectLst/>
                <a:latin typeface="Gulim" charset="0"/>
                <a:ea typeface="MS PGothic" pitchFamily="34" charset="-128"/>
                <a:cs typeface="Gulim" charset="0"/>
              </a:rPr>
              <a:t>This one is </a:t>
            </a:r>
            <a:r>
              <a:rPr kumimoji="1" lang="en-US" altLang="zh-CN" sz="1200" kern="1200" dirty="0" err="1">
                <a:solidFill>
                  <a:schemeClr val="tx1"/>
                </a:solidFill>
                <a:effectLst/>
                <a:latin typeface="Gulim" charset="0"/>
                <a:ea typeface="MS PGothic" pitchFamily="34" charset="-128"/>
                <a:cs typeface="Gulim" charset="0"/>
              </a:rPr>
              <a:t>gigwalk</a:t>
            </a:r>
            <a:r>
              <a:rPr kumimoji="1" lang="en-US" altLang="zh-CN" sz="1200" kern="1200" dirty="0">
                <a:solidFill>
                  <a:schemeClr val="tx1"/>
                </a:solidFill>
                <a:effectLst/>
                <a:latin typeface="Gulim" charset="0"/>
                <a:ea typeface="MS PGothic" pitchFamily="34" charset="-128"/>
                <a:cs typeface="Gulim" charset="0"/>
              </a:rPr>
              <a:t>, where users send out tasks to nearby crowd workers </a:t>
            </a:r>
            <a:r>
              <a:rPr kumimoji="1" lang="en-US" altLang="zh-CN" sz="1200" u="none" kern="1200" dirty="0">
                <a:solidFill>
                  <a:schemeClr val="tx1"/>
                </a:solidFill>
                <a:effectLst/>
                <a:latin typeface="Gulim" charset="0"/>
                <a:ea typeface="MS PGothic" pitchFamily="34" charset="-128"/>
                <a:cs typeface="Gulim" charset="0"/>
              </a:rPr>
              <a:t>waiting for tasks</a:t>
            </a:r>
            <a:r>
              <a:rPr kumimoji="1" lang="en-US" altLang="zh-CN" sz="1200" kern="1200" dirty="0">
                <a:solidFill>
                  <a:schemeClr val="tx1"/>
                </a:solidFill>
                <a:effectLst/>
                <a:latin typeface="Gulim" charset="0"/>
                <a:ea typeface="MS PGothic" pitchFamily="34" charset="-128"/>
                <a:cs typeface="Gulim" charset="0"/>
              </a:rPr>
              <a:t>. We can see on the right that the tasks are tagged at different locations and have different prices. Other similar examples include </a:t>
            </a:r>
            <a:r>
              <a:rPr kumimoji="1" lang="en-US" altLang="zh-CN" sz="1200" kern="1200" dirty="0" err="1">
                <a:solidFill>
                  <a:schemeClr val="tx1"/>
                </a:solidFill>
                <a:effectLst/>
                <a:latin typeface="Gulim" charset="0"/>
                <a:ea typeface="MS PGothic" pitchFamily="34" charset="-128"/>
                <a:cs typeface="Gulim" charset="0"/>
              </a:rPr>
              <a:t>fieldagent</a:t>
            </a:r>
            <a:r>
              <a:rPr kumimoji="1" lang="en-US" altLang="zh-CN" sz="1200" kern="1200" dirty="0">
                <a:solidFill>
                  <a:schemeClr val="tx1"/>
                </a:solidFill>
                <a:effectLst/>
                <a:latin typeface="Gulim" charset="0"/>
                <a:ea typeface="MS PGothic" pitchFamily="34" charset="-128"/>
                <a:cs typeface="Gulim" charset="0"/>
              </a:rPr>
              <a:t> and </a:t>
            </a:r>
            <a:r>
              <a:rPr kumimoji="1" lang="en-US" altLang="zh-CN" sz="1200" kern="1200" dirty="0" err="1">
                <a:solidFill>
                  <a:schemeClr val="tx1"/>
                </a:solidFill>
                <a:effectLst/>
                <a:latin typeface="Gulim" charset="0"/>
                <a:ea typeface="MS PGothic" pitchFamily="34" charset="-128"/>
                <a:cs typeface="Gulim" charset="0"/>
              </a:rPr>
              <a:t>taskrabbit</a:t>
            </a:r>
            <a:r>
              <a:rPr kumimoji="1" lang="en-US" altLang="zh-CN" sz="1200" kern="1200" dirty="0">
                <a:solidFill>
                  <a:schemeClr val="tx1"/>
                </a:solidFill>
                <a:effectLst/>
                <a:latin typeface="Gulim" charset="0"/>
                <a:ea typeface="MS PGothic" pitchFamily="34" charset="-128"/>
                <a:cs typeface="Gulim" charset="0"/>
              </a:rPr>
              <a:t>. </a:t>
            </a:r>
          </a:p>
          <a:p>
            <a:endParaRPr kumimoji="1" lang="zh-CN" altLang="zh-CN" sz="1200" kern="1200" dirty="0">
              <a:solidFill>
                <a:schemeClr val="tx1"/>
              </a:solidFill>
              <a:effectLst/>
              <a:latin typeface="Gulim" charset="0"/>
              <a:ea typeface="MS PGothic" pitchFamily="34" charset="-128"/>
              <a:cs typeface="Gulim" charset="0"/>
            </a:endParaRPr>
          </a:p>
          <a:p>
            <a:r>
              <a:rPr kumimoji="1" lang="en-US" altLang="zh-CN" sz="1200" kern="1200" dirty="0">
                <a:solidFill>
                  <a:schemeClr val="tx1"/>
                </a:solidFill>
                <a:effectLst/>
                <a:latin typeface="Gulim" charset="0"/>
                <a:ea typeface="MS PGothic" pitchFamily="34" charset="-128"/>
                <a:cs typeface="Gulim" charset="0"/>
              </a:rPr>
              <a:t>Finally, </a:t>
            </a:r>
            <a:r>
              <a:rPr kumimoji="1" lang="en-US" altLang="zh-CN" sz="1200" kern="1200" dirty="0" err="1">
                <a:solidFill>
                  <a:schemeClr val="tx1"/>
                </a:solidFill>
                <a:effectLst/>
                <a:latin typeface="Gulim" charset="0"/>
                <a:ea typeface="MS PGothic" pitchFamily="34" charset="-128"/>
                <a:cs typeface="Gulim" charset="0"/>
              </a:rPr>
              <a:t>Openstreemap</a:t>
            </a:r>
            <a:r>
              <a:rPr kumimoji="1" lang="en-US" altLang="zh-CN" sz="1200" kern="1200" dirty="0">
                <a:solidFill>
                  <a:schemeClr val="tx1"/>
                </a:solidFill>
                <a:effectLst/>
                <a:latin typeface="Gulim" charset="0"/>
                <a:ea typeface="MS PGothic" pitchFamily="34" charset="-128"/>
                <a:cs typeface="Gulim" charset="0"/>
              </a:rPr>
              <a:t> and Waze encourage people to share nearby map information and live traffic report</a:t>
            </a:r>
            <a:endParaRPr lang="zh-CN" altLang="en-US" dirty="0">
              <a:latin typeface="Gulim" pitchFamily="34" charset="-127"/>
              <a:cs typeface="Gulim" pitchFamily="34" charset="-127"/>
            </a:endParaRPr>
          </a:p>
        </p:txBody>
      </p:sp>
      <p:sp>
        <p:nvSpPr>
          <p:cNvPr id="266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AC20287E-1E5E-4CF2-823C-4CB12F523B11}" type="slidenum">
              <a:rPr lang="zh-CN" altLang="en-US" smtClean="0">
                <a:ea typeface="Gulim" pitchFamily="34" charset="-127"/>
              </a:rPr>
              <a:pPr>
                <a:spcBef>
                  <a:spcPct val="0"/>
                </a:spcBef>
              </a:pPr>
              <a:t>14</a:t>
            </a:fld>
            <a:endParaRPr lang="en-US" altLang="zh-CN">
              <a:ea typeface="Gulim" pitchFamily="34" charset="-127"/>
            </a:endParaRPr>
          </a:p>
        </p:txBody>
      </p:sp>
    </p:spTree>
    <p:extLst>
      <p:ext uri="{BB962C8B-B14F-4D97-AF65-F5344CB8AC3E}">
        <p14:creationId xmlns:p14="http://schemas.microsoft.com/office/powerpoint/2010/main" val="77213604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p:spPr>
      </p:sp>
      <p:sp>
        <p:nvSpPr>
          <p:cNvPr id="35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zh-CN" sz="1200" kern="1200" dirty="0">
              <a:solidFill>
                <a:schemeClr val="tx1"/>
              </a:solidFill>
              <a:effectLst/>
              <a:latin typeface="Gulim" charset="0"/>
              <a:ea typeface="MS PGothic" pitchFamily="34" charset="-128"/>
              <a:cs typeface="Gulim" charset="0"/>
            </a:endParaRPr>
          </a:p>
        </p:txBody>
      </p:sp>
      <p:sp>
        <p:nvSpPr>
          <p:cNvPr id="35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07B353C0-1C9D-449D-8C1A-50C9F4B46681}" type="slidenum">
              <a:rPr lang="zh-CN" altLang="en-US" smtClean="0">
                <a:ea typeface="Gulim" pitchFamily="34" charset="-127"/>
              </a:rPr>
              <a:pPr>
                <a:spcBef>
                  <a:spcPct val="0"/>
                </a:spcBef>
              </a:pPr>
              <a:t>98</a:t>
            </a:fld>
            <a:endParaRPr lang="en-US" altLang="zh-CN">
              <a:ea typeface="Gulim" pitchFamily="34" charset="-127"/>
            </a:endParaRPr>
          </a:p>
        </p:txBody>
      </p:sp>
    </p:spTree>
    <p:extLst>
      <p:ext uri="{BB962C8B-B14F-4D97-AF65-F5344CB8AC3E}">
        <p14:creationId xmlns:p14="http://schemas.microsoft.com/office/powerpoint/2010/main" val="40411225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Gulim" pitchFamily="34" charset="-127"/>
              <a:cs typeface="Gulim" pitchFamily="34" charset="-127"/>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2D987338-B8BB-4924-89F1-B089CFFB6A84}" type="slidenum">
              <a:rPr lang="zh-CN" altLang="en-US" smtClean="0">
                <a:ea typeface="Gulim" pitchFamily="34" charset="-127"/>
              </a:rPr>
              <a:pPr>
                <a:spcBef>
                  <a:spcPct val="0"/>
                </a:spcBef>
              </a:pPr>
              <a:t>99</a:t>
            </a:fld>
            <a:endParaRPr lang="en-US" altLang="zh-CN">
              <a:ea typeface="Gulim" pitchFamily="34" charset="-127"/>
            </a:endParaRPr>
          </a:p>
        </p:txBody>
      </p:sp>
    </p:spTree>
    <p:extLst>
      <p:ext uri="{BB962C8B-B14F-4D97-AF65-F5344CB8AC3E}">
        <p14:creationId xmlns:p14="http://schemas.microsoft.com/office/powerpoint/2010/main" val="4108181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Gulim" pitchFamily="34" charset="-127"/>
              <a:cs typeface="Gulim" pitchFamily="34" charset="-127"/>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2D987338-B8BB-4924-89F1-B089CFFB6A84}" type="slidenum">
              <a:rPr lang="zh-CN" altLang="en-US" smtClean="0">
                <a:ea typeface="Gulim" pitchFamily="34" charset="-127"/>
              </a:rPr>
              <a:pPr>
                <a:spcBef>
                  <a:spcPct val="0"/>
                </a:spcBef>
              </a:pPr>
              <a:t>100</a:t>
            </a:fld>
            <a:endParaRPr lang="en-US" altLang="zh-CN">
              <a:ea typeface="Gulim" pitchFamily="34" charset="-127"/>
            </a:endParaRPr>
          </a:p>
        </p:txBody>
      </p:sp>
    </p:spTree>
    <p:extLst>
      <p:ext uri="{BB962C8B-B14F-4D97-AF65-F5344CB8AC3E}">
        <p14:creationId xmlns:p14="http://schemas.microsoft.com/office/powerpoint/2010/main" val="86222249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Gulim" pitchFamily="34" charset="-127"/>
              <a:cs typeface="Gulim" pitchFamily="34" charset="-127"/>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2D987338-B8BB-4924-89F1-B089CFFB6A84}" type="slidenum">
              <a:rPr lang="zh-CN" altLang="en-US" smtClean="0">
                <a:ea typeface="Gulim" pitchFamily="34" charset="-127"/>
              </a:rPr>
              <a:pPr>
                <a:spcBef>
                  <a:spcPct val="0"/>
                </a:spcBef>
              </a:pPr>
              <a:t>101</a:t>
            </a:fld>
            <a:endParaRPr lang="en-US" altLang="zh-CN">
              <a:ea typeface="Gulim" pitchFamily="34" charset="-127"/>
            </a:endParaRPr>
          </a:p>
        </p:txBody>
      </p:sp>
    </p:spTree>
    <p:extLst>
      <p:ext uri="{BB962C8B-B14F-4D97-AF65-F5344CB8AC3E}">
        <p14:creationId xmlns:p14="http://schemas.microsoft.com/office/powerpoint/2010/main" val="13825922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Gulim" pitchFamily="34" charset="-127"/>
              <a:cs typeface="Gulim" pitchFamily="34" charset="-127"/>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2D987338-B8BB-4924-89F1-B089CFFB6A84}" type="slidenum">
              <a:rPr lang="zh-CN" altLang="en-US" smtClean="0">
                <a:ea typeface="Gulim" pitchFamily="34" charset="-127"/>
              </a:rPr>
              <a:pPr>
                <a:spcBef>
                  <a:spcPct val="0"/>
                </a:spcBef>
              </a:pPr>
              <a:t>102</a:t>
            </a:fld>
            <a:endParaRPr lang="en-US" altLang="zh-CN">
              <a:ea typeface="Gulim" pitchFamily="34" charset="-127"/>
            </a:endParaRPr>
          </a:p>
        </p:txBody>
      </p:sp>
    </p:spTree>
    <p:extLst>
      <p:ext uri="{BB962C8B-B14F-4D97-AF65-F5344CB8AC3E}">
        <p14:creationId xmlns:p14="http://schemas.microsoft.com/office/powerpoint/2010/main" val="215758333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p:spPr>
      </p:sp>
      <p:sp>
        <p:nvSpPr>
          <p:cNvPr id="35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zh-CN" sz="1200" kern="1200" dirty="0">
              <a:solidFill>
                <a:schemeClr val="tx1"/>
              </a:solidFill>
              <a:effectLst/>
              <a:latin typeface="Gulim" charset="0"/>
              <a:ea typeface="MS PGothic" pitchFamily="34" charset="-128"/>
              <a:cs typeface="Gulim" charset="0"/>
            </a:endParaRPr>
          </a:p>
        </p:txBody>
      </p:sp>
      <p:sp>
        <p:nvSpPr>
          <p:cNvPr id="35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07B353C0-1C9D-449D-8C1A-50C9F4B46681}" type="slidenum">
              <a:rPr lang="zh-CN" altLang="en-US" smtClean="0">
                <a:ea typeface="Gulim" pitchFamily="34" charset="-127"/>
              </a:rPr>
              <a:pPr>
                <a:spcBef>
                  <a:spcPct val="0"/>
                </a:spcBef>
              </a:pPr>
              <a:t>103</a:t>
            </a:fld>
            <a:endParaRPr lang="en-US" altLang="zh-CN">
              <a:ea typeface="Gulim" pitchFamily="34" charset="-127"/>
            </a:endParaRPr>
          </a:p>
        </p:txBody>
      </p:sp>
    </p:spTree>
    <p:extLst>
      <p:ext uri="{BB962C8B-B14F-4D97-AF65-F5344CB8AC3E}">
        <p14:creationId xmlns:p14="http://schemas.microsoft.com/office/powerpoint/2010/main" val="375265694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p:spPr>
      </p:sp>
      <p:sp>
        <p:nvSpPr>
          <p:cNvPr id="35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zh-CN" sz="1200" kern="1200" dirty="0">
              <a:solidFill>
                <a:schemeClr val="tx1"/>
              </a:solidFill>
              <a:effectLst/>
              <a:latin typeface="Gulim" charset="0"/>
              <a:ea typeface="MS PGothic" pitchFamily="34" charset="-128"/>
              <a:cs typeface="Gulim" charset="0"/>
            </a:endParaRPr>
          </a:p>
        </p:txBody>
      </p:sp>
      <p:sp>
        <p:nvSpPr>
          <p:cNvPr id="35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07B353C0-1C9D-449D-8C1A-50C9F4B46681}" type="slidenum">
              <a:rPr lang="zh-CN" altLang="en-US" smtClean="0">
                <a:ea typeface="Gulim" pitchFamily="34" charset="-127"/>
              </a:rPr>
              <a:pPr>
                <a:spcBef>
                  <a:spcPct val="0"/>
                </a:spcBef>
              </a:pPr>
              <a:t>104</a:t>
            </a:fld>
            <a:endParaRPr lang="en-US" altLang="zh-CN">
              <a:ea typeface="Gulim" pitchFamily="34" charset="-127"/>
            </a:endParaRPr>
          </a:p>
        </p:txBody>
      </p:sp>
    </p:spTree>
    <p:extLst>
      <p:ext uri="{BB962C8B-B14F-4D97-AF65-F5344CB8AC3E}">
        <p14:creationId xmlns:p14="http://schemas.microsoft.com/office/powerpoint/2010/main" val="197795912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Gulim" pitchFamily="34" charset="-127"/>
              <a:cs typeface="Gulim" pitchFamily="34" charset="-127"/>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2D987338-B8BB-4924-89F1-B089CFFB6A84}" type="slidenum">
              <a:rPr lang="zh-CN" altLang="en-US" smtClean="0">
                <a:ea typeface="Gulim" pitchFamily="34" charset="-127"/>
              </a:rPr>
              <a:pPr>
                <a:spcBef>
                  <a:spcPct val="0"/>
                </a:spcBef>
              </a:pPr>
              <a:t>105</a:t>
            </a:fld>
            <a:endParaRPr lang="en-US" altLang="zh-CN">
              <a:ea typeface="Gulim" pitchFamily="34" charset="-127"/>
            </a:endParaRPr>
          </a:p>
        </p:txBody>
      </p:sp>
    </p:spTree>
    <p:extLst>
      <p:ext uri="{BB962C8B-B14F-4D97-AF65-F5344CB8AC3E}">
        <p14:creationId xmlns:p14="http://schemas.microsoft.com/office/powerpoint/2010/main" val="354343832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Gulim" pitchFamily="34" charset="-127"/>
              <a:cs typeface="Gulim" pitchFamily="34" charset="-127"/>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2D987338-B8BB-4924-89F1-B089CFFB6A84}" type="slidenum">
              <a:rPr lang="zh-CN" altLang="en-US" smtClean="0">
                <a:ea typeface="Gulim" pitchFamily="34" charset="-127"/>
              </a:rPr>
              <a:pPr>
                <a:spcBef>
                  <a:spcPct val="0"/>
                </a:spcBef>
              </a:pPr>
              <a:t>106</a:t>
            </a:fld>
            <a:endParaRPr lang="en-US" altLang="zh-CN">
              <a:ea typeface="Gulim" pitchFamily="34" charset="-127"/>
            </a:endParaRPr>
          </a:p>
        </p:txBody>
      </p:sp>
    </p:spTree>
    <p:extLst>
      <p:ext uri="{BB962C8B-B14F-4D97-AF65-F5344CB8AC3E}">
        <p14:creationId xmlns:p14="http://schemas.microsoft.com/office/powerpoint/2010/main" val="375170092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Gulim" pitchFamily="34" charset="-127"/>
              <a:cs typeface="Gulim" pitchFamily="34" charset="-127"/>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2D987338-B8BB-4924-89F1-B089CFFB6A84}" type="slidenum">
              <a:rPr lang="zh-CN" altLang="en-US" smtClean="0">
                <a:ea typeface="Gulim" pitchFamily="34" charset="-127"/>
              </a:rPr>
              <a:pPr>
                <a:spcBef>
                  <a:spcPct val="0"/>
                </a:spcBef>
              </a:pPr>
              <a:t>107</a:t>
            </a:fld>
            <a:endParaRPr lang="en-US" altLang="zh-CN">
              <a:ea typeface="Gulim" pitchFamily="34" charset="-127"/>
            </a:endParaRPr>
          </a:p>
        </p:txBody>
      </p:sp>
    </p:spTree>
    <p:extLst>
      <p:ext uri="{BB962C8B-B14F-4D97-AF65-F5344CB8AC3E}">
        <p14:creationId xmlns:p14="http://schemas.microsoft.com/office/powerpoint/2010/main" val="2196249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a:ln/>
        </p:spPr>
      </p:sp>
      <p:sp>
        <p:nvSpPr>
          <p:cNvPr id="225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Applications &amp; Sharing Economy</a:t>
            </a:r>
            <a:endParaRPr kumimoji="1" lang="en-US" altLang="zh-CN" sz="1200" kern="1200" dirty="0">
              <a:solidFill>
                <a:schemeClr val="tx1"/>
              </a:solidFill>
              <a:effectLst/>
              <a:latin typeface="Gulim" charset="0"/>
              <a:ea typeface="MS PGothic" pitchFamily="34" charset="-128"/>
              <a:cs typeface="Gulim" charset="0"/>
            </a:endParaRPr>
          </a:p>
          <a:p>
            <a:endParaRPr kumimoji="1" lang="en-US" altLang="zh-CN" sz="1200" kern="1200" dirty="0">
              <a:solidFill>
                <a:schemeClr val="tx1"/>
              </a:solidFill>
              <a:effectLst/>
              <a:latin typeface="Gulim" charset="0"/>
              <a:ea typeface="MS PGothic" pitchFamily="34" charset="-128"/>
              <a:cs typeface="Gulim" charset="0"/>
            </a:endParaRPr>
          </a:p>
          <a:p>
            <a:r>
              <a:rPr kumimoji="1" lang="en-US" altLang="zh-CN" sz="1200" kern="1200" dirty="0">
                <a:solidFill>
                  <a:schemeClr val="tx1"/>
                </a:solidFill>
                <a:effectLst/>
                <a:latin typeface="Gulim" charset="0"/>
                <a:ea typeface="MS PGothic" pitchFamily="34" charset="-128"/>
                <a:cs typeface="Gulim" charset="0"/>
              </a:rPr>
              <a:t>Some famous traditional crowdsourcing</a:t>
            </a:r>
            <a:r>
              <a:rPr kumimoji="1" lang="en-US" altLang="zh-CN" sz="1200" kern="1200" baseline="0" dirty="0">
                <a:solidFill>
                  <a:schemeClr val="tx1"/>
                </a:solidFill>
                <a:effectLst/>
                <a:latin typeface="Gulim" charset="0"/>
                <a:ea typeface="MS PGothic" pitchFamily="34" charset="-128"/>
                <a:cs typeface="Gulim" charset="0"/>
              </a:rPr>
              <a:t> </a:t>
            </a:r>
            <a:r>
              <a:rPr kumimoji="1" lang="en-US" altLang="zh-CN" sz="1200" kern="1200" dirty="0">
                <a:solidFill>
                  <a:schemeClr val="tx1"/>
                </a:solidFill>
                <a:effectLst/>
                <a:latin typeface="Gulim" charset="0"/>
                <a:ea typeface="MS PGothic" pitchFamily="34" charset="-128"/>
                <a:cs typeface="Gulim" charset="0"/>
              </a:rPr>
              <a:t>platforms include Yahoo Answer,</a:t>
            </a:r>
            <a:r>
              <a:rPr kumimoji="1" lang="en-US" altLang="zh-CN" sz="1200" kern="1200" baseline="0" dirty="0">
                <a:solidFill>
                  <a:schemeClr val="tx1"/>
                </a:solidFill>
                <a:effectLst/>
                <a:latin typeface="Gulim" charset="0"/>
                <a:ea typeface="MS PGothic" pitchFamily="34" charset="-128"/>
                <a:cs typeface="Gulim" charset="0"/>
              </a:rPr>
              <a:t> </a:t>
            </a:r>
            <a:r>
              <a:rPr kumimoji="1" lang="en-US" altLang="zh-CN" sz="1200" kern="1200" dirty="0">
                <a:solidFill>
                  <a:schemeClr val="tx1"/>
                </a:solidFill>
                <a:effectLst/>
                <a:latin typeface="Gulim" charset="0"/>
                <a:ea typeface="MS PGothic" pitchFamily="34" charset="-128"/>
                <a:cs typeface="Gulim" charset="0"/>
              </a:rPr>
              <a:t>AMT, </a:t>
            </a:r>
            <a:r>
              <a:rPr kumimoji="1" lang="en-US" altLang="zh-CN" sz="1200" kern="1200" dirty="0" err="1">
                <a:solidFill>
                  <a:schemeClr val="tx1"/>
                </a:solidFill>
                <a:effectLst/>
                <a:latin typeface="Gulim" charset="0"/>
                <a:ea typeface="MS PGothic" pitchFamily="34" charset="-128"/>
                <a:cs typeface="Gulim" charset="0"/>
              </a:rPr>
              <a:t>oDesk</a:t>
            </a:r>
            <a:r>
              <a:rPr kumimoji="1" lang="en-US" altLang="zh-CN" sz="1200" kern="1200" dirty="0">
                <a:solidFill>
                  <a:schemeClr val="tx1"/>
                </a:solidFill>
                <a:effectLst/>
                <a:latin typeface="Gulim" charset="0"/>
                <a:ea typeface="MS PGothic" pitchFamily="34" charset="-128"/>
                <a:cs typeface="Gulim" charset="0"/>
              </a:rPr>
              <a:t>, etc.</a:t>
            </a:r>
            <a:endParaRPr lang="zh-CN" altLang="en-US" dirty="0">
              <a:latin typeface="Gulim" pitchFamily="34" charset="-127"/>
              <a:cs typeface="Gulim" pitchFamily="34" charset="-127"/>
            </a:endParaRPr>
          </a:p>
        </p:txBody>
      </p:sp>
      <p:sp>
        <p:nvSpPr>
          <p:cNvPr id="225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E21FFB66-3024-487A-BE02-4DD6F1E7EC7B}" type="slidenum">
              <a:rPr lang="zh-CN" altLang="en-US" smtClean="0">
                <a:ea typeface="Gulim" pitchFamily="34" charset="-127"/>
              </a:rPr>
              <a:pPr>
                <a:spcBef>
                  <a:spcPct val="0"/>
                </a:spcBef>
              </a:pPr>
              <a:t>15</a:t>
            </a:fld>
            <a:endParaRPr lang="en-US" altLang="zh-CN">
              <a:ea typeface="Gulim" pitchFamily="34" charset="-127"/>
            </a:endParaRPr>
          </a:p>
        </p:txBody>
      </p:sp>
    </p:spTree>
    <p:extLst>
      <p:ext uri="{BB962C8B-B14F-4D97-AF65-F5344CB8AC3E}">
        <p14:creationId xmlns:p14="http://schemas.microsoft.com/office/powerpoint/2010/main" val="377523699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Gulim" pitchFamily="34" charset="-127"/>
              <a:cs typeface="Gulim" pitchFamily="34" charset="-127"/>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2D987338-B8BB-4924-89F1-B089CFFB6A84}" type="slidenum">
              <a:rPr lang="zh-CN" altLang="en-US" smtClean="0">
                <a:ea typeface="Gulim" pitchFamily="34" charset="-127"/>
              </a:rPr>
              <a:pPr>
                <a:spcBef>
                  <a:spcPct val="0"/>
                </a:spcBef>
              </a:pPr>
              <a:t>108</a:t>
            </a:fld>
            <a:endParaRPr lang="en-US" altLang="zh-CN">
              <a:ea typeface="Gulim" pitchFamily="34" charset="-127"/>
            </a:endParaRPr>
          </a:p>
        </p:txBody>
      </p:sp>
    </p:spTree>
    <p:extLst>
      <p:ext uri="{BB962C8B-B14F-4D97-AF65-F5344CB8AC3E}">
        <p14:creationId xmlns:p14="http://schemas.microsoft.com/office/powerpoint/2010/main" val="117633829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p:spPr>
      </p:sp>
      <p:sp>
        <p:nvSpPr>
          <p:cNvPr id="35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zh-CN" sz="1200" kern="1200" dirty="0">
              <a:solidFill>
                <a:schemeClr val="tx1"/>
              </a:solidFill>
              <a:effectLst/>
              <a:latin typeface="Gulim" charset="0"/>
              <a:ea typeface="MS PGothic" pitchFamily="34" charset="-128"/>
              <a:cs typeface="Gulim" charset="0"/>
            </a:endParaRPr>
          </a:p>
        </p:txBody>
      </p:sp>
      <p:sp>
        <p:nvSpPr>
          <p:cNvPr id="35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07B353C0-1C9D-449D-8C1A-50C9F4B46681}" type="slidenum">
              <a:rPr lang="zh-CN" altLang="en-US" smtClean="0">
                <a:ea typeface="Gulim" pitchFamily="34" charset="-127"/>
              </a:rPr>
              <a:pPr>
                <a:spcBef>
                  <a:spcPct val="0"/>
                </a:spcBef>
              </a:pPr>
              <a:t>109</a:t>
            </a:fld>
            <a:endParaRPr lang="en-US" altLang="zh-CN">
              <a:ea typeface="Gulim" pitchFamily="34" charset="-127"/>
            </a:endParaRPr>
          </a:p>
        </p:txBody>
      </p:sp>
    </p:spTree>
    <p:extLst>
      <p:ext uri="{BB962C8B-B14F-4D97-AF65-F5344CB8AC3E}">
        <p14:creationId xmlns:p14="http://schemas.microsoft.com/office/powerpoint/2010/main" val="175039872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Gulim" pitchFamily="34" charset="-127"/>
              <a:cs typeface="Gulim" pitchFamily="34" charset="-127"/>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2D987338-B8BB-4924-89F1-B089CFFB6A84}" type="slidenum">
              <a:rPr lang="zh-CN" altLang="en-US" smtClean="0">
                <a:ea typeface="Gulim" pitchFamily="34" charset="-127"/>
              </a:rPr>
              <a:pPr>
                <a:spcBef>
                  <a:spcPct val="0"/>
                </a:spcBef>
              </a:pPr>
              <a:t>110</a:t>
            </a:fld>
            <a:endParaRPr lang="en-US" altLang="zh-CN">
              <a:ea typeface="Gulim" pitchFamily="34" charset="-127"/>
            </a:endParaRPr>
          </a:p>
        </p:txBody>
      </p:sp>
    </p:spTree>
    <p:extLst>
      <p:ext uri="{BB962C8B-B14F-4D97-AF65-F5344CB8AC3E}">
        <p14:creationId xmlns:p14="http://schemas.microsoft.com/office/powerpoint/2010/main" val="52306857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Gulim" pitchFamily="34" charset="-127"/>
              <a:cs typeface="Gulim" pitchFamily="34" charset="-127"/>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2D987338-B8BB-4924-89F1-B089CFFB6A84}" type="slidenum">
              <a:rPr lang="zh-CN" altLang="en-US" smtClean="0">
                <a:ea typeface="Gulim" pitchFamily="34" charset="-127"/>
              </a:rPr>
              <a:pPr>
                <a:spcBef>
                  <a:spcPct val="0"/>
                </a:spcBef>
              </a:pPr>
              <a:t>111</a:t>
            </a:fld>
            <a:endParaRPr lang="en-US" altLang="zh-CN">
              <a:ea typeface="Gulim" pitchFamily="34" charset="-127"/>
            </a:endParaRPr>
          </a:p>
        </p:txBody>
      </p:sp>
    </p:spTree>
    <p:extLst>
      <p:ext uri="{BB962C8B-B14F-4D97-AF65-F5344CB8AC3E}">
        <p14:creationId xmlns:p14="http://schemas.microsoft.com/office/powerpoint/2010/main" val="353746715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Gulim" pitchFamily="34" charset="-127"/>
              <a:cs typeface="Gulim" pitchFamily="34" charset="-127"/>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2D987338-B8BB-4924-89F1-B089CFFB6A84}" type="slidenum">
              <a:rPr lang="zh-CN" altLang="en-US" smtClean="0">
                <a:ea typeface="Gulim" pitchFamily="34" charset="-127"/>
              </a:rPr>
              <a:pPr>
                <a:spcBef>
                  <a:spcPct val="0"/>
                </a:spcBef>
              </a:pPr>
              <a:t>112</a:t>
            </a:fld>
            <a:endParaRPr lang="en-US" altLang="zh-CN">
              <a:ea typeface="Gulim" pitchFamily="34" charset="-127"/>
            </a:endParaRPr>
          </a:p>
        </p:txBody>
      </p:sp>
    </p:spTree>
    <p:extLst>
      <p:ext uri="{BB962C8B-B14F-4D97-AF65-F5344CB8AC3E}">
        <p14:creationId xmlns:p14="http://schemas.microsoft.com/office/powerpoint/2010/main" val="192418629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Gulim" pitchFamily="34" charset="-127"/>
              <a:cs typeface="Gulim" pitchFamily="34" charset="-127"/>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2D987338-B8BB-4924-89F1-B089CFFB6A84}" type="slidenum">
              <a:rPr lang="zh-CN" altLang="en-US" smtClean="0">
                <a:ea typeface="Gulim" pitchFamily="34" charset="-127"/>
              </a:rPr>
              <a:pPr>
                <a:spcBef>
                  <a:spcPct val="0"/>
                </a:spcBef>
              </a:pPr>
              <a:t>113</a:t>
            </a:fld>
            <a:endParaRPr lang="en-US" altLang="zh-CN">
              <a:ea typeface="Gulim" pitchFamily="34" charset="-127"/>
            </a:endParaRPr>
          </a:p>
        </p:txBody>
      </p:sp>
    </p:spTree>
    <p:extLst>
      <p:ext uri="{BB962C8B-B14F-4D97-AF65-F5344CB8AC3E}">
        <p14:creationId xmlns:p14="http://schemas.microsoft.com/office/powerpoint/2010/main" val="181707482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aseline="0" dirty="0">
                <a:latin typeface="Gulim" pitchFamily="34" charset="-127"/>
                <a:cs typeface="Gulim" pitchFamily="34" charset="-127"/>
              </a:rPr>
              <a:t>Although TGOA has a better competitive ratio, it also has high computation cost since it has to calculate an offline optimal matching whenever an object arrives. </a:t>
            </a:r>
          </a:p>
          <a:p>
            <a:endParaRPr lang="en-US" altLang="zh-CN" baseline="0" dirty="0">
              <a:latin typeface="Gulim" pitchFamily="34" charset="-127"/>
              <a:cs typeface="Gulim" pitchFamily="34" charset="-127"/>
            </a:endParaRPr>
          </a:p>
          <a:p>
            <a:r>
              <a:rPr lang="en-US" altLang="zh-CN" baseline="0" dirty="0">
                <a:latin typeface="Gulim" pitchFamily="34" charset="-127"/>
                <a:cs typeface="Gulim" pitchFamily="34" charset="-127"/>
              </a:rPr>
              <a:t>To further enhance the efficiency of TGOA, we propose a greedy optimization technique instead of the offline optimal matching algorithm, i.e. </a:t>
            </a:r>
            <a:r>
              <a:rPr lang="en-US" altLang="zh-CN" baseline="0" dirty="0" err="1">
                <a:latin typeface="Gulim" pitchFamily="34" charset="-127"/>
                <a:cs typeface="Gulim" pitchFamily="34" charset="-127"/>
              </a:rPr>
              <a:t>hungary</a:t>
            </a:r>
            <a:r>
              <a:rPr lang="en-US" altLang="zh-CN" baseline="0" dirty="0">
                <a:latin typeface="Gulim" pitchFamily="34" charset="-127"/>
                <a:cs typeface="Gulim" pitchFamily="34" charset="-127"/>
              </a:rPr>
              <a:t> algorithm in each step of the second phase. And we prove that using the greedy strategy in the second phase still guarantees a competitive ratio of 1/8 under the random order model.</a:t>
            </a:r>
            <a:endParaRPr lang="zh-CN" altLang="en-US" dirty="0">
              <a:latin typeface="Gulim" pitchFamily="34" charset="-127"/>
              <a:cs typeface="Gulim" pitchFamily="34" charset="-127"/>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2D987338-B8BB-4924-89F1-B089CFFB6A84}" type="slidenum">
              <a:rPr lang="zh-CN" altLang="en-US" smtClean="0">
                <a:ea typeface="Gulim" pitchFamily="34" charset="-127"/>
              </a:rPr>
              <a:pPr>
                <a:spcBef>
                  <a:spcPct val="0"/>
                </a:spcBef>
              </a:pPr>
              <a:t>114</a:t>
            </a:fld>
            <a:endParaRPr lang="en-US" altLang="zh-CN">
              <a:ea typeface="Gulim" pitchFamily="34" charset="-127"/>
            </a:endParaRPr>
          </a:p>
        </p:txBody>
      </p:sp>
    </p:spTree>
    <p:extLst>
      <p:ext uri="{BB962C8B-B14F-4D97-AF65-F5344CB8AC3E}">
        <p14:creationId xmlns:p14="http://schemas.microsoft.com/office/powerpoint/2010/main" val="328534395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a:ln/>
        </p:spPr>
      </p:sp>
      <p:sp>
        <p:nvSpPr>
          <p:cNvPr id="604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1" hangingPunct="0">
              <a:lnSpc>
                <a:spcPct val="100000"/>
              </a:lnSpc>
              <a:spcBef>
                <a:spcPct val="30000"/>
              </a:spcBef>
              <a:spcAft>
                <a:spcPct val="0"/>
              </a:spcAft>
              <a:buClrTx/>
              <a:buSzTx/>
              <a:buFontTx/>
              <a:buNone/>
              <a:tabLst/>
              <a:defRPr/>
            </a:pPr>
            <a:r>
              <a:rPr kumimoji="1" lang="en-US" altLang="zh-CN" sz="1200" kern="1200" dirty="0">
                <a:solidFill>
                  <a:schemeClr val="tx1"/>
                </a:solidFill>
                <a:effectLst/>
                <a:latin typeface="Gulim" charset="0"/>
                <a:ea typeface="MS PGothic" pitchFamily="34" charset="-128"/>
                <a:cs typeface="Gulim" charset="0"/>
              </a:rPr>
              <a:t>We summarize the theoretical results under the worst-case analysis for online minimum matching . </a:t>
            </a:r>
          </a:p>
          <a:p>
            <a:pPr marL="0" marR="0" indent="0" algn="l" defTabSz="914400" rtl="0" eaLnBrk="0" fontAlgn="base" latinLnBrk="1" hangingPunct="0">
              <a:lnSpc>
                <a:spcPct val="100000"/>
              </a:lnSpc>
              <a:spcBef>
                <a:spcPct val="30000"/>
              </a:spcBef>
              <a:spcAft>
                <a:spcPct val="0"/>
              </a:spcAft>
              <a:buClrTx/>
              <a:buSzTx/>
              <a:buFontTx/>
              <a:buNone/>
              <a:tabLst/>
              <a:defRPr/>
            </a:pPr>
            <a:endParaRPr kumimoji="1" lang="en-US" altLang="zh-CN" sz="1200" kern="1200" dirty="0">
              <a:solidFill>
                <a:schemeClr val="tx1"/>
              </a:solidFill>
              <a:effectLst/>
              <a:latin typeface="Gulim" charset="0"/>
              <a:ea typeface="MS PGothic" pitchFamily="34" charset="-128"/>
              <a:cs typeface="Gulim" charset="0"/>
            </a:endParaRPr>
          </a:p>
          <a:p>
            <a:pPr marL="0" marR="0" indent="0" algn="l" defTabSz="914400" rtl="0" eaLnBrk="0" fontAlgn="base" latinLnBrk="1" hangingPunct="0">
              <a:lnSpc>
                <a:spcPct val="100000"/>
              </a:lnSpc>
              <a:spcBef>
                <a:spcPct val="30000"/>
              </a:spcBef>
              <a:spcAft>
                <a:spcPct val="0"/>
              </a:spcAft>
              <a:buClrTx/>
              <a:buSzTx/>
              <a:buFontTx/>
              <a:buNone/>
              <a:tabLst/>
              <a:defRPr/>
            </a:pPr>
            <a:r>
              <a:rPr kumimoji="1" lang="en-US" altLang="zh-CN" sz="1200" kern="1200" dirty="0">
                <a:solidFill>
                  <a:schemeClr val="tx1"/>
                </a:solidFill>
                <a:effectLst/>
                <a:latin typeface="Gulim" charset="0"/>
                <a:ea typeface="MS PGothic" pitchFamily="34" charset="-128"/>
                <a:cs typeface="Gulim" charset="0"/>
              </a:rPr>
              <a:t>Both two</a:t>
            </a:r>
            <a:r>
              <a:rPr kumimoji="1" lang="en-US" altLang="zh-CN" sz="1200" kern="1200" baseline="0" dirty="0">
                <a:solidFill>
                  <a:schemeClr val="tx1"/>
                </a:solidFill>
                <a:effectLst/>
                <a:latin typeface="Gulim" charset="0"/>
                <a:ea typeface="MS PGothic" pitchFamily="34" charset="-128"/>
                <a:cs typeface="Gulim" charset="0"/>
              </a:rPr>
              <a:t> recent work </a:t>
            </a:r>
            <a:r>
              <a:rPr kumimoji="1" lang="en-US" altLang="zh-CN" sz="1200" kern="1200" baseline="0" dirty="0" err="1">
                <a:solidFill>
                  <a:schemeClr val="tx1"/>
                </a:solidFill>
                <a:effectLst/>
                <a:latin typeface="Gulim" charset="0"/>
                <a:ea typeface="MS PGothic" pitchFamily="34" charset="-128"/>
                <a:cs typeface="Gulim" charset="0"/>
              </a:rPr>
              <a:t>utitlize</a:t>
            </a:r>
            <a:r>
              <a:rPr kumimoji="1" lang="en-US" altLang="zh-CN" sz="1200" kern="1200" baseline="0" dirty="0">
                <a:solidFill>
                  <a:schemeClr val="tx1"/>
                </a:solidFill>
                <a:effectLst/>
                <a:latin typeface="Gulim" charset="0"/>
                <a:ea typeface="MS PGothic" pitchFamily="34" charset="-128"/>
                <a:cs typeface="Gulim" charset="0"/>
              </a:rPr>
              <a:t> a specific data structure, called HST, to avoid the worst matching case.</a:t>
            </a:r>
            <a:endParaRPr kumimoji="1" lang="en-US" altLang="zh-CN" sz="1200" kern="1200" dirty="0">
              <a:solidFill>
                <a:schemeClr val="tx1"/>
              </a:solidFill>
              <a:effectLst/>
              <a:latin typeface="Gulim" charset="0"/>
              <a:ea typeface="MS PGothic" pitchFamily="34" charset="-128"/>
              <a:cs typeface="Gulim" charset="0"/>
            </a:endParaRPr>
          </a:p>
          <a:p>
            <a:pPr marL="0" marR="0" indent="0" algn="l" defTabSz="914400" rtl="0" eaLnBrk="0" fontAlgn="base" latinLnBrk="1" hangingPunct="0">
              <a:lnSpc>
                <a:spcPct val="100000"/>
              </a:lnSpc>
              <a:spcBef>
                <a:spcPct val="30000"/>
              </a:spcBef>
              <a:spcAft>
                <a:spcPct val="0"/>
              </a:spcAft>
              <a:buClrTx/>
              <a:buSzTx/>
              <a:buFontTx/>
              <a:buNone/>
              <a:tabLst/>
              <a:defRPr/>
            </a:pPr>
            <a:endParaRPr kumimoji="1" lang="en-US" altLang="zh-CN" sz="1200" kern="1200" dirty="0">
              <a:solidFill>
                <a:schemeClr val="tx1"/>
              </a:solidFill>
              <a:effectLst/>
              <a:latin typeface="Gulim" charset="0"/>
              <a:ea typeface="MS PGothic" pitchFamily="34" charset="-128"/>
              <a:cs typeface="Gulim" charset="0"/>
            </a:endParaRPr>
          </a:p>
          <a:p>
            <a:pPr marL="0" marR="0" indent="0" algn="l" defTabSz="914400" rtl="0" eaLnBrk="0" fontAlgn="base" latinLnBrk="1" hangingPunct="0">
              <a:lnSpc>
                <a:spcPct val="100000"/>
              </a:lnSpc>
              <a:spcBef>
                <a:spcPct val="30000"/>
              </a:spcBef>
              <a:spcAft>
                <a:spcPct val="0"/>
              </a:spcAft>
              <a:buClrTx/>
              <a:buSzTx/>
              <a:buFontTx/>
              <a:buNone/>
              <a:tabLst/>
              <a:defRPr/>
            </a:pPr>
            <a:r>
              <a:rPr kumimoji="1" lang="en-US" altLang="zh-CN" sz="1200" kern="1200" dirty="0">
                <a:solidFill>
                  <a:schemeClr val="tx1"/>
                </a:solidFill>
                <a:effectLst/>
                <a:latin typeface="Gulim" charset="0"/>
                <a:ea typeface="MS PGothic" pitchFamily="34" charset="-128"/>
                <a:cs typeface="Gulim" charset="0"/>
              </a:rPr>
              <a:t>Here, we ask a</a:t>
            </a:r>
            <a:r>
              <a:rPr kumimoji="1" lang="en-US" altLang="zh-CN" sz="1200" kern="1200" baseline="0" dirty="0">
                <a:solidFill>
                  <a:schemeClr val="tx1"/>
                </a:solidFill>
                <a:effectLst/>
                <a:latin typeface="Gulim" charset="0"/>
                <a:ea typeface="MS PGothic" pitchFamily="34" charset="-128"/>
                <a:cs typeface="Gulim" charset="0"/>
              </a:rPr>
              <a:t> question…</a:t>
            </a:r>
            <a:endParaRPr lang="zh-CN" altLang="en-US" dirty="0">
              <a:latin typeface="Gulim" pitchFamily="34" charset="-127"/>
              <a:cs typeface="Gulim" pitchFamily="34" charset="-127"/>
            </a:endParaRPr>
          </a:p>
          <a:p>
            <a:pPr marL="0" marR="0" indent="0" algn="l" defTabSz="914400" rtl="0" eaLnBrk="0" fontAlgn="base" latinLnBrk="1" hangingPunct="0">
              <a:lnSpc>
                <a:spcPct val="100000"/>
              </a:lnSpc>
              <a:spcBef>
                <a:spcPct val="30000"/>
              </a:spcBef>
              <a:spcAft>
                <a:spcPct val="0"/>
              </a:spcAft>
              <a:buClrTx/>
              <a:buSzTx/>
              <a:buFontTx/>
              <a:buNone/>
              <a:tabLst/>
              <a:defRPr/>
            </a:pPr>
            <a:endParaRPr lang="zh-CN" altLang="en-US" dirty="0">
              <a:latin typeface="Gulim" pitchFamily="34" charset="-127"/>
              <a:cs typeface="Gulim" pitchFamily="34" charset="-127"/>
            </a:endParaRPr>
          </a:p>
        </p:txBody>
      </p:sp>
      <p:sp>
        <p:nvSpPr>
          <p:cNvPr id="604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C0CE5569-468B-4CA3-A02A-89F9FBD6DA1E}" type="slidenum">
              <a:rPr lang="zh-CN" altLang="en-US" smtClean="0">
                <a:ea typeface="Gulim" pitchFamily="34" charset="-127"/>
              </a:rPr>
              <a:pPr>
                <a:spcBef>
                  <a:spcPct val="0"/>
                </a:spcBef>
              </a:pPr>
              <a:t>115</a:t>
            </a:fld>
            <a:endParaRPr lang="en-US" altLang="zh-CN">
              <a:ea typeface="Gulim" pitchFamily="34" charset="-127"/>
            </a:endParaRPr>
          </a:p>
        </p:txBody>
      </p:sp>
    </p:spTree>
    <p:extLst>
      <p:ext uri="{BB962C8B-B14F-4D97-AF65-F5344CB8AC3E}">
        <p14:creationId xmlns:p14="http://schemas.microsoft.com/office/powerpoint/2010/main" val="6486028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p:spPr>
      </p:sp>
      <p:sp>
        <p:nvSpPr>
          <p:cNvPr id="35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200" kern="1200" dirty="0">
                <a:solidFill>
                  <a:schemeClr val="tx1"/>
                </a:solidFill>
                <a:effectLst/>
                <a:latin typeface="Gulim" charset="0"/>
                <a:ea typeface="MS PGothic" pitchFamily="34" charset="-128"/>
                <a:cs typeface="Gulim" charset="0"/>
              </a:rPr>
              <a:t>Here</a:t>
            </a:r>
            <a:r>
              <a:rPr kumimoji="1" lang="en-US" altLang="zh-CN" sz="1200" kern="1200" baseline="0" dirty="0">
                <a:solidFill>
                  <a:schemeClr val="tx1"/>
                </a:solidFill>
                <a:effectLst/>
                <a:latin typeface="Gulim" charset="0"/>
                <a:ea typeface="MS PGothic" pitchFamily="34" charset="-128"/>
                <a:cs typeface="Gulim" charset="0"/>
              </a:rPr>
              <a:t> is the worst case of greedy approach. </a:t>
            </a:r>
          </a:p>
          <a:p>
            <a:endParaRPr kumimoji="1" lang="en-US" altLang="zh-CN" sz="1200" kern="1200" baseline="0" dirty="0">
              <a:solidFill>
                <a:schemeClr val="tx1"/>
              </a:solidFill>
              <a:effectLst/>
              <a:latin typeface="Gulim" charset="0"/>
              <a:ea typeface="MS PGothic" pitchFamily="34" charset="-128"/>
              <a:cs typeface="Gulim" charset="0"/>
            </a:endParaRPr>
          </a:p>
          <a:p>
            <a:r>
              <a:rPr kumimoji="1" lang="en-US" altLang="zh-CN" sz="1200" kern="1200" baseline="0" dirty="0">
                <a:solidFill>
                  <a:schemeClr val="tx1"/>
                </a:solidFill>
                <a:effectLst/>
                <a:latin typeface="Gulim" charset="0"/>
                <a:ea typeface="MS PGothic" pitchFamily="34" charset="-128"/>
                <a:cs typeface="Gulim" charset="0"/>
              </a:rPr>
              <a:t>w_2 and t_2 locate in the same place, w3 and t3, w4 and t4 are same. The distance between w1 and t1 is 1+\epsilon, the distance between t1 and w2 is 1, the distance between w2 and W3 is 2, the distance between w3 and w4 is 4. Also, t2 and w2 locate the same place. Similarly, w3 and t3, w4 and t4 are also at the same place. </a:t>
            </a:r>
          </a:p>
          <a:p>
            <a:endParaRPr kumimoji="1" lang="en-US" altLang="zh-CN" sz="1200" kern="1200" baseline="0" dirty="0">
              <a:solidFill>
                <a:schemeClr val="tx1"/>
              </a:solidFill>
              <a:effectLst/>
              <a:latin typeface="Gulim" charset="0"/>
              <a:ea typeface="MS PGothic" pitchFamily="34" charset="-128"/>
              <a:cs typeface="Gulim" charset="0"/>
            </a:endParaRPr>
          </a:p>
        </p:txBody>
      </p:sp>
      <p:sp>
        <p:nvSpPr>
          <p:cNvPr id="35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07B353C0-1C9D-449D-8C1A-50C9F4B46681}" type="slidenum">
              <a:rPr lang="zh-CN" altLang="en-US" smtClean="0">
                <a:ea typeface="Gulim" pitchFamily="34" charset="-127"/>
              </a:rPr>
              <a:pPr>
                <a:spcBef>
                  <a:spcPct val="0"/>
                </a:spcBef>
              </a:pPr>
              <a:t>116</a:t>
            </a:fld>
            <a:endParaRPr lang="en-US" altLang="zh-CN">
              <a:ea typeface="Gulim" pitchFamily="34" charset="-127"/>
            </a:endParaRPr>
          </a:p>
        </p:txBody>
      </p:sp>
    </p:spTree>
    <p:extLst>
      <p:ext uri="{BB962C8B-B14F-4D97-AF65-F5344CB8AC3E}">
        <p14:creationId xmlns:p14="http://schemas.microsoft.com/office/powerpoint/2010/main" val="303326032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p:spPr>
      </p:sp>
      <p:sp>
        <p:nvSpPr>
          <p:cNvPr id="35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200" kern="1200" baseline="0" dirty="0">
                <a:solidFill>
                  <a:schemeClr val="tx1"/>
                </a:solidFill>
                <a:effectLst/>
                <a:latin typeface="Gulim" charset="0"/>
                <a:ea typeface="MS PGothic" pitchFamily="34" charset="-128"/>
                <a:cs typeface="Gulim" charset="0"/>
              </a:rPr>
              <a:t>In the offline scenario, the optimal matching is shown in the red curves. The total cost is 1+\epsilon. </a:t>
            </a:r>
            <a:endParaRPr kumimoji="1" lang="zh-CN" altLang="zh-CN" sz="1200" kern="1200" dirty="0">
              <a:solidFill>
                <a:schemeClr val="tx1"/>
              </a:solidFill>
              <a:effectLst/>
              <a:latin typeface="Gulim" charset="0"/>
              <a:ea typeface="MS PGothic" pitchFamily="34" charset="-128"/>
              <a:cs typeface="Gulim" charset="0"/>
            </a:endParaRPr>
          </a:p>
        </p:txBody>
      </p:sp>
      <p:sp>
        <p:nvSpPr>
          <p:cNvPr id="35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07B353C0-1C9D-449D-8C1A-50C9F4B46681}" type="slidenum">
              <a:rPr lang="zh-CN" altLang="en-US" smtClean="0">
                <a:ea typeface="Gulim" pitchFamily="34" charset="-127"/>
              </a:rPr>
              <a:pPr>
                <a:spcBef>
                  <a:spcPct val="0"/>
                </a:spcBef>
              </a:pPr>
              <a:t>117</a:t>
            </a:fld>
            <a:endParaRPr lang="en-US" altLang="zh-CN">
              <a:ea typeface="Gulim" pitchFamily="34" charset="-127"/>
            </a:endParaRPr>
          </a:p>
        </p:txBody>
      </p:sp>
    </p:spTree>
    <p:extLst>
      <p:ext uri="{BB962C8B-B14F-4D97-AF65-F5344CB8AC3E}">
        <p14:creationId xmlns:p14="http://schemas.microsoft.com/office/powerpoint/2010/main" val="1360856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a:ln/>
        </p:spPr>
      </p:sp>
      <p:sp>
        <p:nvSpPr>
          <p:cNvPr id="225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Applications &amp; Sharing Economy</a:t>
            </a:r>
            <a:endParaRPr kumimoji="1" lang="en-US" altLang="zh-CN" sz="1200" kern="1200" dirty="0">
              <a:solidFill>
                <a:schemeClr val="tx1"/>
              </a:solidFill>
              <a:effectLst/>
              <a:latin typeface="Gulim" charset="0"/>
              <a:ea typeface="MS PGothic" pitchFamily="34" charset="-128"/>
              <a:cs typeface="Gulim" charset="0"/>
            </a:endParaRPr>
          </a:p>
          <a:p>
            <a:endParaRPr kumimoji="1" lang="en-US" altLang="zh-CN" sz="1200" kern="1200" dirty="0">
              <a:solidFill>
                <a:schemeClr val="tx1"/>
              </a:solidFill>
              <a:effectLst/>
              <a:latin typeface="Gulim" charset="0"/>
              <a:ea typeface="MS PGothic" pitchFamily="34" charset="-128"/>
              <a:cs typeface="Gulim" charset="0"/>
            </a:endParaRPr>
          </a:p>
          <a:p>
            <a:r>
              <a:rPr kumimoji="1" lang="en-US" altLang="zh-CN" sz="1200" kern="1200" dirty="0">
                <a:solidFill>
                  <a:schemeClr val="tx1"/>
                </a:solidFill>
                <a:effectLst/>
                <a:latin typeface="Gulim" charset="0"/>
                <a:ea typeface="MS PGothic" pitchFamily="34" charset="-128"/>
                <a:cs typeface="Gulim" charset="0"/>
              </a:rPr>
              <a:t>Some famous traditional crowdsourcing</a:t>
            </a:r>
            <a:r>
              <a:rPr kumimoji="1" lang="en-US" altLang="zh-CN" sz="1200" kern="1200" baseline="0" dirty="0">
                <a:solidFill>
                  <a:schemeClr val="tx1"/>
                </a:solidFill>
                <a:effectLst/>
                <a:latin typeface="Gulim" charset="0"/>
                <a:ea typeface="MS PGothic" pitchFamily="34" charset="-128"/>
                <a:cs typeface="Gulim" charset="0"/>
              </a:rPr>
              <a:t> </a:t>
            </a:r>
            <a:r>
              <a:rPr kumimoji="1" lang="en-US" altLang="zh-CN" sz="1200" kern="1200" dirty="0">
                <a:solidFill>
                  <a:schemeClr val="tx1"/>
                </a:solidFill>
                <a:effectLst/>
                <a:latin typeface="Gulim" charset="0"/>
                <a:ea typeface="MS PGothic" pitchFamily="34" charset="-128"/>
                <a:cs typeface="Gulim" charset="0"/>
              </a:rPr>
              <a:t>platforms include Yahoo Answer,</a:t>
            </a:r>
            <a:r>
              <a:rPr kumimoji="1" lang="en-US" altLang="zh-CN" sz="1200" kern="1200" baseline="0" dirty="0">
                <a:solidFill>
                  <a:schemeClr val="tx1"/>
                </a:solidFill>
                <a:effectLst/>
                <a:latin typeface="Gulim" charset="0"/>
                <a:ea typeface="MS PGothic" pitchFamily="34" charset="-128"/>
                <a:cs typeface="Gulim" charset="0"/>
              </a:rPr>
              <a:t> </a:t>
            </a:r>
            <a:r>
              <a:rPr kumimoji="1" lang="en-US" altLang="zh-CN" sz="1200" kern="1200" dirty="0">
                <a:solidFill>
                  <a:schemeClr val="tx1"/>
                </a:solidFill>
                <a:effectLst/>
                <a:latin typeface="Gulim" charset="0"/>
                <a:ea typeface="MS PGothic" pitchFamily="34" charset="-128"/>
                <a:cs typeface="Gulim" charset="0"/>
              </a:rPr>
              <a:t>AMT, </a:t>
            </a:r>
            <a:r>
              <a:rPr kumimoji="1" lang="en-US" altLang="zh-CN" sz="1200" kern="1200" dirty="0" err="1">
                <a:solidFill>
                  <a:schemeClr val="tx1"/>
                </a:solidFill>
                <a:effectLst/>
                <a:latin typeface="Gulim" charset="0"/>
                <a:ea typeface="MS PGothic" pitchFamily="34" charset="-128"/>
                <a:cs typeface="Gulim" charset="0"/>
              </a:rPr>
              <a:t>oDesk</a:t>
            </a:r>
            <a:r>
              <a:rPr kumimoji="1" lang="en-US" altLang="zh-CN" sz="1200" kern="1200" dirty="0">
                <a:solidFill>
                  <a:schemeClr val="tx1"/>
                </a:solidFill>
                <a:effectLst/>
                <a:latin typeface="Gulim" charset="0"/>
                <a:ea typeface="MS PGothic" pitchFamily="34" charset="-128"/>
                <a:cs typeface="Gulim" charset="0"/>
              </a:rPr>
              <a:t>, etc.</a:t>
            </a:r>
            <a:endParaRPr lang="zh-CN" altLang="en-US" dirty="0">
              <a:latin typeface="Gulim" pitchFamily="34" charset="-127"/>
              <a:cs typeface="Gulim" pitchFamily="34" charset="-127"/>
            </a:endParaRPr>
          </a:p>
        </p:txBody>
      </p:sp>
      <p:sp>
        <p:nvSpPr>
          <p:cNvPr id="225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E21FFB66-3024-487A-BE02-4DD6F1E7EC7B}" type="slidenum">
              <a:rPr lang="zh-CN" altLang="en-US" smtClean="0">
                <a:ea typeface="Gulim" pitchFamily="34" charset="-127"/>
              </a:rPr>
              <a:pPr>
                <a:spcBef>
                  <a:spcPct val="0"/>
                </a:spcBef>
              </a:pPr>
              <a:t>16</a:t>
            </a:fld>
            <a:endParaRPr lang="en-US" altLang="zh-CN">
              <a:ea typeface="Gulim" pitchFamily="34" charset="-127"/>
            </a:endParaRPr>
          </a:p>
        </p:txBody>
      </p:sp>
    </p:spTree>
    <p:extLst>
      <p:ext uri="{BB962C8B-B14F-4D97-AF65-F5344CB8AC3E}">
        <p14:creationId xmlns:p14="http://schemas.microsoft.com/office/powerpoint/2010/main" val="198905275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p:spPr>
      </p:sp>
      <p:sp>
        <p:nvSpPr>
          <p:cNvPr id="35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200" kern="1200" baseline="0" dirty="0">
                <a:solidFill>
                  <a:schemeClr val="tx1"/>
                </a:solidFill>
                <a:effectLst/>
                <a:latin typeface="Gulim" charset="0"/>
                <a:ea typeface="MS PGothic" pitchFamily="34" charset="-128"/>
                <a:cs typeface="Gulim" charset="0"/>
              </a:rPr>
              <a:t>In the online scenario, the worst arrival order is t1,t2,t3,t4. Let’s see the process, when t1 appears, it will be assigned to w2 since the distance of t1 and w1 is larger than that of t1 and w2. </a:t>
            </a:r>
            <a:endParaRPr kumimoji="1" lang="zh-CN" altLang="zh-CN" sz="1200" kern="1200" dirty="0">
              <a:solidFill>
                <a:schemeClr val="tx1"/>
              </a:solidFill>
              <a:effectLst/>
              <a:latin typeface="Gulim" charset="0"/>
              <a:ea typeface="MS PGothic" pitchFamily="34" charset="-128"/>
              <a:cs typeface="Gulim" charset="0"/>
            </a:endParaRPr>
          </a:p>
        </p:txBody>
      </p:sp>
      <p:sp>
        <p:nvSpPr>
          <p:cNvPr id="35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07B353C0-1C9D-449D-8C1A-50C9F4B46681}" type="slidenum">
              <a:rPr lang="zh-CN" altLang="en-US" smtClean="0">
                <a:ea typeface="Gulim" pitchFamily="34" charset="-127"/>
              </a:rPr>
              <a:pPr>
                <a:spcBef>
                  <a:spcPct val="0"/>
                </a:spcBef>
              </a:pPr>
              <a:t>118</a:t>
            </a:fld>
            <a:endParaRPr lang="en-US" altLang="zh-CN">
              <a:ea typeface="Gulim" pitchFamily="34" charset="-127"/>
            </a:endParaRPr>
          </a:p>
        </p:txBody>
      </p:sp>
    </p:spTree>
    <p:extLst>
      <p:ext uri="{BB962C8B-B14F-4D97-AF65-F5344CB8AC3E}">
        <p14:creationId xmlns:p14="http://schemas.microsoft.com/office/powerpoint/2010/main" val="257785863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p:spPr>
      </p:sp>
      <p:sp>
        <p:nvSpPr>
          <p:cNvPr id="35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200" kern="1200" baseline="0" dirty="0">
                <a:solidFill>
                  <a:schemeClr val="tx1"/>
                </a:solidFill>
                <a:effectLst/>
                <a:latin typeface="Gulim" charset="0"/>
                <a:ea typeface="MS PGothic" pitchFamily="34" charset="-128"/>
                <a:cs typeface="Gulim" charset="0"/>
              </a:rPr>
              <a:t>Similarly, when t2 appears, it will be assigned to w3 since the distance of t2 and w1 is larger than that of t2 and w3.  </a:t>
            </a:r>
          </a:p>
        </p:txBody>
      </p:sp>
      <p:sp>
        <p:nvSpPr>
          <p:cNvPr id="35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07B353C0-1C9D-449D-8C1A-50C9F4B46681}" type="slidenum">
              <a:rPr lang="zh-CN" altLang="en-US" smtClean="0">
                <a:ea typeface="Gulim" pitchFamily="34" charset="-127"/>
              </a:rPr>
              <a:pPr>
                <a:spcBef>
                  <a:spcPct val="0"/>
                </a:spcBef>
              </a:pPr>
              <a:t>119</a:t>
            </a:fld>
            <a:endParaRPr lang="en-US" altLang="zh-CN">
              <a:ea typeface="Gulim" pitchFamily="34" charset="-127"/>
            </a:endParaRPr>
          </a:p>
        </p:txBody>
      </p:sp>
    </p:spTree>
    <p:extLst>
      <p:ext uri="{BB962C8B-B14F-4D97-AF65-F5344CB8AC3E}">
        <p14:creationId xmlns:p14="http://schemas.microsoft.com/office/powerpoint/2010/main" val="205979926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p:spPr>
      </p:sp>
      <p:sp>
        <p:nvSpPr>
          <p:cNvPr id="35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200" kern="1200" baseline="0" dirty="0">
                <a:solidFill>
                  <a:schemeClr val="tx1"/>
                </a:solidFill>
                <a:effectLst/>
                <a:latin typeface="Gulim" charset="0"/>
                <a:ea typeface="MS PGothic" pitchFamily="34" charset="-128"/>
                <a:cs typeface="Gulim" charset="0"/>
              </a:rPr>
              <a:t>Similarly, when t3 appears, it will be assigned to w4 since the distance of t3 and w1 is larger than that of t3 and w4.  </a:t>
            </a:r>
          </a:p>
        </p:txBody>
      </p:sp>
      <p:sp>
        <p:nvSpPr>
          <p:cNvPr id="35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07B353C0-1C9D-449D-8C1A-50C9F4B46681}" type="slidenum">
              <a:rPr lang="zh-CN" altLang="en-US" smtClean="0">
                <a:ea typeface="Gulim" pitchFamily="34" charset="-127"/>
              </a:rPr>
              <a:pPr>
                <a:spcBef>
                  <a:spcPct val="0"/>
                </a:spcBef>
              </a:pPr>
              <a:t>120</a:t>
            </a:fld>
            <a:endParaRPr lang="en-US" altLang="zh-CN">
              <a:ea typeface="Gulim" pitchFamily="34" charset="-127"/>
            </a:endParaRPr>
          </a:p>
        </p:txBody>
      </p:sp>
    </p:spTree>
    <p:extLst>
      <p:ext uri="{BB962C8B-B14F-4D97-AF65-F5344CB8AC3E}">
        <p14:creationId xmlns:p14="http://schemas.microsoft.com/office/powerpoint/2010/main" val="60587138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p:spPr>
      </p:sp>
      <p:sp>
        <p:nvSpPr>
          <p:cNvPr id="35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200" kern="1200" baseline="0" dirty="0">
                <a:solidFill>
                  <a:schemeClr val="tx1"/>
                </a:solidFill>
                <a:effectLst/>
                <a:latin typeface="Gulim" charset="0"/>
                <a:ea typeface="MS PGothic" pitchFamily="34" charset="-128"/>
                <a:cs typeface="Gulim" charset="0"/>
              </a:rPr>
              <a:t>Finally, when t4 appears, it is only assigned to w1. Thus, the total cost of the worst case is </a:t>
            </a:r>
            <a:r>
              <a:rPr kumimoji="1" lang="en-US" altLang="zh-CN" sz="1200" kern="1200" baseline="0" dirty="0" err="1">
                <a:solidFill>
                  <a:schemeClr val="tx1"/>
                </a:solidFill>
                <a:effectLst/>
                <a:latin typeface="Gulim" charset="0"/>
                <a:ea typeface="MS PGothic" pitchFamily="34" charset="-128"/>
                <a:cs typeface="Gulim" charset="0"/>
              </a:rPr>
              <a:t>expotational</a:t>
            </a:r>
            <a:r>
              <a:rPr kumimoji="1" lang="en-US" altLang="zh-CN" sz="1200" kern="1200" baseline="0" dirty="0">
                <a:solidFill>
                  <a:schemeClr val="tx1"/>
                </a:solidFill>
                <a:effectLst/>
                <a:latin typeface="Gulim" charset="0"/>
                <a:ea typeface="MS PGothic" pitchFamily="34" charset="-128"/>
                <a:cs typeface="Gulim" charset="0"/>
              </a:rPr>
              <a:t>.</a:t>
            </a:r>
          </a:p>
          <a:p>
            <a:endParaRPr kumimoji="1" lang="en-US" altLang="zh-CN" sz="1200" kern="1200" baseline="0" dirty="0">
              <a:solidFill>
                <a:schemeClr val="tx1"/>
              </a:solidFill>
              <a:effectLst/>
              <a:latin typeface="Gulim" charset="0"/>
              <a:ea typeface="MS PGothic" pitchFamily="34" charset="-128"/>
              <a:cs typeface="Gulim" charset="0"/>
            </a:endParaRPr>
          </a:p>
          <a:p>
            <a:r>
              <a:rPr kumimoji="1" lang="en-US" altLang="zh-CN" sz="1200" kern="1200" baseline="0" dirty="0">
                <a:solidFill>
                  <a:schemeClr val="tx1"/>
                </a:solidFill>
                <a:effectLst/>
                <a:latin typeface="Gulim" charset="0"/>
                <a:ea typeface="MS PGothic" pitchFamily="34" charset="-128"/>
                <a:cs typeface="Gulim" charset="0"/>
              </a:rPr>
              <a:t>However, for this case , we prove that the competitive ratio under average-case analysis is 3.195, and the probability that the worst-case happens is only 1 over the factorial of k, which is the number of users. The more details of our proof can be found in our paper.</a:t>
            </a:r>
          </a:p>
          <a:p>
            <a:endParaRPr kumimoji="1" lang="en-US" altLang="zh-CN" sz="1200" kern="1200" baseline="0" dirty="0">
              <a:solidFill>
                <a:schemeClr val="tx1"/>
              </a:solidFill>
              <a:effectLst/>
              <a:latin typeface="Gulim" charset="0"/>
              <a:ea typeface="MS PGothic" pitchFamily="34" charset="-128"/>
              <a:cs typeface="Gulim" charset="0"/>
            </a:endParaRPr>
          </a:p>
          <a:p>
            <a:r>
              <a:rPr kumimoji="1" lang="en-US" altLang="zh-CN" sz="1200" kern="1200" baseline="0" dirty="0">
                <a:solidFill>
                  <a:schemeClr val="tx1"/>
                </a:solidFill>
                <a:effectLst/>
                <a:latin typeface="Gulim" charset="0"/>
                <a:ea typeface="MS PGothic" pitchFamily="34" charset="-128"/>
                <a:cs typeface="Gulim" charset="0"/>
              </a:rPr>
              <a:t>Hence, we propose an open question, the average-case competitive ratio under the random order model of Greedy for the OMBM problem should be constant!</a:t>
            </a:r>
            <a:endParaRPr kumimoji="1" lang="zh-CN" altLang="zh-CN" sz="1200" kern="1200" dirty="0">
              <a:solidFill>
                <a:schemeClr val="tx1"/>
              </a:solidFill>
              <a:effectLst/>
              <a:latin typeface="Gulim" charset="0"/>
              <a:ea typeface="MS PGothic" pitchFamily="34" charset="-128"/>
              <a:cs typeface="Gulim" charset="0"/>
            </a:endParaRPr>
          </a:p>
        </p:txBody>
      </p:sp>
      <p:sp>
        <p:nvSpPr>
          <p:cNvPr id="35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07B353C0-1C9D-449D-8C1A-50C9F4B46681}" type="slidenum">
              <a:rPr lang="zh-CN" altLang="en-US" smtClean="0">
                <a:ea typeface="Gulim" pitchFamily="34" charset="-127"/>
              </a:rPr>
              <a:pPr>
                <a:spcBef>
                  <a:spcPct val="0"/>
                </a:spcBef>
              </a:pPr>
              <a:t>121</a:t>
            </a:fld>
            <a:endParaRPr lang="en-US" altLang="zh-CN">
              <a:ea typeface="Gulim" pitchFamily="34" charset="-127"/>
            </a:endParaRPr>
          </a:p>
        </p:txBody>
      </p:sp>
    </p:spTree>
    <p:extLst>
      <p:ext uri="{BB962C8B-B14F-4D97-AF65-F5344CB8AC3E}">
        <p14:creationId xmlns:p14="http://schemas.microsoft.com/office/powerpoint/2010/main" val="308665645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p:spPr>
      </p:sp>
      <p:sp>
        <p:nvSpPr>
          <p:cNvPr id="35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Gulim" pitchFamily="34" charset="-127"/>
                <a:cs typeface="Gulim" pitchFamily="34" charset="-127"/>
              </a:rPr>
              <a:t>We use two real datasets and four larger synthetic</a:t>
            </a:r>
            <a:r>
              <a:rPr lang="en-US" altLang="zh-CN" baseline="0" dirty="0">
                <a:latin typeface="Gulim" pitchFamily="34" charset="-127"/>
                <a:cs typeface="Gulim" pitchFamily="34" charset="-127"/>
              </a:rPr>
              <a:t> datasets to compare Greedy algorithm and the other three algorithms. The four synthetic datasets follow normal distribution, uniform distribution, power-law distribution, exponential distribution, respectively.</a:t>
            </a:r>
            <a:endParaRPr lang="zh-CN" altLang="en-US" dirty="0">
              <a:latin typeface="Gulim" pitchFamily="34" charset="-127"/>
              <a:cs typeface="Gulim" pitchFamily="34" charset="-127"/>
            </a:endParaRPr>
          </a:p>
        </p:txBody>
      </p:sp>
      <p:sp>
        <p:nvSpPr>
          <p:cNvPr id="35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07B353C0-1C9D-449D-8C1A-50C9F4B46681}" type="slidenum">
              <a:rPr lang="zh-CN" altLang="en-US" smtClean="0">
                <a:ea typeface="Gulim" pitchFamily="34" charset="-127"/>
              </a:rPr>
              <a:pPr>
                <a:spcBef>
                  <a:spcPct val="0"/>
                </a:spcBef>
              </a:pPr>
              <a:t>122</a:t>
            </a:fld>
            <a:endParaRPr lang="en-US" altLang="zh-CN">
              <a:ea typeface="Gulim" pitchFamily="34" charset="-127"/>
            </a:endParaRPr>
          </a:p>
        </p:txBody>
      </p:sp>
    </p:spTree>
    <p:extLst>
      <p:ext uri="{BB962C8B-B14F-4D97-AF65-F5344CB8AC3E}">
        <p14:creationId xmlns:p14="http://schemas.microsoft.com/office/powerpoint/2010/main" val="409529814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Due to the limited</a:t>
            </a:r>
            <a:r>
              <a:rPr lang="en-US" altLang="zh-CN" baseline="0" dirty="0"/>
              <a:t> time, h</a:t>
            </a:r>
            <a:r>
              <a:rPr lang="en-US" dirty="0"/>
              <a:t>ere only</a:t>
            </a:r>
            <a:r>
              <a:rPr lang="en-US" baseline="0" dirty="0"/>
              <a:t> show the results when varying the location of workers following Normal distribution. We compare the total distance of the three online algorithms. </a:t>
            </a:r>
          </a:p>
          <a:p>
            <a:endParaRPr lang="en-US" baseline="0" dirty="0"/>
          </a:p>
          <a:p>
            <a:r>
              <a:rPr lang="en-US" baseline="0" dirty="0"/>
              <a:t>We can see that Greedy, which is the red curve, is the most effective. In other words, the total distance of Greedy is closer to the offline optimal results than that of other two algorithms. </a:t>
            </a:r>
          </a:p>
          <a:p>
            <a:endParaRPr lang="en-US" baseline="0" dirty="0"/>
          </a:p>
          <a:p>
            <a:r>
              <a:rPr lang="en-US" baseline="0" dirty="0"/>
              <a:t>Also, Greedy is the fastest one and spends the lowest memory. </a:t>
            </a:r>
            <a:endParaRPr lang="en-US" dirty="0"/>
          </a:p>
        </p:txBody>
      </p:sp>
      <p:sp>
        <p:nvSpPr>
          <p:cNvPr id="4" name="Slide Number Placeholder 3"/>
          <p:cNvSpPr>
            <a:spLocks noGrp="1"/>
          </p:cNvSpPr>
          <p:nvPr>
            <p:ph type="sldNum" sz="quarter" idx="10"/>
          </p:nvPr>
        </p:nvSpPr>
        <p:spPr/>
        <p:txBody>
          <a:bodyPr/>
          <a:lstStyle/>
          <a:p>
            <a:pPr>
              <a:defRPr/>
            </a:pPr>
            <a:fld id="{664D4173-57ED-437D-91B8-619767E9CBB8}" type="slidenum">
              <a:rPr lang="en-US" altLang="ko-KR" smtClean="0"/>
              <a:pPr>
                <a:defRPr/>
              </a:pPr>
              <a:t>123</a:t>
            </a:fld>
            <a:endParaRPr lang="en-US" altLang="ko-KR"/>
          </a:p>
        </p:txBody>
      </p:sp>
    </p:spTree>
    <p:extLst>
      <p:ext uri="{BB962C8B-B14F-4D97-AF65-F5344CB8AC3E}">
        <p14:creationId xmlns:p14="http://schemas.microsoft.com/office/powerpoint/2010/main" val="399448893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Here are the results on real datasets.</a:t>
            </a:r>
            <a:r>
              <a:rPr lang="en-US" altLang="zh-CN" baseline="0" dirty="0"/>
              <a:t> </a:t>
            </a:r>
          </a:p>
          <a:p>
            <a:endParaRPr lang="en-US" altLang="zh-CN" baseline="0" dirty="0"/>
          </a:p>
          <a:p>
            <a:r>
              <a:rPr kumimoji="1" lang="en-US" altLang="zh-CN" sz="1200" b="0" i="0" u="none" strike="noStrike" kern="1200" baseline="0" dirty="0">
                <a:solidFill>
                  <a:schemeClr val="tx1"/>
                </a:solidFill>
                <a:latin typeface="Gulim" charset="0"/>
                <a:ea typeface="MS PGothic" pitchFamily="34" charset="-128"/>
                <a:cs typeface="Gulim" charset="0"/>
              </a:rPr>
              <a:t>With varying time of one day, w</a:t>
            </a:r>
            <a:r>
              <a:rPr lang="en-US" altLang="zh-CN" baseline="0" dirty="0"/>
              <a:t>e can again observe that Greedy is both the most efficient and effective. Moreover, for total…</a:t>
            </a:r>
            <a:endParaRPr lang="en-US" altLang="zh-CN" dirty="0"/>
          </a:p>
        </p:txBody>
      </p:sp>
      <p:sp>
        <p:nvSpPr>
          <p:cNvPr id="4" name="Slide Number Placeholder 3"/>
          <p:cNvSpPr>
            <a:spLocks noGrp="1"/>
          </p:cNvSpPr>
          <p:nvPr>
            <p:ph type="sldNum" sz="quarter" idx="10"/>
          </p:nvPr>
        </p:nvSpPr>
        <p:spPr/>
        <p:txBody>
          <a:bodyPr/>
          <a:lstStyle/>
          <a:p>
            <a:pPr>
              <a:defRPr/>
            </a:pPr>
            <a:fld id="{664D4173-57ED-437D-91B8-619767E9CBB8}" type="slidenum">
              <a:rPr lang="en-US" altLang="ko-KR" smtClean="0"/>
              <a:pPr>
                <a:defRPr/>
              </a:pPr>
              <a:t>124</a:t>
            </a:fld>
            <a:endParaRPr lang="en-US" altLang="ko-KR"/>
          </a:p>
        </p:txBody>
      </p:sp>
    </p:spTree>
    <p:extLst>
      <p:ext uri="{BB962C8B-B14F-4D97-AF65-F5344CB8AC3E}">
        <p14:creationId xmlns:p14="http://schemas.microsoft.com/office/powerpoint/2010/main" val="57130683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p:cNvSpPr>
            <a:spLocks noGrp="1" noRot="1" noChangeAspect="1" noTextEdit="1"/>
          </p:cNvSpPr>
          <p:nvPr>
            <p:ph type="sldImg"/>
          </p:nvPr>
        </p:nvSpPr>
        <p:spPr>
          <a:ln/>
        </p:spPr>
      </p:sp>
      <p:sp>
        <p:nvSpPr>
          <p:cNvPr id="1064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Gulim" pitchFamily="34" charset="-127"/>
              <a:cs typeface="Gulim" pitchFamily="34" charset="-127"/>
            </a:endParaRPr>
          </a:p>
        </p:txBody>
      </p:sp>
      <p:sp>
        <p:nvSpPr>
          <p:cNvPr id="1065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FF1BAD08-88B6-4268-884A-1B21DFA00E40}" type="slidenum">
              <a:rPr lang="zh-CN" altLang="en-US" smtClean="0">
                <a:ea typeface="Gulim" pitchFamily="34" charset="-127"/>
              </a:rPr>
              <a:pPr>
                <a:spcBef>
                  <a:spcPct val="0"/>
                </a:spcBef>
              </a:pPr>
              <a:t>125</a:t>
            </a:fld>
            <a:endParaRPr lang="en-US" altLang="zh-CN">
              <a:ea typeface="Gulim" pitchFamily="34" charset="-127"/>
            </a:endParaRPr>
          </a:p>
        </p:txBody>
      </p:sp>
    </p:spTree>
    <p:extLst>
      <p:ext uri="{BB962C8B-B14F-4D97-AF65-F5344CB8AC3E}">
        <p14:creationId xmlns:p14="http://schemas.microsoft.com/office/powerpoint/2010/main" val="181780724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a:ln/>
        </p:spPr>
      </p:sp>
      <p:sp>
        <p:nvSpPr>
          <p:cNvPr id="604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a:cs typeface="Gulim"/>
            </a:endParaRPr>
          </a:p>
        </p:txBody>
      </p:sp>
      <p:sp>
        <p:nvSpPr>
          <p:cNvPr id="604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a:ea typeface="MS PGothic" panose="020B0600070205080204" pitchFamily="34" charset="-128"/>
                <a:cs typeface="Gulim"/>
              </a:defRPr>
            </a:lvl1pPr>
            <a:lvl2pPr marL="742950" indent="-285750" defTabSz="965200" latinLnBrk="1">
              <a:spcBef>
                <a:spcPct val="30000"/>
              </a:spcBef>
              <a:defRPr kumimoji="1" sz="1200">
                <a:solidFill>
                  <a:schemeClr val="tx1"/>
                </a:solidFill>
                <a:latin typeface="Gulim"/>
                <a:ea typeface="Gulim"/>
                <a:cs typeface="Gulim"/>
              </a:defRPr>
            </a:lvl2pPr>
            <a:lvl3pPr marL="1143000" indent="-228600" defTabSz="965200" latinLnBrk="1">
              <a:spcBef>
                <a:spcPct val="30000"/>
              </a:spcBef>
              <a:defRPr kumimoji="1" sz="1200">
                <a:solidFill>
                  <a:schemeClr val="tx1"/>
                </a:solidFill>
                <a:latin typeface="Gulim"/>
                <a:ea typeface="Gulim"/>
                <a:cs typeface="Gulim"/>
              </a:defRPr>
            </a:lvl3pPr>
            <a:lvl4pPr marL="1600200" indent="-228600" defTabSz="965200" latinLnBrk="1">
              <a:spcBef>
                <a:spcPct val="30000"/>
              </a:spcBef>
              <a:defRPr kumimoji="1" sz="1200">
                <a:solidFill>
                  <a:schemeClr val="tx1"/>
                </a:solidFill>
                <a:latin typeface="Gulim"/>
                <a:ea typeface="Gulim"/>
                <a:cs typeface="Gulim"/>
              </a:defRPr>
            </a:lvl4pPr>
            <a:lvl5pPr marL="2057400" indent="-228600" defTabSz="965200" latinLnBrk="1">
              <a:spcBef>
                <a:spcPct val="30000"/>
              </a:spcBef>
              <a:defRPr kumimoji="1" sz="1200">
                <a:solidFill>
                  <a:schemeClr val="tx1"/>
                </a:solidFill>
                <a:latin typeface="Gulim"/>
                <a:ea typeface="Gulim"/>
                <a:cs typeface="Gulim"/>
              </a:defRPr>
            </a:lvl5pPr>
            <a:lvl6pPr marL="2514600" indent="-228600" defTabSz="965200" eaLnBrk="0" fontAlgn="base" latinLnBrk="1" hangingPunct="0">
              <a:spcBef>
                <a:spcPct val="30000"/>
              </a:spcBef>
              <a:spcAft>
                <a:spcPct val="0"/>
              </a:spcAft>
              <a:defRPr kumimoji="1" sz="1200">
                <a:solidFill>
                  <a:schemeClr val="tx1"/>
                </a:solidFill>
                <a:latin typeface="Gulim"/>
                <a:ea typeface="Gulim"/>
                <a:cs typeface="Gulim"/>
              </a:defRPr>
            </a:lvl6pPr>
            <a:lvl7pPr marL="2971800" indent="-228600" defTabSz="965200" eaLnBrk="0" fontAlgn="base" latinLnBrk="1" hangingPunct="0">
              <a:spcBef>
                <a:spcPct val="30000"/>
              </a:spcBef>
              <a:spcAft>
                <a:spcPct val="0"/>
              </a:spcAft>
              <a:defRPr kumimoji="1" sz="1200">
                <a:solidFill>
                  <a:schemeClr val="tx1"/>
                </a:solidFill>
                <a:latin typeface="Gulim"/>
                <a:ea typeface="Gulim"/>
                <a:cs typeface="Gulim"/>
              </a:defRPr>
            </a:lvl7pPr>
            <a:lvl8pPr marL="3429000" indent="-228600" defTabSz="965200" eaLnBrk="0" fontAlgn="base" latinLnBrk="1" hangingPunct="0">
              <a:spcBef>
                <a:spcPct val="30000"/>
              </a:spcBef>
              <a:spcAft>
                <a:spcPct val="0"/>
              </a:spcAft>
              <a:defRPr kumimoji="1" sz="1200">
                <a:solidFill>
                  <a:schemeClr val="tx1"/>
                </a:solidFill>
                <a:latin typeface="Gulim"/>
                <a:ea typeface="Gulim"/>
                <a:cs typeface="Gulim"/>
              </a:defRPr>
            </a:lvl8pPr>
            <a:lvl9pPr marL="3886200" indent="-228600" defTabSz="965200" eaLnBrk="0" fontAlgn="base" latinLnBrk="1" hangingPunct="0">
              <a:spcBef>
                <a:spcPct val="30000"/>
              </a:spcBef>
              <a:spcAft>
                <a:spcPct val="0"/>
              </a:spcAft>
              <a:defRPr kumimoji="1" sz="1200">
                <a:solidFill>
                  <a:schemeClr val="tx1"/>
                </a:solidFill>
                <a:latin typeface="Gulim"/>
                <a:ea typeface="Gulim"/>
                <a:cs typeface="Gulim"/>
              </a:defRPr>
            </a:lvl9pPr>
          </a:lstStyle>
          <a:p>
            <a:pPr>
              <a:spcBef>
                <a:spcPct val="0"/>
              </a:spcBef>
            </a:pPr>
            <a:fld id="{56DA0FD0-170D-4233-A9F1-BF14D70AC44A}" type="slidenum">
              <a:rPr lang="zh-CN" altLang="en-US" smtClean="0">
                <a:ea typeface="Gulim"/>
              </a:rPr>
              <a:pPr>
                <a:spcBef>
                  <a:spcPct val="0"/>
                </a:spcBef>
              </a:pPr>
              <a:t>131</a:t>
            </a:fld>
            <a:endParaRPr lang="en-US" altLang="zh-CN">
              <a:ea typeface="Gulim"/>
            </a:endParaRPr>
          </a:p>
        </p:txBody>
      </p:sp>
    </p:spTree>
    <p:extLst>
      <p:ext uri="{BB962C8B-B14F-4D97-AF65-F5344CB8AC3E}">
        <p14:creationId xmlns:p14="http://schemas.microsoft.com/office/powerpoint/2010/main" val="8919409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5.xml"/><Relationship Id="rId1" Type="http://schemas.openxmlformats.org/officeDocument/2006/relationships/tags" Target="../tags/tag24.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tags" Target="../tags/tag10.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ags" Target="../tags/tag14.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tags" Target="../tags/tag16.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9.xml"/><Relationship Id="rId1" Type="http://schemas.openxmlformats.org/officeDocument/2006/relationships/tags" Target="../tags/tag18.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1.xml"/><Relationship Id="rId1" Type="http://schemas.openxmlformats.org/officeDocument/2006/relationships/tags" Target="../tags/tag2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2"/>
          <p:cNvSpPr>
            <a:spLocks noChangeShapeType="1"/>
          </p:cNvSpPr>
          <p:nvPr>
            <p:custDataLst>
              <p:tags r:id="rId1"/>
            </p:custDataLst>
          </p:nvPr>
        </p:nvSpPr>
        <p:spPr bwMode="auto">
          <a:xfrm flipH="1">
            <a:off x="7308850" y="1066800"/>
            <a:ext cx="6350" cy="3586163"/>
          </a:xfrm>
          <a:prstGeom prst="line">
            <a:avLst/>
          </a:prstGeom>
          <a:noFill/>
          <a:ln w="9525">
            <a:solidFill>
              <a:schemeClr val="tx1"/>
            </a:solidFill>
            <a:round/>
            <a:headEnd/>
            <a:tailEnd/>
          </a:ln>
        </p:spPr>
        <p:txBody>
          <a:bodyPr/>
          <a:lstStyle/>
          <a:p>
            <a:pPr>
              <a:defRPr/>
            </a:pPr>
            <a:endParaRPr lang="zh-CN" altLang="en-US">
              <a:ea typeface="ＭＳ Ｐゴシック" pitchFamily="34" charset="-128"/>
            </a:endParaRPr>
          </a:p>
        </p:txBody>
      </p:sp>
      <p:sp>
        <p:nvSpPr>
          <p:cNvPr id="5" name="Line 40"/>
          <p:cNvSpPr>
            <a:spLocks noChangeShapeType="1"/>
          </p:cNvSpPr>
          <p:nvPr/>
        </p:nvSpPr>
        <p:spPr bwMode="auto">
          <a:xfrm>
            <a:off x="304800" y="2819400"/>
            <a:ext cx="8229600" cy="0"/>
          </a:xfrm>
          <a:prstGeom prst="line">
            <a:avLst/>
          </a:prstGeom>
          <a:noFill/>
          <a:ln w="6350">
            <a:solidFill>
              <a:schemeClr val="tx1"/>
            </a:solidFill>
            <a:round/>
            <a:headEnd/>
            <a:tailEnd/>
          </a:ln>
        </p:spPr>
        <p:txBody>
          <a:bodyPr/>
          <a:lstStyle/>
          <a:p>
            <a:pPr>
              <a:defRPr/>
            </a:pPr>
            <a:endParaRPr lang="zh-CN" altLang="en-US">
              <a:ea typeface="ＭＳ Ｐゴシック" pitchFamily="34" charset="-128"/>
            </a:endParaRPr>
          </a:p>
        </p:txBody>
      </p:sp>
      <p:sp>
        <p:nvSpPr>
          <p:cNvPr id="123907" name="Rectangle 3"/>
          <p:cNvSpPr>
            <a:spLocks noGrp="1" noChangeArrowheads="1"/>
          </p:cNvSpPr>
          <p:nvPr>
            <p:ph type="ctrTitle"/>
          </p:nvPr>
        </p:nvSpPr>
        <p:spPr>
          <a:xfrm>
            <a:off x="315913" y="466725"/>
            <a:ext cx="6781800" cy="2133600"/>
          </a:xfrm>
        </p:spPr>
        <p:txBody>
          <a:bodyPr/>
          <a:lstStyle>
            <a:lvl1pPr algn="r">
              <a:defRPr sz="4800"/>
            </a:lvl1pPr>
          </a:lstStyle>
          <a:p>
            <a:r>
              <a:rPr lang="ko-KR" altLang="en-US"/>
              <a:t>마스터 제목 스타일 편집</a:t>
            </a:r>
          </a:p>
        </p:txBody>
      </p:sp>
      <p:sp>
        <p:nvSpPr>
          <p:cNvPr id="123908" name="Rectangle 4"/>
          <p:cNvSpPr>
            <a:spLocks noGrp="1" noChangeArrowheads="1"/>
          </p:cNvSpPr>
          <p:nvPr>
            <p:ph type="subTitle" idx="1"/>
          </p:nvPr>
        </p:nvSpPr>
        <p:spPr>
          <a:xfrm>
            <a:off x="849313" y="3049588"/>
            <a:ext cx="6248400" cy="2362200"/>
          </a:xfrm>
        </p:spPr>
        <p:txBody>
          <a:bodyPr/>
          <a:lstStyle>
            <a:lvl1pPr marL="0" indent="0" algn="r">
              <a:buFont typeface="Wingdings" pitchFamily="2" charset="2"/>
              <a:buNone/>
              <a:defRPr sz="3200"/>
            </a:lvl1pPr>
          </a:lstStyle>
          <a:p>
            <a:r>
              <a:rPr lang="ko-KR" altLang="en-US"/>
              <a:t>마스터 부제목 스타일 편집</a:t>
            </a:r>
          </a:p>
        </p:txBody>
      </p:sp>
      <p:sp>
        <p:nvSpPr>
          <p:cNvPr id="6" name="Date Placeholder 5"/>
          <p:cNvSpPr>
            <a:spLocks noGrp="1" noChangeArrowheads="1"/>
          </p:cNvSpPr>
          <p:nvPr>
            <p:ph type="dt" sz="half" idx="10"/>
          </p:nvPr>
        </p:nvSpPr>
        <p:spPr>
          <a:xfrm>
            <a:off x="457200" y="6248400"/>
            <a:ext cx="2133600" cy="457200"/>
          </a:xfrm>
          <a:prstGeom prst="rect">
            <a:avLst/>
          </a:prstGeom>
        </p:spPr>
        <p:txBody>
          <a:bodyPr vert="horz" wrap="square" lIns="91440" tIns="45720" rIns="91440" bIns="45720" numCol="1" anchor="t" anchorCtr="0" compatLnSpc="1">
            <a:prstTxWarp prst="textNoShape">
              <a:avLst/>
            </a:prstTxWarp>
          </a:bodyPr>
          <a:lstStyle>
            <a:lvl1pPr algn="ctr">
              <a:defRPr/>
            </a:lvl1pPr>
          </a:lstStyle>
          <a:p>
            <a:pPr>
              <a:defRPr/>
            </a:pPr>
            <a:endParaRPr lang="en-US" altLang="ko-KR"/>
          </a:p>
        </p:txBody>
      </p:sp>
      <p:sp>
        <p:nvSpPr>
          <p:cNvPr id="7" name="Footer Placeholder 6"/>
          <p:cNvSpPr>
            <a:spLocks noGrp="1" noChangeArrowheads="1"/>
          </p:cNvSpPr>
          <p:nvPr>
            <p:ph type="ftr" sz="quarter" idx="11"/>
          </p:nvPr>
        </p:nvSpPr>
        <p:spPr>
          <a:xfrm>
            <a:off x="3124200" y="6248400"/>
            <a:ext cx="2895600" cy="457200"/>
          </a:xfrm>
          <a:prstGeom prst="rect">
            <a:avLst/>
          </a:prstGeom>
        </p:spPr>
        <p:txBody>
          <a:bodyPr/>
          <a:lstStyle>
            <a:lvl1pPr algn="ctr">
              <a:defRPr sz="1000" b="0">
                <a:solidFill>
                  <a:schemeClr val="tx1"/>
                </a:solidFill>
                <a:latin typeface="Arial" pitchFamily="34" charset="0"/>
                <a:ea typeface="ＭＳ Ｐゴシック" pitchFamily="34" charset="-128"/>
                <a:cs typeface="+mn-cs"/>
              </a:defRPr>
            </a:lvl1pPr>
          </a:lstStyle>
          <a:p>
            <a:pPr>
              <a:defRPr/>
            </a:pPr>
            <a:r>
              <a:rPr lang="en-US" altLang="ko-KR"/>
              <a:t>Tutorial @ DASFAA 2014</a:t>
            </a:r>
          </a:p>
        </p:txBody>
      </p:sp>
      <p:sp>
        <p:nvSpPr>
          <p:cNvPr id="8" name="Rectangle 9"/>
          <p:cNvSpPr>
            <a:spLocks noGrp="1" noChangeArrowheads="1"/>
          </p:cNvSpPr>
          <p:nvPr>
            <p:ph type="sldNum" sz="quarter" idx="12"/>
          </p:nvPr>
        </p:nvSpPr>
        <p:spPr>
          <a:xfrm>
            <a:off x="6553200" y="6248400"/>
            <a:ext cx="2133600" cy="457200"/>
          </a:xfrm>
        </p:spPr>
        <p:txBody>
          <a:bodyPr/>
          <a:lstStyle>
            <a:lvl1pPr>
              <a:defRPr sz="1000" smtClean="0">
                <a:solidFill>
                  <a:schemeClr val="tx1"/>
                </a:solidFill>
              </a:defRPr>
            </a:lvl1pPr>
          </a:lstStyle>
          <a:p>
            <a:fld id="{4B6BA650-A49D-4843-8459-9AF3B9AADF08}" type="slidenum">
              <a:rPr lang="en-US" altLang="ko-KR"/>
              <a:pPr/>
              <a:t>‹#›</a:t>
            </a:fld>
            <a:endParaRPr lang="en-US" altLang="ko-KR"/>
          </a:p>
        </p:txBody>
      </p:sp>
    </p:spTree>
    <p:extLst>
      <p:ext uri="{BB962C8B-B14F-4D97-AF65-F5344CB8AC3E}">
        <p14:creationId xmlns:p14="http://schemas.microsoft.com/office/powerpoint/2010/main" val="2081294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a:defRPr/>
            </a:lvl1pPr>
          </a:lstStyle>
          <a:p>
            <a:pPr>
              <a:defRPr/>
            </a:pPr>
            <a:endParaRPr lang="en-US" altLang="ko-KR"/>
          </a:p>
        </p:txBody>
      </p:sp>
      <p:sp>
        <p:nvSpPr>
          <p:cNvPr id="5"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a:defRPr>
                <a:latin typeface="Arial" pitchFamily="34" charset="0"/>
                <a:ea typeface="ＭＳ Ｐゴシック" pitchFamily="34" charset="-128"/>
                <a:cs typeface="+mn-cs"/>
              </a:defRPr>
            </a:lvl1pPr>
          </a:lstStyle>
          <a:p>
            <a:pPr>
              <a:defRPr/>
            </a:pPr>
            <a:r>
              <a:rPr lang="en-US" altLang="ko-KR"/>
              <a:t>Tutorial @ DASFAA 2014</a:t>
            </a:r>
          </a:p>
        </p:txBody>
      </p:sp>
      <p:sp>
        <p:nvSpPr>
          <p:cNvPr id="6" name="Rectangle 7"/>
          <p:cNvSpPr>
            <a:spLocks noGrp="1" noChangeArrowheads="1"/>
          </p:cNvSpPr>
          <p:nvPr>
            <p:ph type="sldNum" sz="quarter" idx="12"/>
            <p:custDataLst>
              <p:tags r:id="rId2"/>
            </p:custDataLst>
          </p:nvPr>
        </p:nvSpPr>
        <p:spPr/>
        <p:txBody>
          <a:bodyPr/>
          <a:lstStyle>
            <a:lvl1pPr>
              <a:defRPr smtClean="0">
                <a:solidFill>
                  <a:schemeClr val="tx1"/>
                </a:solidFill>
              </a:defRPr>
            </a:lvl1pPr>
          </a:lstStyle>
          <a:p>
            <a:endParaRPr lang="en-US" altLang="ko-KR"/>
          </a:p>
          <a:p>
            <a:fld id="{4218692F-FFF6-4FE6-AABC-AF8830BFBD64}" type="slidenum">
              <a:rPr lang="en-US" altLang="ko-KR"/>
              <a:pPr/>
              <a:t>‹#›</a:t>
            </a:fld>
            <a:endParaRPr lang="en-US" altLang="ko-KR"/>
          </a:p>
        </p:txBody>
      </p:sp>
    </p:spTree>
    <p:extLst>
      <p:ext uri="{BB962C8B-B14F-4D97-AF65-F5344CB8AC3E}">
        <p14:creationId xmlns:p14="http://schemas.microsoft.com/office/powerpoint/2010/main" val="1154753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2238"/>
            <a:ext cx="2057400" cy="61150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22238"/>
            <a:ext cx="6019800" cy="61150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a:defRPr/>
            </a:lvl1pPr>
          </a:lstStyle>
          <a:p>
            <a:pPr>
              <a:defRPr/>
            </a:pPr>
            <a:endParaRPr lang="en-US" altLang="ko-KR"/>
          </a:p>
        </p:txBody>
      </p:sp>
      <p:sp>
        <p:nvSpPr>
          <p:cNvPr id="5"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a:defRPr>
                <a:latin typeface="Arial" pitchFamily="34" charset="0"/>
                <a:ea typeface="ＭＳ Ｐゴシック" pitchFamily="34" charset="-128"/>
                <a:cs typeface="+mn-cs"/>
              </a:defRPr>
            </a:lvl1pPr>
          </a:lstStyle>
          <a:p>
            <a:pPr>
              <a:defRPr/>
            </a:pPr>
            <a:r>
              <a:rPr lang="en-US" altLang="ko-KR"/>
              <a:t>Tutorial @ DASFAA 2014</a:t>
            </a:r>
          </a:p>
        </p:txBody>
      </p:sp>
      <p:sp>
        <p:nvSpPr>
          <p:cNvPr id="6" name="Rectangle 7"/>
          <p:cNvSpPr>
            <a:spLocks noGrp="1" noChangeArrowheads="1"/>
          </p:cNvSpPr>
          <p:nvPr>
            <p:ph type="sldNum" sz="quarter" idx="12"/>
            <p:custDataLst>
              <p:tags r:id="rId2"/>
            </p:custDataLst>
          </p:nvPr>
        </p:nvSpPr>
        <p:spPr/>
        <p:txBody>
          <a:bodyPr/>
          <a:lstStyle>
            <a:lvl1pPr>
              <a:defRPr smtClean="0">
                <a:solidFill>
                  <a:schemeClr val="tx1"/>
                </a:solidFill>
              </a:defRPr>
            </a:lvl1pPr>
          </a:lstStyle>
          <a:p>
            <a:endParaRPr lang="en-US" altLang="ko-KR"/>
          </a:p>
          <a:p>
            <a:fld id="{5493D9B1-7C76-4816-9518-7CFFF173313D}" type="slidenum">
              <a:rPr lang="en-US" altLang="ko-KR"/>
              <a:pPr/>
              <a:t>‹#›</a:t>
            </a:fld>
            <a:endParaRPr lang="en-US" altLang="ko-KR"/>
          </a:p>
        </p:txBody>
      </p:sp>
    </p:spTree>
    <p:extLst>
      <p:ext uri="{BB962C8B-B14F-4D97-AF65-F5344CB8AC3E}">
        <p14:creationId xmlns:p14="http://schemas.microsoft.com/office/powerpoint/2010/main" val="814229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a:defRPr/>
            </a:lvl1pPr>
          </a:lstStyle>
          <a:p>
            <a:pPr>
              <a:defRPr/>
            </a:pPr>
            <a:endParaRPr lang="en-US" altLang="ko-KR"/>
          </a:p>
        </p:txBody>
      </p:sp>
      <p:sp>
        <p:nvSpPr>
          <p:cNvPr id="5"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a:defRPr>
                <a:latin typeface="Arial" pitchFamily="34" charset="0"/>
                <a:ea typeface="ＭＳ Ｐゴシック" pitchFamily="34" charset="-128"/>
                <a:cs typeface="+mn-cs"/>
              </a:defRPr>
            </a:lvl1pPr>
          </a:lstStyle>
          <a:p>
            <a:pPr>
              <a:defRPr/>
            </a:pPr>
            <a:r>
              <a:rPr lang="en-US" altLang="ko-KR"/>
              <a:t>Tutorial @ DASFAA 2014</a:t>
            </a:r>
          </a:p>
        </p:txBody>
      </p:sp>
      <p:sp>
        <p:nvSpPr>
          <p:cNvPr id="6" name="Rectangle 7"/>
          <p:cNvSpPr>
            <a:spLocks noGrp="1" noChangeArrowheads="1"/>
          </p:cNvSpPr>
          <p:nvPr>
            <p:ph type="sldNum" sz="quarter" idx="12"/>
            <p:custDataLst>
              <p:tags r:id="rId2"/>
            </p:custDataLst>
          </p:nvPr>
        </p:nvSpPr>
        <p:spPr/>
        <p:txBody>
          <a:bodyPr/>
          <a:lstStyle>
            <a:lvl1pPr>
              <a:defRPr smtClean="0">
                <a:solidFill>
                  <a:schemeClr val="tx1"/>
                </a:solidFill>
              </a:defRPr>
            </a:lvl1pPr>
          </a:lstStyle>
          <a:p>
            <a:fld id="{5DA91A44-D592-4642-A7E6-ACB89ABCC2EE}" type="slidenum">
              <a:rPr lang="en-US" altLang="ko-KR"/>
              <a:pPr/>
              <a:t>‹#›</a:t>
            </a:fld>
            <a:endParaRPr lang="en-US" altLang="ko-KR"/>
          </a:p>
        </p:txBody>
      </p:sp>
    </p:spTree>
    <p:extLst>
      <p:ext uri="{BB962C8B-B14F-4D97-AF65-F5344CB8AC3E}">
        <p14:creationId xmlns:p14="http://schemas.microsoft.com/office/powerpoint/2010/main" val="3426766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a:defRPr/>
            </a:lvl1pPr>
          </a:lstStyle>
          <a:p>
            <a:pPr>
              <a:defRPr/>
            </a:pPr>
            <a:endParaRPr lang="en-US" altLang="ko-KR"/>
          </a:p>
        </p:txBody>
      </p:sp>
      <p:sp>
        <p:nvSpPr>
          <p:cNvPr id="5"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a:defRPr>
                <a:latin typeface="Arial" pitchFamily="34" charset="0"/>
                <a:ea typeface="ＭＳ Ｐゴシック" pitchFamily="34" charset="-128"/>
                <a:cs typeface="+mn-cs"/>
              </a:defRPr>
            </a:lvl1pPr>
          </a:lstStyle>
          <a:p>
            <a:pPr>
              <a:defRPr/>
            </a:pPr>
            <a:r>
              <a:rPr lang="en-US" altLang="ko-KR"/>
              <a:t>Tutorial @ DASFAA 2014</a:t>
            </a:r>
          </a:p>
        </p:txBody>
      </p:sp>
      <p:sp>
        <p:nvSpPr>
          <p:cNvPr id="6" name="Rectangle 7"/>
          <p:cNvSpPr>
            <a:spLocks noGrp="1" noChangeArrowheads="1"/>
          </p:cNvSpPr>
          <p:nvPr>
            <p:ph type="sldNum" sz="quarter" idx="12"/>
            <p:custDataLst>
              <p:tags r:id="rId2"/>
            </p:custDataLst>
          </p:nvPr>
        </p:nvSpPr>
        <p:spPr/>
        <p:txBody>
          <a:bodyPr/>
          <a:lstStyle>
            <a:lvl1pPr>
              <a:defRPr smtClean="0">
                <a:solidFill>
                  <a:schemeClr val="tx1"/>
                </a:solidFill>
              </a:defRPr>
            </a:lvl1pPr>
          </a:lstStyle>
          <a:p>
            <a:endParaRPr lang="en-US" altLang="ko-KR"/>
          </a:p>
          <a:p>
            <a:fld id="{708E9CAF-DCBE-4247-8B2B-F7A04DE2A6CE}" type="slidenum">
              <a:rPr lang="en-US" altLang="ko-KR"/>
              <a:pPr/>
              <a:t>‹#›</a:t>
            </a:fld>
            <a:endParaRPr lang="en-US" altLang="ko-KR"/>
          </a:p>
        </p:txBody>
      </p:sp>
    </p:spTree>
    <p:extLst>
      <p:ext uri="{BB962C8B-B14F-4D97-AF65-F5344CB8AC3E}">
        <p14:creationId xmlns:p14="http://schemas.microsoft.com/office/powerpoint/2010/main" val="3358002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125538"/>
            <a:ext cx="4038600"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25538"/>
            <a:ext cx="4038600"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a:defRPr/>
            </a:lvl1pPr>
          </a:lstStyle>
          <a:p>
            <a:pPr>
              <a:defRPr/>
            </a:pPr>
            <a:endParaRPr lang="en-US" altLang="ko-KR"/>
          </a:p>
        </p:txBody>
      </p:sp>
      <p:sp>
        <p:nvSpPr>
          <p:cNvPr id="6"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a:defRPr>
                <a:latin typeface="Arial" pitchFamily="34" charset="0"/>
                <a:ea typeface="ＭＳ Ｐゴシック" pitchFamily="34" charset="-128"/>
                <a:cs typeface="+mn-cs"/>
              </a:defRPr>
            </a:lvl1pPr>
          </a:lstStyle>
          <a:p>
            <a:pPr>
              <a:defRPr/>
            </a:pPr>
            <a:r>
              <a:rPr lang="en-US" altLang="ko-KR"/>
              <a:t>Tutorial @ DASFAA 2014</a:t>
            </a:r>
          </a:p>
        </p:txBody>
      </p:sp>
      <p:sp>
        <p:nvSpPr>
          <p:cNvPr id="7" name="Rectangle 7"/>
          <p:cNvSpPr>
            <a:spLocks noGrp="1" noChangeArrowheads="1"/>
          </p:cNvSpPr>
          <p:nvPr>
            <p:ph type="sldNum" sz="quarter" idx="12"/>
            <p:custDataLst>
              <p:tags r:id="rId2"/>
            </p:custDataLst>
          </p:nvPr>
        </p:nvSpPr>
        <p:spPr/>
        <p:txBody>
          <a:bodyPr/>
          <a:lstStyle>
            <a:lvl1pPr>
              <a:defRPr smtClean="0">
                <a:solidFill>
                  <a:schemeClr val="tx1"/>
                </a:solidFill>
              </a:defRPr>
            </a:lvl1pPr>
          </a:lstStyle>
          <a:p>
            <a:fld id="{0A297244-6EF0-4E73-B2AA-CF6C125D4199}" type="slidenum">
              <a:rPr lang="en-US" altLang="ko-KR"/>
              <a:pPr/>
              <a:t>‹#›</a:t>
            </a:fld>
            <a:endParaRPr lang="en-US" altLang="ko-KR"/>
          </a:p>
        </p:txBody>
      </p:sp>
    </p:spTree>
    <p:extLst>
      <p:ext uri="{BB962C8B-B14F-4D97-AF65-F5344CB8AC3E}">
        <p14:creationId xmlns:p14="http://schemas.microsoft.com/office/powerpoint/2010/main" val="4001381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a:defRPr/>
            </a:lvl1pPr>
          </a:lstStyle>
          <a:p>
            <a:pPr>
              <a:defRPr/>
            </a:pPr>
            <a:endParaRPr lang="en-US" altLang="ko-KR"/>
          </a:p>
        </p:txBody>
      </p:sp>
      <p:sp>
        <p:nvSpPr>
          <p:cNvPr id="8"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a:defRPr>
                <a:latin typeface="Arial" pitchFamily="34" charset="0"/>
                <a:ea typeface="ＭＳ Ｐゴシック" pitchFamily="34" charset="-128"/>
                <a:cs typeface="+mn-cs"/>
              </a:defRPr>
            </a:lvl1pPr>
          </a:lstStyle>
          <a:p>
            <a:pPr>
              <a:defRPr/>
            </a:pPr>
            <a:r>
              <a:rPr lang="en-US" altLang="ko-KR"/>
              <a:t>Tutorial @ DASFAA 2014</a:t>
            </a:r>
          </a:p>
        </p:txBody>
      </p:sp>
      <p:sp>
        <p:nvSpPr>
          <p:cNvPr id="9" name="Rectangle 7"/>
          <p:cNvSpPr>
            <a:spLocks noGrp="1" noChangeArrowheads="1"/>
          </p:cNvSpPr>
          <p:nvPr>
            <p:ph type="sldNum" sz="quarter" idx="12"/>
            <p:custDataLst>
              <p:tags r:id="rId2"/>
            </p:custDataLst>
          </p:nvPr>
        </p:nvSpPr>
        <p:spPr/>
        <p:txBody>
          <a:bodyPr/>
          <a:lstStyle>
            <a:lvl1pPr>
              <a:defRPr smtClean="0">
                <a:solidFill>
                  <a:schemeClr val="tx1"/>
                </a:solidFill>
              </a:defRPr>
            </a:lvl1pPr>
          </a:lstStyle>
          <a:p>
            <a:fld id="{D632CEB3-3392-4236-B553-2564BDDD8025}" type="slidenum">
              <a:rPr lang="en-US" altLang="ko-KR"/>
              <a:pPr/>
              <a:t>‹#›</a:t>
            </a:fld>
            <a:endParaRPr lang="en-US" altLang="ko-KR"/>
          </a:p>
        </p:txBody>
      </p:sp>
    </p:spTree>
    <p:extLst>
      <p:ext uri="{BB962C8B-B14F-4D97-AF65-F5344CB8AC3E}">
        <p14:creationId xmlns:p14="http://schemas.microsoft.com/office/powerpoint/2010/main" val="2529570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a:defRPr/>
            </a:lvl1pPr>
          </a:lstStyle>
          <a:p>
            <a:pPr>
              <a:defRPr/>
            </a:pPr>
            <a:endParaRPr lang="en-US" altLang="ko-KR"/>
          </a:p>
        </p:txBody>
      </p:sp>
      <p:sp>
        <p:nvSpPr>
          <p:cNvPr id="4"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a:defRPr>
                <a:latin typeface="Arial" pitchFamily="34" charset="0"/>
                <a:ea typeface="ＭＳ Ｐゴシック" pitchFamily="34" charset="-128"/>
                <a:cs typeface="+mn-cs"/>
              </a:defRPr>
            </a:lvl1pPr>
          </a:lstStyle>
          <a:p>
            <a:pPr>
              <a:defRPr/>
            </a:pPr>
            <a:r>
              <a:rPr lang="en-US" altLang="ko-KR"/>
              <a:t>Tutorial @ DASFAA 2014</a:t>
            </a:r>
          </a:p>
        </p:txBody>
      </p:sp>
      <p:sp>
        <p:nvSpPr>
          <p:cNvPr id="5" name="Rectangle 7"/>
          <p:cNvSpPr>
            <a:spLocks noGrp="1" noChangeArrowheads="1"/>
          </p:cNvSpPr>
          <p:nvPr>
            <p:ph type="sldNum" sz="quarter" idx="12"/>
            <p:custDataLst>
              <p:tags r:id="rId2"/>
            </p:custDataLst>
          </p:nvPr>
        </p:nvSpPr>
        <p:spPr/>
        <p:txBody>
          <a:bodyPr/>
          <a:lstStyle>
            <a:lvl1pPr>
              <a:defRPr smtClean="0">
                <a:solidFill>
                  <a:schemeClr val="tx1"/>
                </a:solidFill>
              </a:defRPr>
            </a:lvl1pPr>
          </a:lstStyle>
          <a:p>
            <a:endParaRPr lang="en-US" altLang="ko-KR"/>
          </a:p>
          <a:p>
            <a:fld id="{462FDEDB-5E24-4ABA-AB90-E2EFF2815D42}" type="slidenum">
              <a:rPr lang="en-US" altLang="ko-KR"/>
              <a:pPr/>
              <a:t>‹#›</a:t>
            </a:fld>
            <a:endParaRPr lang="en-US" altLang="ko-KR"/>
          </a:p>
        </p:txBody>
      </p:sp>
    </p:spTree>
    <p:extLst>
      <p:ext uri="{BB962C8B-B14F-4D97-AF65-F5344CB8AC3E}">
        <p14:creationId xmlns:p14="http://schemas.microsoft.com/office/powerpoint/2010/main" val="854315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a:defRPr/>
            </a:lvl1pPr>
          </a:lstStyle>
          <a:p>
            <a:pPr>
              <a:defRPr/>
            </a:pPr>
            <a:endParaRPr lang="en-US" altLang="ko-KR"/>
          </a:p>
        </p:txBody>
      </p:sp>
      <p:sp>
        <p:nvSpPr>
          <p:cNvPr id="3"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a:defRPr>
                <a:latin typeface="Arial" pitchFamily="34" charset="0"/>
                <a:ea typeface="ＭＳ Ｐゴシック" pitchFamily="34" charset="-128"/>
                <a:cs typeface="+mn-cs"/>
              </a:defRPr>
            </a:lvl1pPr>
          </a:lstStyle>
          <a:p>
            <a:pPr>
              <a:defRPr/>
            </a:pPr>
            <a:r>
              <a:rPr lang="en-US" altLang="ko-KR"/>
              <a:t>Tutorial @ DASFAA 2014</a:t>
            </a:r>
          </a:p>
        </p:txBody>
      </p:sp>
      <p:sp>
        <p:nvSpPr>
          <p:cNvPr id="4" name="Rectangle 7"/>
          <p:cNvSpPr>
            <a:spLocks noGrp="1" noChangeArrowheads="1"/>
          </p:cNvSpPr>
          <p:nvPr>
            <p:ph type="sldNum" sz="quarter" idx="12"/>
            <p:custDataLst>
              <p:tags r:id="rId2"/>
            </p:custDataLst>
          </p:nvPr>
        </p:nvSpPr>
        <p:spPr/>
        <p:txBody>
          <a:bodyPr/>
          <a:lstStyle>
            <a:lvl1pPr>
              <a:defRPr smtClean="0">
                <a:solidFill>
                  <a:schemeClr val="tx1"/>
                </a:solidFill>
              </a:defRPr>
            </a:lvl1pPr>
          </a:lstStyle>
          <a:p>
            <a:endParaRPr lang="en-US" altLang="ko-KR"/>
          </a:p>
          <a:p>
            <a:fld id="{0FADC40F-58A0-4E68-A7B2-75898AD4C3AD}" type="slidenum">
              <a:rPr lang="en-US" altLang="ko-KR"/>
              <a:pPr/>
              <a:t>‹#›</a:t>
            </a:fld>
            <a:endParaRPr lang="en-US" altLang="ko-KR"/>
          </a:p>
        </p:txBody>
      </p:sp>
    </p:spTree>
    <p:extLst>
      <p:ext uri="{BB962C8B-B14F-4D97-AF65-F5344CB8AC3E}">
        <p14:creationId xmlns:p14="http://schemas.microsoft.com/office/powerpoint/2010/main" val="638022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a:defRPr/>
            </a:lvl1pPr>
          </a:lstStyle>
          <a:p>
            <a:pPr>
              <a:defRPr/>
            </a:pPr>
            <a:endParaRPr lang="en-US" altLang="ko-KR"/>
          </a:p>
        </p:txBody>
      </p:sp>
      <p:sp>
        <p:nvSpPr>
          <p:cNvPr id="6"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a:defRPr>
                <a:latin typeface="Arial" pitchFamily="34" charset="0"/>
                <a:ea typeface="ＭＳ Ｐゴシック" pitchFamily="34" charset="-128"/>
                <a:cs typeface="+mn-cs"/>
              </a:defRPr>
            </a:lvl1pPr>
          </a:lstStyle>
          <a:p>
            <a:pPr>
              <a:defRPr/>
            </a:pPr>
            <a:r>
              <a:rPr lang="en-US" altLang="ko-KR"/>
              <a:t>Tutorial @ DASFAA 2014</a:t>
            </a:r>
          </a:p>
        </p:txBody>
      </p:sp>
      <p:sp>
        <p:nvSpPr>
          <p:cNvPr id="7" name="Rectangle 7"/>
          <p:cNvSpPr>
            <a:spLocks noGrp="1" noChangeArrowheads="1"/>
          </p:cNvSpPr>
          <p:nvPr>
            <p:ph type="sldNum" sz="quarter" idx="12"/>
            <p:custDataLst>
              <p:tags r:id="rId2"/>
            </p:custDataLst>
          </p:nvPr>
        </p:nvSpPr>
        <p:spPr/>
        <p:txBody>
          <a:bodyPr/>
          <a:lstStyle>
            <a:lvl1pPr>
              <a:defRPr smtClean="0">
                <a:solidFill>
                  <a:schemeClr val="tx1"/>
                </a:solidFill>
              </a:defRPr>
            </a:lvl1pPr>
          </a:lstStyle>
          <a:p>
            <a:endParaRPr lang="en-US" altLang="ko-KR"/>
          </a:p>
          <a:p>
            <a:fld id="{67C899A0-0FD5-48A4-9FFA-1C078B229CC7}" type="slidenum">
              <a:rPr lang="en-US" altLang="ko-KR"/>
              <a:pPr/>
              <a:t>‹#›</a:t>
            </a:fld>
            <a:endParaRPr lang="en-US" altLang="ko-KR"/>
          </a:p>
        </p:txBody>
      </p:sp>
    </p:spTree>
    <p:extLst>
      <p:ext uri="{BB962C8B-B14F-4D97-AF65-F5344CB8AC3E}">
        <p14:creationId xmlns:p14="http://schemas.microsoft.com/office/powerpoint/2010/main" val="2780977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a:defRPr/>
            </a:lvl1pPr>
          </a:lstStyle>
          <a:p>
            <a:pPr>
              <a:defRPr/>
            </a:pPr>
            <a:endParaRPr lang="en-US" altLang="ko-KR"/>
          </a:p>
        </p:txBody>
      </p:sp>
      <p:sp>
        <p:nvSpPr>
          <p:cNvPr id="6"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a:defRPr>
                <a:latin typeface="Arial" pitchFamily="34" charset="0"/>
                <a:ea typeface="ＭＳ Ｐゴシック" pitchFamily="34" charset="-128"/>
                <a:cs typeface="+mn-cs"/>
              </a:defRPr>
            </a:lvl1pPr>
          </a:lstStyle>
          <a:p>
            <a:pPr>
              <a:defRPr/>
            </a:pPr>
            <a:r>
              <a:rPr lang="en-US" altLang="ko-KR"/>
              <a:t>Tutorial @ DASFAA 2014</a:t>
            </a:r>
          </a:p>
        </p:txBody>
      </p:sp>
      <p:sp>
        <p:nvSpPr>
          <p:cNvPr id="7" name="Rectangle 7"/>
          <p:cNvSpPr>
            <a:spLocks noGrp="1" noChangeArrowheads="1"/>
          </p:cNvSpPr>
          <p:nvPr>
            <p:ph type="sldNum" sz="quarter" idx="12"/>
            <p:custDataLst>
              <p:tags r:id="rId2"/>
            </p:custDataLst>
          </p:nvPr>
        </p:nvSpPr>
        <p:spPr/>
        <p:txBody>
          <a:bodyPr/>
          <a:lstStyle>
            <a:lvl1pPr>
              <a:defRPr smtClean="0">
                <a:solidFill>
                  <a:schemeClr val="tx1"/>
                </a:solidFill>
              </a:defRPr>
            </a:lvl1pPr>
          </a:lstStyle>
          <a:p>
            <a:endParaRPr lang="en-US" altLang="ko-KR"/>
          </a:p>
          <a:p>
            <a:fld id="{4DC62CB5-54A5-4CCE-B6C5-45E76ABD81A5}" type="slidenum">
              <a:rPr lang="en-US" altLang="ko-KR"/>
              <a:pPr/>
              <a:t>‹#›</a:t>
            </a:fld>
            <a:endParaRPr lang="en-US" altLang="ko-KR"/>
          </a:p>
        </p:txBody>
      </p:sp>
    </p:spTree>
    <p:extLst>
      <p:ext uri="{BB962C8B-B14F-4D97-AF65-F5344CB8AC3E}">
        <p14:creationId xmlns:p14="http://schemas.microsoft.com/office/powerpoint/2010/main" val="2692538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3"/>
          <p:cNvSpPr>
            <a:spLocks noGrp="1" noChangeArrowheads="1"/>
          </p:cNvSpPr>
          <p:nvPr>
            <p:ph type="title"/>
            <p:custDataLst>
              <p:tags r:id="rId13"/>
            </p:custDataLst>
          </p:nvPr>
        </p:nvSpPr>
        <p:spPr bwMode="auto">
          <a:xfrm>
            <a:off x="457200" y="122238"/>
            <a:ext cx="82296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ko-KR" altLang="en-US"/>
              <a:t>마스터 제목 스타일 편집</a:t>
            </a:r>
          </a:p>
        </p:txBody>
      </p:sp>
      <p:sp>
        <p:nvSpPr>
          <p:cNvPr id="2051" name="Rectangle 4"/>
          <p:cNvSpPr>
            <a:spLocks noGrp="1" noChangeArrowheads="1"/>
          </p:cNvSpPr>
          <p:nvPr>
            <p:ph type="body" idx="1"/>
            <p:custDataLst>
              <p:tags r:id="rId14"/>
            </p:custDataLst>
          </p:nvPr>
        </p:nvSpPr>
        <p:spPr bwMode="auto">
          <a:xfrm>
            <a:off x="457200" y="908050"/>
            <a:ext cx="8229600" cy="576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122887" name="Rectangle 7"/>
          <p:cNvSpPr>
            <a:spLocks noGrp="1" noChangeArrowheads="1"/>
          </p:cNvSpPr>
          <p:nvPr>
            <p:ph type="sldNum" sz="quarter" idx="4"/>
            <p:custDataLst>
              <p:tags r:id="rId15"/>
            </p:custDataLst>
          </p:nvPr>
        </p:nvSpPr>
        <p:spPr bwMode="auto">
          <a:xfrm>
            <a:off x="6902450" y="115888"/>
            <a:ext cx="2133600" cy="2571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solidFill>
                  <a:schemeClr val="bg1"/>
                </a:solidFill>
                <a:ea typeface="Gulim" pitchFamily="34" charset="-127"/>
              </a:defRPr>
            </a:lvl1pPr>
          </a:lstStyle>
          <a:p>
            <a:pPr>
              <a:defRPr/>
            </a:pPr>
            <a:endParaRPr lang="en-US" altLang="ko-KR"/>
          </a:p>
        </p:txBody>
      </p:sp>
      <p:cxnSp>
        <p:nvCxnSpPr>
          <p:cNvPr id="2053" name="Straight Connector 2"/>
          <p:cNvCxnSpPr>
            <a:cxnSpLocks noChangeShapeType="1"/>
          </p:cNvCxnSpPr>
          <p:nvPr userDrawn="1"/>
        </p:nvCxnSpPr>
        <p:spPr bwMode="auto">
          <a:xfrm>
            <a:off x="395288" y="836613"/>
            <a:ext cx="83534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Tree>
  </p:cSld>
  <p:clrMap bg1="lt1" tx1="dk1" bg2="lt2" tx2="dk2" accent1="accent1" accent2="accent2" accent3="accent3" accent4="accent4" accent5="accent5" accent6="accent6" hlink="hlink" folHlink="folHlink"/>
  <p:sldLayoutIdLst>
    <p:sldLayoutId id="2147485860" r:id="rId1"/>
    <p:sldLayoutId id="2147485861" r:id="rId2"/>
    <p:sldLayoutId id="2147485862" r:id="rId3"/>
    <p:sldLayoutId id="2147485863" r:id="rId4"/>
    <p:sldLayoutId id="2147485864" r:id="rId5"/>
    <p:sldLayoutId id="2147485865" r:id="rId6"/>
    <p:sldLayoutId id="2147485866" r:id="rId7"/>
    <p:sldLayoutId id="2147485867" r:id="rId8"/>
    <p:sldLayoutId id="2147485868" r:id="rId9"/>
    <p:sldLayoutId id="2147485869" r:id="rId10"/>
    <p:sldLayoutId id="2147485870" r:id="rId11"/>
  </p:sldLayoutIdLst>
  <p:hf hdr="0" ftr="0" dt="0"/>
  <p:txStyles>
    <p:titleStyle>
      <a:lvl1pPr algn="l" rtl="0" eaLnBrk="0" fontAlgn="base" hangingPunct="0">
        <a:spcBef>
          <a:spcPct val="0"/>
        </a:spcBef>
        <a:spcAft>
          <a:spcPct val="0"/>
        </a:spcAft>
        <a:defRPr sz="3900" b="1">
          <a:solidFill>
            <a:srgbClr val="000000"/>
          </a:solidFill>
          <a:latin typeface="+mj-lt"/>
          <a:ea typeface="MS PGothic" pitchFamily="34" charset="-128"/>
          <a:cs typeface="ＭＳ Ｐゴシック" charset="-128"/>
        </a:defRPr>
      </a:lvl1pPr>
      <a:lvl2pPr algn="l" rtl="0" eaLnBrk="0" fontAlgn="base" hangingPunct="0">
        <a:spcBef>
          <a:spcPct val="0"/>
        </a:spcBef>
        <a:spcAft>
          <a:spcPct val="0"/>
        </a:spcAft>
        <a:defRPr sz="3900" b="1">
          <a:solidFill>
            <a:srgbClr val="000000"/>
          </a:solidFill>
          <a:latin typeface="Arial" charset="0"/>
          <a:ea typeface="MS PGothic" pitchFamily="34" charset="-128"/>
          <a:cs typeface="ＭＳ Ｐゴシック" charset="-128"/>
        </a:defRPr>
      </a:lvl2pPr>
      <a:lvl3pPr algn="l" rtl="0" eaLnBrk="0" fontAlgn="base" hangingPunct="0">
        <a:spcBef>
          <a:spcPct val="0"/>
        </a:spcBef>
        <a:spcAft>
          <a:spcPct val="0"/>
        </a:spcAft>
        <a:defRPr sz="3900" b="1">
          <a:solidFill>
            <a:srgbClr val="000000"/>
          </a:solidFill>
          <a:latin typeface="Arial" charset="0"/>
          <a:ea typeface="MS PGothic" pitchFamily="34" charset="-128"/>
          <a:cs typeface="ＭＳ Ｐゴシック" charset="-128"/>
        </a:defRPr>
      </a:lvl3pPr>
      <a:lvl4pPr algn="l" rtl="0" eaLnBrk="0" fontAlgn="base" hangingPunct="0">
        <a:spcBef>
          <a:spcPct val="0"/>
        </a:spcBef>
        <a:spcAft>
          <a:spcPct val="0"/>
        </a:spcAft>
        <a:defRPr sz="3900" b="1">
          <a:solidFill>
            <a:srgbClr val="000000"/>
          </a:solidFill>
          <a:latin typeface="Arial" charset="0"/>
          <a:ea typeface="MS PGothic" pitchFamily="34" charset="-128"/>
          <a:cs typeface="ＭＳ Ｐゴシック" charset="-128"/>
        </a:defRPr>
      </a:lvl4pPr>
      <a:lvl5pPr algn="l" rtl="0" eaLnBrk="0" fontAlgn="base" hangingPunct="0">
        <a:spcBef>
          <a:spcPct val="0"/>
        </a:spcBef>
        <a:spcAft>
          <a:spcPct val="0"/>
        </a:spcAft>
        <a:defRPr sz="3900" b="1">
          <a:solidFill>
            <a:srgbClr val="000000"/>
          </a:solidFill>
          <a:latin typeface="Arial" charset="0"/>
          <a:ea typeface="MS PGothic" pitchFamily="34" charset="-128"/>
          <a:cs typeface="ＭＳ Ｐゴシック" charset="-128"/>
        </a:defRPr>
      </a:lvl5pPr>
      <a:lvl6pPr marL="457200" algn="l" rtl="0" fontAlgn="base">
        <a:spcBef>
          <a:spcPct val="0"/>
        </a:spcBef>
        <a:spcAft>
          <a:spcPct val="0"/>
        </a:spcAft>
        <a:defRPr sz="3900" b="1">
          <a:solidFill>
            <a:schemeClr val="bg1"/>
          </a:solidFill>
          <a:latin typeface="Arial" charset="0"/>
        </a:defRPr>
      </a:lvl6pPr>
      <a:lvl7pPr marL="914400" algn="l" rtl="0" fontAlgn="base">
        <a:spcBef>
          <a:spcPct val="0"/>
        </a:spcBef>
        <a:spcAft>
          <a:spcPct val="0"/>
        </a:spcAft>
        <a:defRPr sz="3900" b="1">
          <a:solidFill>
            <a:schemeClr val="bg1"/>
          </a:solidFill>
          <a:latin typeface="Arial" charset="0"/>
        </a:defRPr>
      </a:lvl7pPr>
      <a:lvl8pPr marL="1371600" algn="l" rtl="0" fontAlgn="base">
        <a:spcBef>
          <a:spcPct val="0"/>
        </a:spcBef>
        <a:spcAft>
          <a:spcPct val="0"/>
        </a:spcAft>
        <a:defRPr sz="3900" b="1">
          <a:solidFill>
            <a:schemeClr val="bg1"/>
          </a:solidFill>
          <a:latin typeface="Arial" charset="0"/>
        </a:defRPr>
      </a:lvl8pPr>
      <a:lvl9pPr marL="1828800" algn="l" rtl="0" fontAlgn="base">
        <a:spcBef>
          <a:spcPct val="0"/>
        </a:spcBef>
        <a:spcAft>
          <a:spcPct val="0"/>
        </a:spcAft>
        <a:defRPr sz="3900" b="1">
          <a:solidFill>
            <a:schemeClr val="bg1"/>
          </a:solidFill>
          <a:latin typeface="Arial" charset="0"/>
        </a:defRPr>
      </a:lvl9pPr>
    </p:titleStyle>
    <p:body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eg"/></Relationships>
</file>

<file path=ppt/slides/_rels/slide100.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83.png"/><Relationship Id="rId21" Type="http://schemas.openxmlformats.org/officeDocument/2006/relationships/image" Target="../media/image34.png"/><Relationship Id="rId7" Type="http://schemas.openxmlformats.org/officeDocument/2006/relationships/image" Target="../media/image79.png"/><Relationship Id="rId12" Type="http://schemas.openxmlformats.org/officeDocument/2006/relationships/image" Target="../media/image82.png"/><Relationship Id="rId2" Type="http://schemas.openxmlformats.org/officeDocument/2006/relationships/notesSlide" Target="../notesSlides/notesSlide72.xml"/><Relationship Id="rId16" Type="http://schemas.openxmlformats.org/officeDocument/2006/relationships/image" Target="../media/image85.png"/><Relationship Id="rId20" Type="http://schemas.openxmlformats.org/officeDocument/2006/relationships/image" Target="../media/image75.wmf"/><Relationship Id="rId1" Type="http://schemas.openxmlformats.org/officeDocument/2006/relationships/slideLayout" Target="../slideLayouts/slideLayout6.xml"/><Relationship Id="rId6" Type="http://schemas.openxmlformats.org/officeDocument/2006/relationships/image" Target="../media/image681.png"/><Relationship Id="rId11" Type="http://schemas.openxmlformats.org/officeDocument/2006/relationships/image" Target="../media/image81.png"/><Relationship Id="rId5" Type="http://schemas.openxmlformats.org/officeDocument/2006/relationships/image" Target="../media/image6700.png"/><Relationship Id="rId15" Type="http://schemas.openxmlformats.org/officeDocument/2006/relationships/image" Target="../media/image84.png"/><Relationship Id="rId19" Type="http://schemas.openxmlformats.org/officeDocument/2006/relationships/image" Target="../media/image88.png"/><Relationship Id="rId4" Type="http://schemas.openxmlformats.org/officeDocument/2006/relationships/image" Target="../media/image5600.png"/><Relationship Id="rId14" Type="http://schemas.openxmlformats.org/officeDocument/2006/relationships/image" Target="../media/image75.png"/><Relationship Id="rId22" Type="http://schemas.openxmlformats.org/officeDocument/2006/relationships/image" Target="../media/image35.png"/></Relationships>
</file>

<file path=ppt/slides/_rels/slide101.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83.png"/><Relationship Id="rId21" Type="http://schemas.openxmlformats.org/officeDocument/2006/relationships/image" Target="../media/image34.png"/><Relationship Id="rId7" Type="http://schemas.openxmlformats.org/officeDocument/2006/relationships/image" Target="../media/image79.png"/><Relationship Id="rId12" Type="http://schemas.openxmlformats.org/officeDocument/2006/relationships/image" Target="../media/image82.png"/><Relationship Id="rId2" Type="http://schemas.openxmlformats.org/officeDocument/2006/relationships/notesSlide" Target="../notesSlides/notesSlide73.xml"/><Relationship Id="rId16" Type="http://schemas.openxmlformats.org/officeDocument/2006/relationships/image" Target="../media/image85.png"/><Relationship Id="rId20" Type="http://schemas.openxmlformats.org/officeDocument/2006/relationships/image" Target="../media/image75.wmf"/><Relationship Id="rId1" Type="http://schemas.openxmlformats.org/officeDocument/2006/relationships/slideLayout" Target="../slideLayouts/slideLayout6.xml"/><Relationship Id="rId6" Type="http://schemas.openxmlformats.org/officeDocument/2006/relationships/image" Target="../media/image681.png"/><Relationship Id="rId11" Type="http://schemas.openxmlformats.org/officeDocument/2006/relationships/image" Target="../media/image81.png"/><Relationship Id="rId24" Type="http://schemas.openxmlformats.org/officeDocument/2006/relationships/image" Target="../media/image190.png"/><Relationship Id="rId5" Type="http://schemas.openxmlformats.org/officeDocument/2006/relationships/image" Target="../media/image6700.png"/><Relationship Id="rId15" Type="http://schemas.openxmlformats.org/officeDocument/2006/relationships/image" Target="../media/image84.png"/><Relationship Id="rId23" Type="http://schemas.openxmlformats.org/officeDocument/2006/relationships/image" Target="../media/image36.png"/><Relationship Id="rId19" Type="http://schemas.openxmlformats.org/officeDocument/2006/relationships/image" Target="../media/image88.png"/><Relationship Id="rId4" Type="http://schemas.openxmlformats.org/officeDocument/2006/relationships/image" Target="../media/image5600.png"/><Relationship Id="rId9" Type="http://schemas.openxmlformats.org/officeDocument/2006/relationships/image" Target="../media/image621.png"/><Relationship Id="rId14" Type="http://schemas.openxmlformats.org/officeDocument/2006/relationships/image" Target="../media/image75.png"/><Relationship Id="rId22" Type="http://schemas.openxmlformats.org/officeDocument/2006/relationships/image" Target="../media/image35.png"/></Relationships>
</file>

<file path=ppt/slides/_rels/slide102.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83.png"/><Relationship Id="rId26" Type="http://schemas.openxmlformats.org/officeDocument/2006/relationships/image" Target="../media/image36.png"/><Relationship Id="rId21" Type="http://schemas.openxmlformats.org/officeDocument/2006/relationships/image" Target="../media/image200.png"/><Relationship Id="rId7" Type="http://schemas.openxmlformats.org/officeDocument/2006/relationships/image" Target="../media/image79.png"/><Relationship Id="rId12" Type="http://schemas.openxmlformats.org/officeDocument/2006/relationships/image" Target="../media/image82.png"/><Relationship Id="rId25" Type="http://schemas.openxmlformats.org/officeDocument/2006/relationships/image" Target="../media/image35.png"/><Relationship Id="rId2" Type="http://schemas.openxmlformats.org/officeDocument/2006/relationships/notesSlide" Target="../notesSlides/notesSlide74.xml"/><Relationship Id="rId16" Type="http://schemas.openxmlformats.org/officeDocument/2006/relationships/image" Target="../media/image85.png"/><Relationship Id="rId20" Type="http://schemas.openxmlformats.org/officeDocument/2006/relationships/image" Target="../media/image190.png"/><Relationship Id="rId1" Type="http://schemas.openxmlformats.org/officeDocument/2006/relationships/slideLayout" Target="../slideLayouts/slideLayout6.xml"/><Relationship Id="rId6" Type="http://schemas.openxmlformats.org/officeDocument/2006/relationships/image" Target="../media/image681.png"/><Relationship Id="rId11" Type="http://schemas.openxmlformats.org/officeDocument/2006/relationships/image" Target="../media/image81.png"/><Relationship Id="rId24" Type="http://schemas.openxmlformats.org/officeDocument/2006/relationships/image" Target="../media/image34.png"/><Relationship Id="rId5" Type="http://schemas.openxmlformats.org/officeDocument/2006/relationships/image" Target="../media/image6700.png"/><Relationship Id="rId15" Type="http://schemas.openxmlformats.org/officeDocument/2006/relationships/image" Target="../media/image84.png"/><Relationship Id="rId23" Type="http://schemas.openxmlformats.org/officeDocument/2006/relationships/image" Target="../media/image75.wmf"/><Relationship Id="rId19" Type="http://schemas.openxmlformats.org/officeDocument/2006/relationships/image" Target="../media/image88.png"/><Relationship Id="rId4" Type="http://schemas.openxmlformats.org/officeDocument/2006/relationships/image" Target="../media/image5600.png"/><Relationship Id="rId9" Type="http://schemas.openxmlformats.org/officeDocument/2006/relationships/image" Target="../media/image621.png"/><Relationship Id="rId14" Type="http://schemas.openxmlformats.org/officeDocument/2006/relationships/image" Target="../media/image75.png"/><Relationship Id="rId22" Type="http://schemas.openxmlformats.org/officeDocument/2006/relationships/image" Target="../media/image210.png"/><Relationship Id="rId27" Type="http://schemas.openxmlformats.org/officeDocument/2006/relationships/image" Target="../media/image76.emf"/></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77.xml"/><Relationship Id="rId1" Type="http://schemas.openxmlformats.org/officeDocument/2006/relationships/slideLayout" Target="../slideLayouts/slideLayout6.xml"/><Relationship Id="rId5" Type="http://schemas.openxmlformats.org/officeDocument/2006/relationships/image" Target="../media/image230.png"/><Relationship Id="rId4" Type="http://schemas.openxmlformats.org/officeDocument/2006/relationships/image" Target="../media/image75.wmf"/></Relationships>
</file>

<file path=ppt/slides/_rels/slide106.xml.rels><?xml version="1.0" encoding="UTF-8" standalone="yes"?>
<Relationships xmlns="http://schemas.openxmlformats.org/package/2006/relationships"><Relationship Id="rId3" Type="http://schemas.openxmlformats.org/officeDocument/2006/relationships/image" Target="../media/image240.png"/><Relationship Id="rId7" Type="http://schemas.openxmlformats.org/officeDocument/2006/relationships/image" Target="../media/image2600.png"/><Relationship Id="rId2" Type="http://schemas.openxmlformats.org/officeDocument/2006/relationships/notesSlide" Target="../notesSlides/notesSlide78.xml"/><Relationship Id="rId1" Type="http://schemas.openxmlformats.org/officeDocument/2006/relationships/slideLayout" Target="../slideLayouts/slideLayout6.xml"/><Relationship Id="rId6" Type="http://schemas.openxmlformats.org/officeDocument/2006/relationships/image" Target="../media/image230.png"/><Relationship Id="rId5" Type="http://schemas.openxmlformats.org/officeDocument/2006/relationships/image" Target="../media/image25.png"/><Relationship Id="rId4" Type="http://schemas.openxmlformats.org/officeDocument/2006/relationships/image" Target="../media/image75.wmf"/></Relationships>
</file>

<file path=ppt/slides/_rels/slide107.xml.rels><?xml version="1.0" encoding="UTF-8" standalone="yes"?>
<Relationships xmlns="http://schemas.openxmlformats.org/package/2006/relationships"><Relationship Id="rId8" Type="http://schemas.openxmlformats.org/officeDocument/2006/relationships/image" Target="../media/image2600.png"/><Relationship Id="rId3" Type="http://schemas.openxmlformats.org/officeDocument/2006/relationships/image" Target="../media/image75.wmf"/><Relationship Id="rId7" Type="http://schemas.openxmlformats.org/officeDocument/2006/relationships/image" Target="../media/image230.png"/><Relationship Id="rId2" Type="http://schemas.openxmlformats.org/officeDocument/2006/relationships/notesSlide" Target="../notesSlides/notesSlide79.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82.png"/><Relationship Id="rId4" Type="http://schemas.openxmlformats.org/officeDocument/2006/relationships/image" Target="../media/image271.png"/><Relationship Id="rId9" Type="http://schemas.openxmlformats.org/officeDocument/2006/relationships/image" Target="../media/image291.png"/></Relationships>
</file>

<file path=ppt/slides/_rels/slide108.xml.rels><?xml version="1.0" encoding="UTF-8" standalone="yes"?>
<Relationships xmlns="http://schemas.openxmlformats.org/package/2006/relationships"><Relationship Id="rId8" Type="http://schemas.openxmlformats.org/officeDocument/2006/relationships/image" Target="../media/image341.png"/><Relationship Id="rId13" Type="http://schemas.openxmlformats.org/officeDocument/2006/relationships/image" Target="../media/image282.png"/><Relationship Id="rId3" Type="http://schemas.openxmlformats.org/officeDocument/2006/relationships/image" Target="../media/image75.wmf"/><Relationship Id="rId7" Type="http://schemas.openxmlformats.org/officeDocument/2006/relationships/image" Target="../media/image331.png"/><Relationship Id="rId12" Type="http://schemas.openxmlformats.org/officeDocument/2006/relationships/image" Target="../media/image271.png"/><Relationship Id="rId17" Type="http://schemas.openxmlformats.org/officeDocument/2006/relationships/image" Target="../media/image291.png"/><Relationship Id="rId2" Type="http://schemas.openxmlformats.org/officeDocument/2006/relationships/notesSlide" Target="../notesSlides/notesSlide80.xml"/><Relationship Id="rId16" Type="http://schemas.openxmlformats.org/officeDocument/2006/relationships/image" Target="../media/image2600.png"/><Relationship Id="rId1" Type="http://schemas.openxmlformats.org/officeDocument/2006/relationships/slideLayout" Target="../slideLayouts/slideLayout6.xml"/><Relationship Id="rId6" Type="http://schemas.openxmlformats.org/officeDocument/2006/relationships/image" Target="../media/image322.png"/><Relationship Id="rId11" Type="http://schemas.openxmlformats.org/officeDocument/2006/relationships/image" Target="../media/image37.png"/><Relationship Id="rId5" Type="http://schemas.openxmlformats.org/officeDocument/2006/relationships/image" Target="../media/image311.png"/><Relationship Id="rId15" Type="http://schemas.openxmlformats.org/officeDocument/2006/relationships/image" Target="../media/image230.png"/><Relationship Id="rId10" Type="http://schemas.openxmlformats.org/officeDocument/2006/relationships/image" Target="../media/image361.png"/><Relationship Id="rId4" Type="http://schemas.openxmlformats.org/officeDocument/2006/relationships/image" Target="../media/image301.png"/><Relationship Id="rId9" Type="http://schemas.openxmlformats.org/officeDocument/2006/relationships/image" Target="../media/image351.png"/><Relationship Id="rId14" Type="http://schemas.openxmlformats.org/officeDocument/2006/relationships/image" Target="../media/image25.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3" Type="http://schemas.openxmlformats.org/officeDocument/2006/relationships/image" Target="../media/image39.png"/><Relationship Id="rId18" Type="http://schemas.openxmlformats.org/officeDocument/2006/relationships/image" Target="../media/image441.png"/><Relationship Id="rId26" Type="http://schemas.openxmlformats.org/officeDocument/2006/relationships/image" Target="../media/image501.png"/><Relationship Id="rId21" Type="http://schemas.openxmlformats.org/officeDocument/2006/relationships/image" Target="../media/image471.png"/><Relationship Id="rId7" Type="http://schemas.openxmlformats.org/officeDocument/2006/relationships/image" Target="../media/image79.png"/><Relationship Id="rId12" Type="http://schemas.openxmlformats.org/officeDocument/2006/relationships/image" Target="../media/image381.png"/><Relationship Id="rId17" Type="http://schemas.openxmlformats.org/officeDocument/2006/relationships/image" Target="../media/image431.png"/><Relationship Id="rId25" Type="http://schemas.openxmlformats.org/officeDocument/2006/relationships/image" Target="../media/image34.png"/><Relationship Id="rId2" Type="http://schemas.openxmlformats.org/officeDocument/2006/relationships/notesSlide" Target="../notesSlides/notesSlide82.xml"/><Relationship Id="rId16" Type="http://schemas.openxmlformats.org/officeDocument/2006/relationships/image" Target="../media/image421.png"/><Relationship Id="rId20" Type="http://schemas.openxmlformats.org/officeDocument/2006/relationships/image" Target="../media/image461.png"/><Relationship Id="rId1" Type="http://schemas.openxmlformats.org/officeDocument/2006/relationships/slideLayout" Target="../slideLayouts/slideLayout6.xml"/><Relationship Id="rId6" Type="http://schemas.openxmlformats.org/officeDocument/2006/relationships/image" Target="../media/image681.png"/><Relationship Id="rId11" Type="http://schemas.openxmlformats.org/officeDocument/2006/relationships/image" Target="../media/image81.png"/><Relationship Id="rId24" Type="http://schemas.openxmlformats.org/officeDocument/2006/relationships/image" Target="../media/image75.wmf"/><Relationship Id="rId5" Type="http://schemas.openxmlformats.org/officeDocument/2006/relationships/image" Target="../media/image6700.png"/><Relationship Id="rId15" Type="http://schemas.openxmlformats.org/officeDocument/2006/relationships/image" Target="../media/image411.png"/><Relationship Id="rId23" Type="http://schemas.openxmlformats.org/officeDocument/2006/relationships/image" Target="../media/image492.png"/><Relationship Id="rId19" Type="http://schemas.openxmlformats.org/officeDocument/2006/relationships/image" Target="../media/image451.png"/><Relationship Id="rId4" Type="http://schemas.openxmlformats.org/officeDocument/2006/relationships/image" Target="../media/image5600.png"/><Relationship Id="rId14" Type="http://schemas.openxmlformats.org/officeDocument/2006/relationships/image" Target="../media/image401.png"/><Relationship Id="rId22" Type="http://schemas.openxmlformats.org/officeDocument/2006/relationships/image" Target="../media/image481.png"/></Relationships>
</file>

<file path=ppt/slides/_rels/slide111.xml.rels><?xml version="1.0" encoding="UTF-8" standalone="yes"?>
<Relationships xmlns="http://schemas.openxmlformats.org/package/2006/relationships"><Relationship Id="rId8" Type="http://schemas.openxmlformats.org/officeDocument/2006/relationships/image" Target="../media/image431.png"/><Relationship Id="rId13" Type="http://schemas.openxmlformats.org/officeDocument/2006/relationships/image" Target="../media/image481.png"/><Relationship Id="rId18" Type="http://schemas.openxmlformats.org/officeDocument/2006/relationships/image" Target="../media/image90.png"/><Relationship Id="rId26" Type="http://schemas.openxmlformats.org/officeDocument/2006/relationships/image" Target="../media/image552.png"/><Relationship Id="rId3" Type="http://schemas.openxmlformats.org/officeDocument/2006/relationships/image" Target="../media/image381.png"/><Relationship Id="rId21" Type="http://schemas.openxmlformats.org/officeDocument/2006/relationships/image" Target="../media/image501.png"/><Relationship Id="rId7" Type="http://schemas.openxmlformats.org/officeDocument/2006/relationships/image" Target="../media/image421.png"/><Relationship Id="rId12" Type="http://schemas.openxmlformats.org/officeDocument/2006/relationships/image" Target="../media/image471.png"/><Relationship Id="rId17" Type="http://schemas.openxmlformats.org/officeDocument/2006/relationships/image" Target="../media/image35.png"/><Relationship Id="rId25" Type="http://schemas.openxmlformats.org/officeDocument/2006/relationships/image" Target="../media/image542.png"/><Relationship Id="rId2" Type="http://schemas.openxmlformats.org/officeDocument/2006/relationships/notesSlide" Target="../notesSlides/notesSlide83.xml"/><Relationship Id="rId16" Type="http://schemas.openxmlformats.org/officeDocument/2006/relationships/image" Target="../media/image34.png"/><Relationship Id="rId20" Type="http://schemas.openxmlformats.org/officeDocument/2006/relationships/image" Target="../media/image521.png"/><Relationship Id="rId1" Type="http://schemas.openxmlformats.org/officeDocument/2006/relationships/slideLayout" Target="../slideLayouts/slideLayout6.xml"/><Relationship Id="rId6" Type="http://schemas.openxmlformats.org/officeDocument/2006/relationships/image" Target="../media/image411.png"/><Relationship Id="rId11" Type="http://schemas.openxmlformats.org/officeDocument/2006/relationships/image" Target="../media/image461.png"/><Relationship Id="rId5" Type="http://schemas.openxmlformats.org/officeDocument/2006/relationships/image" Target="../media/image401.png"/><Relationship Id="rId15" Type="http://schemas.openxmlformats.org/officeDocument/2006/relationships/image" Target="../media/image75.wmf"/><Relationship Id="rId10" Type="http://schemas.openxmlformats.org/officeDocument/2006/relationships/image" Target="../media/image451.png"/><Relationship Id="rId19" Type="http://schemas.openxmlformats.org/officeDocument/2006/relationships/image" Target="../media/image511.png"/><Relationship Id="rId4" Type="http://schemas.openxmlformats.org/officeDocument/2006/relationships/image" Target="../media/image39.png"/><Relationship Id="rId9" Type="http://schemas.openxmlformats.org/officeDocument/2006/relationships/image" Target="../media/image441.png"/><Relationship Id="rId14" Type="http://schemas.openxmlformats.org/officeDocument/2006/relationships/image" Target="../media/image492.png"/><Relationship Id="rId22" Type="http://schemas.openxmlformats.org/officeDocument/2006/relationships/image" Target="../media/image531.png"/></Relationships>
</file>

<file path=ppt/slides/_rels/slide112.xml.rels><?xml version="1.0" encoding="UTF-8" standalone="yes"?>
<Relationships xmlns="http://schemas.openxmlformats.org/package/2006/relationships"><Relationship Id="rId8" Type="http://schemas.openxmlformats.org/officeDocument/2006/relationships/image" Target="../media/image431.png"/><Relationship Id="rId13" Type="http://schemas.openxmlformats.org/officeDocument/2006/relationships/image" Target="../media/image481.png"/><Relationship Id="rId18" Type="http://schemas.openxmlformats.org/officeDocument/2006/relationships/image" Target="../media/image36.png"/><Relationship Id="rId3" Type="http://schemas.openxmlformats.org/officeDocument/2006/relationships/image" Target="../media/image381.png"/><Relationship Id="rId21" Type="http://schemas.openxmlformats.org/officeDocument/2006/relationships/image" Target="../media/image521.png"/><Relationship Id="rId7" Type="http://schemas.openxmlformats.org/officeDocument/2006/relationships/image" Target="../media/image421.png"/><Relationship Id="rId12" Type="http://schemas.openxmlformats.org/officeDocument/2006/relationships/image" Target="../media/image471.png"/><Relationship Id="rId17" Type="http://schemas.openxmlformats.org/officeDocument/2006/relationships/image" Target="../media/image35.png"/><Relationship Id="rId25" Type="http://schemas.openxmlformats.org/officeDocument/2006/relationships/image" Target="../media/image542.png"/><Relationship Id="rId2" Type="http://schemas.openxmlformats.org/officeDocument/2006/relationships/notesSlide" Target="../notesSlides/notesSlide84.xml"/><Relationship Id="rId16" Type="http://schemas.openxmlformats.org/officeDocument/2006/relationships/image" Target="../media/image34.png"/><Relationship Id="rId20" Type="http://schemas.openxmlformats.org/officeDocument/2006/relationships/image" Target="../media/image511.png"/><Relationship Id="rId1" Type="http://schemas.openxmlformats.org/officeDocument/2006/relationships/slideLayout" Target="../slideLayouts/slideLayout6.xml"/><Relationship Id="rId6" Type="http://schemas.openxmlformats.org/officeDocument/2006/relationships/image" Target="../media/image411.png"/><Relationship Id="rId11" Type="http://schemas.openxmlformats.org/officeDocument/2006/relationships/image" Target="../media/image461.png"/><Relationship Id="rId24" Type="http://schemas.openxmlformats.org/officeDocument/2006/relationships/image" Target="../media/image160.png"/><Relationship Id="rId5" Type="http://schemas.openxmlformats.org/officeDocument/2006/relationships/image" Target="../media/image401.png"/><Relationship Id="rId15" Type="http://schemas.openxmlformats.org/officeDocument/2006/relationships/image" Target="../media/image75.wmf"/><Relationship Id="rId23" Type="http://schemas.openxmlformats.org/officeDocument/2006/relationships/image" Target="../media/image531.png"/><Relationship Id="rId10" Type="http://schemas.openxmlformats.org/officeDocument/2006/relationships/image" Target="../media/image451.png"/><Relationship Id="rId19" Type="http://schemas.openxmlformats.org/officeDocument/2006/relationships/image" Target="../media/image90.png"/><Relationship Id="rId4" Type="http://schemas.openxmlformats.org/officeDocument/2006/relationships/image" Target="../media/image39.png"/><Relationship Id="rId9" Type="http://schemas.openxmlformats.org/officeDocument/2006/relationships/image" Target="../media/image441.png"/><Relationship Id="rId14" Type="http://schemas.openxmlformats.org/officeDocument/2006/relationships/image" Target="../media/image492.png"/><Relationship Id="rId22" Type="http://schemas.openxmlformats.org/officeDocument/2006/relationships/image" Target="../media/image501.png"/></Relationships>
</file>

<file path=ppt/slides/_rels/slide113.xml.rels><?xml version="1.0" encoding="UTF-8" standalone="yes"?>
<Relationships xmlns="http://schemas.openxmlformats.org/package/2006/relationships"><Relationship Id="rId8" Type="http://schemas.openxmlformats.org/officeDocument/2006/relationships/image" Target="../media/image431.png"/><Relationship Id="rId13" Type="http://schemas.openxmlformats.org/officeDocument/2006/relationships/image" Target="../media/image481.png"/><Relationship Id="rId18" Type="http://schemas.openxmlformats.org/officeDocument/2006/relationships/image" Target="../media/image36.png"/><Relationship Id="rId26" Type="http://schemas.openxmlformats.org/officeDocument/2006/relationships/image" Target="../media/image542.png"/><Relationship Id="rId3" Type="http://schemas.openxmlformats.org/officeDocument/2006/relationships/image" Target="../media/image381.png"/><Relationship Id="rId21" Type="http://schemas.openxmlformats.org/officeDocument/2006/relationships/image" Target="../media/image511.png"/><Relationship Id="rId7" Type="http://schemas.openxmlformats.org/officeDocument/2006/relationships/image" Target="../media/image421.png"/><Relationship Id="rId12" Type="http://schemas.openxmlformats.org/officeDocument/2006/relationships/image" Target="../media/image471.png"/><Relationship Id="rId17" Type="http://schemas.openxmlformats.org/officeDocument/2006/relationships/image" Target="../media/image35.png"/><Relationship Id="rId25" Type="http://schemas.openxmlformats.org/officeDocument/2006/relationships/image" Target="../media/image160.png"/><Relationship Id="rId2" Type="http://schemas.openxmlformats.org/officeDocument/2006/relationships/notesSlide" Target="../notesSlides/notesSlide85.xml"/><Relationship Id="rId16" Type="http://schemas.openxmlformats.org/officeDocument/2006/relationships/image" Target="../media/image34.png"/><Relationship Id="rId20" Type="http://schemas.openxmlformats.org/officeDocument/2006/relationships/image" Target="../media/image90.png"/><Relationship Id="rId1" Type="http://schemas.openxmlformats.org/officeDocument/2006/relationships/slideLayout" Target="../slideLayouts/slideLayout6.xml"/><Relationship Id="rId6" Type="http://schemas.openxmlformats.org/officeDocument/2006/relationships/image" Target="../media/image411.png"/><Relationship Id="rId11" Type="http://schemas.openxmlformats.org/officeDocument/2006/relationships/image" Target="../media/image461.png"/><Relationship Id="rId24" Type="http://schemas.openxmlformats.org/officeDocument/2006/relationships/image" Target="../media/image531.png"/><Relationship Id="rId5" Type="http://schemas.openxmlformats.org/officeDocument/2006/relationships/image" Target="../media/image401.png"/><Relationship Id="rId15" Type="http://schemas.openxmlformats.org/officeDocument/2006/relationships/image" Target="../media/image75.wmf"/><Relationship Id="rId23" Type="http://schemas.openxmlformats.org/officeDocument/2006/relationships/image" Target="../media/image501.png"/><Relationship Id="rId28" Type="http://schemas.openxmlformats.org/officeDocument/2006/relationships/image" Target="../media/image170.png"/><Relationship Id="rId10" Type="http://schemas.openxmlformats.org/officeDocument/2006/relationships/image" Target="../media/image451.png"/><Relationship Id="rId19" Type="http://schemas.openxmlformats.org/officeDocument/2006/relationships/image" Target="../media/image76.emf"/><Relationship Id="rId4" Type="http://schemas.openxmlformats.org/officeDocument/2006/relationships/image" Target="../media/image39.png"/><Relationship Id="rId9" Type="http://schemas.openxmlformats.org/officeDocument/2006/relationships/image" Target="../media/image441.png"/><Relationship Id="rId14" Type="http://schemas.openxmlformats.org/officeDocument/2006/relationships/image" Target="../media/image492.png"/><Relationship Id="rId22" Type="http://schemas.openxmlformats.org/officeDocument/2006/relationships/image" Target="../media/image521.png"/><Relationship Id="rId27" Type="http://schemas.openxmlformats.org/officeDocument/2006/relationships/image" Target="../media/image200.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89.xml"/><Relationship Id="rId1" Type="http://schemas.openxmlformats.org/officeDocument/2006/relationships/slideLayout" Target="../slideLayouts/slideLayout6.xml"/><Relationship Id="rId4" Type="http://schemas.openxmlformats.org/officeDocument/2006/relationships/image" Target="../media/image78.emf"/></Relationships>
</file>

<file path=ppt/slides/_rels/slide118.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90.xml"/><Relationship Id="rId1" Type="http://schemas.openxmlformats.org/officeDocument/2006/relationships/slideLayout" Target="../slideLayouts/slideLayout6.xml"/><Relationship Id="rId5" Type="http://schemas.openxmlformats.org/officeDocument/2006/relationships/image" Target="../media/image79.emf"/><Relationship Id="rId4" Type="http://schemas.openxmlformats.org/officeDocument/2006/relationships/image" Target="../media/image78.emf"/></Relationships>
</file>

<file path=ppt/slides/_rels/slide119.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91.xml"/><Relationship Id="rId1" Type="http://schemas.openxmlformats.org/officeDocument/2006/relationships/slideLayout" Target="../slideLayouts/slideLayout6.xml"/><Relationship Id="rId5" Type="http://schemas.openxmlformats.org/officeDocument/2006/relationships/image" Target="../media/image80.emf"/><Relationship Id="rId4" Type="http://schemas.openxmlformats.org/officeDocument/2006/relationships/image" Target="../media/image78.emf"/></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92.xml"/><Relationship Id="rId1" Type="http://schemas.openxmlformats.org/officeDocument/2006/relationships/slideLayout" Target="../slideLayouts/slideLayout6.xml"/><Relationship Id="rId5" Type="http://schemas.openxmlformats.org/officeDocument/2006/relationships/image" Target="../media/image81.emf"/><Relationship Id="rId4" Type="http://schemas.openxmlformats.org/officeDocument/2006/relationships/image" Target="../media/image78.emf"/></Relationships>
</file>

<file path=ppt/slides/_rels/slide121.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93.xml"/><Relationship Id="rId1" Type="http://schemas.openxmlformats.org/officeDocument/2006/relationships/slideLayout" Target="../slideLayouts/slideLayout6.xml"/><Relationship Id="rId5" Type="http://schemas.openxmlformats.org/officeDocument/2006/relationships/image" Target="../media/image82.emf"/><Relationship Id="rId4" Type="http://schemas.openxmlformats.org/officeDocument/2006/relationships/image" Target="../media/image78.emf"/></Relationships>
</file>

<file path=ppt/slides/_rels/slide122.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94.xml"/><Relationship Id="rId1" Type="http://schemas.openxmlformats.org/officeDocument/2006/relationships/slideLayout" Target="../slideLayouts/slideLayout6.xml"/><Relationship Id="rId4" Type="http://schemas.openxmlformats.org/officeDocument/2006/relationships/image" Target="../media/image84.emf"/></Relationships>
</file>

<file path=ppt/slides/_rels/slide123.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87.emf"/></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0.jpe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jpe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2.jpeg"/><Relationship Id="rId11" Type="http://schemas.openxmlformats.org/officeDocument/2006/relationships/image" Target="../media/image27.jpeg"/><Relationship Id="rId5" Type="http://schemas.openxmlformats.org/officeDocument/2006/relationships/image" Target="../media/image21.jpeg"/><Relationship Id="rId10" Type="http://schemas.openxmlformats.org/officeDocument/2006/relationships/image" Target="../media/image26.jpg"/><Relationship Id="rId4" Type="http://schemas.openxmlformats.org/officeDocument/2006/relationships/image" Target="../media/image20.png"/><Relationship Id="rId9" Type="http://schemas.openxmlformats.org/officeDocument/2006/relationships/image" Target="../media/image25.jpe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wmf"/></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wmf"/></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pn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4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4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4.png"/><Relationship Id="rId7"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6.png"/><Relationship Id="rId4" Type="http://schemas.openxmlformats.org/officeDocument/2006/relationships/image" Target="../media/image59.png"/><Relationship Id="rId9" Type="http://schemas.openxmlformats.org/officeDocument/2006/relationships/image" Target="../media/image65.png"/></Relationships>
</file>

<file path=ppt/slides/_rels/slide4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4.png"/><Relationship Id="rId7"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6.png"/><Relationship Id="rId4" Type="http://schemas.openxmlformats.org/officeDocument/2006/relationships/image" Target="../media/image59.png"/><Relationship Id="rId9" Type="http://schemas.openxmlformats.org/officeDocument/2006/relationships/image" Target="../media/image65.png"/></Relationships>
</file>

<file path=ppt/slides/_rels/slide4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4.png"/><Relationship Id="rId7"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6.png"/><Relationship Id="rId4" Type="http://schemas.openxmlformats.org/officeDocument/2006/relationships/image" Target="../media/image59.png"/><Relationship Id="rId9" Type="http://schemas.openxmlformats.org/officeDocument/2006/relationships/image" Target="../media/image65.png"/></Relationships>
</file>

<file path=ppt/slides/_rels/slide4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4.png"/><Relationship Id="rId7"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6.png"/><Relationship Id="rId4" Type="http://schemas.openxmlformats.org/officeDocument/2006/relationships/image" Target="../media/image59.png"/><Relationship Id="rId9" Type="http://schemas.openxmlformats.org/officeDocument/2006/relationships/image" Target="../media/image6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4.png"/><Relationship Id="rId7"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6.png"/><Relationship Id="rId4" Type="http://schemas.openxmlformats.org/officeDocument/2006/relationships/image" Target="../media/image59.png"/><Relationship Id="rId9" Type="http://schemas.openxmlformats.org/officeDocument/2006/relationships/image" Target="../media/image65.png"/></Relationships>
</file>

<file path=ppt/slides/_rels/slide5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4.png"/><Relationship Id="rId7"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6.png"/><Relationship Id="rId4" Type="http://schemas.openxmlformats.org/officeDocument/2006/relationships/image" Target="../media/image59.png"/><Relationship Id="rId9" Type="http://schemas.openxmlformats.org/officeDocument/2006/relationships/image" Target="../media/image65.png"/></Relationships>
</file>

<file path=ppt/slides/_rels/slide5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4.png"/><Relationship Id="rId7"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6.png"/><Relationship Id="rId4" Type="http://schemas.openxmlformats.org/officeDocument/2006/relationships/image" Target="../media/image59.png"/><Relationship Id="rId9" Type="http://schemas.openxmlformats.org/officeDocument/2006/relationships/image" Target="../media/image65.png"/></Relationships>
</file>

<file path=ppt/slides/_rels/slide5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4.png"/><Relationship Id="rId7"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6.png"/><Relationship Id="rId4" Type="http://schemas.openxmlformats.org/officeDocument/2006/relationships/image" Target="../media/image59.png"/><Relationship Id="rId9" Type="http://schemas.openxmlformats.org/officeDocument/2006/relationships/image" Target="../media/image65.png"/></Relationships>
</file>

<file path=ppt/slides/_rels/slide5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00.png"/><Relationship Id="rId4" Type="http://schemas.openxmlformats.org/officeDocument/2006/relationships/image" Target="../media/image281.png"/></Relationships>
</file>

<file path=ppt/slides/_rels/slide56.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320.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60.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3.xml"/><Relationship Id="rId1" Type="http://schemas.openxmlformats.org/officeDocument/2006/relationships/slideLayout" Target="../slideLayouts/slideLayout6.xml"/><Relationship Id="rId5" Type="http://schemas.openxmlformats.org/officeDocument/2006/relationships/image" Target="../media/image350.png"/><Relationship Id="rId4" Type="http://schemas.openxmlformats.org/officeDocument/2006/relationships/image" Target="../media/image340.png"/></Relationships>
</file>

<file path=ppt/slides/_rels/slide61.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380.png"/><Relationship Id="rId5" Type="http://schemas.openxmlformats.org/officeDocument/2006/relationships/image" Target="../media/image350.png"/><Relationship Id="rId4" Type="http://schemas.openxmlformats.org/officeDocument/2006/relationships/image" Target="../media/image370.png"/></Relationships>
</file>

<file path=ppt/slides/_rels/slide62.xml.rels><?xml version="1.0" encoding="UTF-8" standalone="yes"?>
<Relationships xmlns="http://schemas.openxmlformats.org/package/2006/relationships"><Relationship Id="rId3" Type="http://schemas.openxmlformats.org/officeDocument/2006/relationships/image" Target="../media/image360.png"/><Relationship Id="rId7" Type="http://schemas.openxmlformats.org/officeDocument/2006/relationships/image" Target="../media/image400.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380.png"/><Relationship Id="rId5" Type="http://schemas.openxmlformats.org/officeDocument/2006/relationships/image" Target="../media/image350.png"/><Relationship Id="rId4" Type="http://schemas.openxmlformats.org/officeDocument/2006/relationships/image" Target="../media/image390.png"/></Relationships>
</file>

<file path=ppt/slides/_rels/slide63.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360.png"/><Relationship Id="rId7" Type="http://schemas.openxmlformats.org/officeDocument/2006/relationships/image" Target="../media/image380.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420.png"/><Relationship Id="rId5" Type="http://schemas.openxmlformats.org/officeDocument/2006/relationships/image" Target="../media/image350.png"/><Relationship Id="rId4" Type="http://schemas.openxmlformats.org/officeDocument/2006/relationships/image" Target="../media/image410.png"/></Relationships>
</file>

<file path=ppt/slides/_rels/slide64.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360.png"/><Relationship Id="rId7" Type="http://schemas.openxmlformats.org/officeDocument/2006/relationships/image" Target="../media/image380.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420.png"/><Relationship Id="rId5" Type="http://schemas.openxmlformats.org/officeDocument/2006/relationships/image" Target="../media/image350.png"/><Relationship Id="rId4" Type="http://schemas.openxmlformats.org/officeDocument/2006/relationships/image" Target="../media/image430.png"/><Relationship Id="rId9" Type="http://schemas.openxmlformats.org/officeDocument/2006/relationships/image" Target="../media/image440.png"/></Relationships>
</file>

<file path=ppt/slides/_rels/slide65.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image" Target="../media/image360.png"/><Relationship Id="rId7" Type="http://schemas.openxmlformats.org/officeDocument/2006/relationships/image" Target="../media/image460.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420.png"/><Relationship Id="rId5" Type="http://schemas.openxmlformats.org/officeDocument/2006/relationships/image" Target="../media/image350.png"/><Relationship Id="rId10" Type="http://schemas.openxmlformats.org/officeDocument/2006/relationships/image" Target="../media/image440.png"/><Relationship Id="rId4" Type="http://schemas.openxmlformats.org/officeDocument/2006/relationships/image" Target="../media/image450.png"/><Relationship Id="rId9" Type="http://schemas.openxmlformats.org/officeDocument/2006/relationships/image" Target="../media/image400.png"/></Relationships>
</file>

<file path=ppt/slides/_rels/slide66.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image" Target="../media/image360.png"/><Relationship Id="rId7" Type="http://schemas.openxmlformats.org/officeDocument/2006/relationships/image" Target="../media/image460.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420.png"/><Relationship Id="rId11" Type="http://schemas.openxmlformats.org/officeDocument/2006/relationships/image" Target="../media/image480.png"/><Relationship Id="rId5" Type="http://schemas.openxmlformats.org/officeDocument/2006/relationships/image" Target="../media/image350.png"/><Relationship Id="rId10" Type="http://schemas.openxmlformats.org/officeDocument/2006/relationships/image" Target="../media/image440.png"/><Relationship Id="rId4" Type="http://schemas.openxmlformats.org/officeDocument/2006/relationships/image" Target="../media/image470.png"/><Relationship Id="rId9" Type="http://schemas.openxmlformats.org/officeDocument/2006/relationships/image" Target="../media/image400.png"/></Relationships>
</file>

<file path=ppt/slides/_rels/slide67.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image" Target="../media/image360.png"/><Relationship Id="rId7" Type="http://schemas.openxmlformats.org/officeDocument/2006/relationships/image" Target="../media/image460.png"/><Relationship Id="rId12" Type="http://schemas.openxmlformats.org/officeDocument/2006/relationships/image" Target="../media/image500.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420.png"/><Relationship Id="rId11" Type="http://schemas.openxmlformats.org/officeDocument/2006/relationships/image" Target="../media/image480.png"/><Relationship Id="rId5" Type="http://schemas.openxmlformats.org/officeDocument/2006/relationships/image" Target="../media/image350.png"/><Relationship Id="rId10" Type="http://schemas.openxmlformats.org/officeDocument/2006/relationships/image" Target="../media/image440.png"/><Relationship Id="rId4" Type="http://schemas.openxmlformats.org/officeDocument/2006/relationships/image" Target="../media/image290.png"/><Relationship Id="rId9" Type="http://schemas.openxmlformats.org/officeDocument/2006/relationships/image" Target="../media/image400.png"/></Relationships>
</file>

<file path=ppt/slides/_rels/slide68.xml.rels><?xml version="1.0" encoding="UTF-8" standalone="yes"?>
<Relationships xmlns="http://schemas.openxmlformats.org/package/2006/relationships"><Relationship Id="rId8" Type="http://schemas.openxmlformats.org/officeDocument/2006/relationships/image" Target="../media/image551.png"/><Relationship Id="rId13" Type="http://schemas.openxmlformats.org/officeDocument/2006/relationships/image" Target="../media/image601.png"/><Relationship Id="rId3" Type="http://schemas.openxmlformats.org/officeDocument/2006/relationships/image" Target="../media/image510.png"/><Relationship Id="rId7" Type="http://schemas.openxmlformats.org/officeDocument/2006/relationships/image" Target="../media/image541.png"/><Relationship Id="rId12" Type="http://schemas.openxmlformats.org/officeDocument/2006/relationships/image" Target="../media/image591.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530.png"/><Relationship Id="rId11" Type="http://schemas.openxmlformats.org/officeDocument/2006/relationships/image" Target="../media/image581.png"/><Relationship Id="rId5" Type="http://schemas.openxmlformats.org/officeDocument/2006/relationships/image" Target="../media/image491.png"/><Relationship Id="rId10" Type="http://schemas.openxmlformats.org/officeDocument/2006/relationships/image" Target="../media/image571.png"/><Relationship Id="rId4" Type="http://schemas.openxmlformats.org/officeDocument/2006/relationships/image" Target="../media/image520.png"/><Relationship Id="rId9" Type="http://schemas.openxmlformats.org/officeDocument/2006/relationships/image" Target="../media/image561.png"/><Relationship Id="rId14" Type="http://schemas.openxmlformats.org/officeDocument/2006/relationships/image" Target="../media/image540.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70.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image" Target="../media/image490.png"/><Relationship Id="rId4" Type="http://schemas.openxmlformats.org/officeDocument/2006/relationships/image" Target="../media/image560.png"/></Relationships>
</file>

<file path=ppt/slides/_rels/slide71.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570.png"/><Relationship Id="rId5" Type="http://schemas.openxmlformats.org/officeDocument/2006/relationships/image" Target="../media/image590.png"/><Relationship Id="rId4" Type="http://schemas.openxmlformats.org/officeDocument/2006/relationships/image" Target="../media/image560.png"/></Relationships>
</file>

<file path=ppt/slides/_rels/slide72.xml.rels><?xml version="1.0" encoding="UTF-8" standalone="yes"?>
<Relationships xmlns="http://schemas.openxmlformats.org/package/2006/relationships"><Relationship Id="rId8" Type="http://schemas.openxmlformats.org/officeDocument/2006/relationships/image" Target="../media/image620.png"/><Relationship Id="rId3" Type="http://schemas.openxmlformats.org/officeDocument/2006/relationships/image" Target="../media/image600.png"/><Relationship Id="rId7" Type="http://schemas.openxmlformats.org/officeDocument/2006/relationships/image" Target="../media/image610.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590.png"/><Relationship Id="rId5" Type="http://schemas.openxmlformats.org/officeDocument/2006/relationships/image" Target="../media/image420.png"/><Relationship Id="rId4" Type="http://schemas.openxmlformats.org/officeDocument/2006/relationships/image" Target="../media/image560.png"/><Relationship Id="rId9" Type="http://schemas.openxmlformats.org/officeDocument/2006/relationships/image" Target="../media/image570.png"/></Relationships>
</file>

<file path=ppt/slides/_rels/slide73.xml.rels><?xml version="1.0" encoding="UTF-8" standalone="yes"?>
<Relationships xmlns="http://schemas.openxmlformats.org/package/2006/relationships"><Relationship Id="rId8" Type="http://schemas.openxmlformats.org/officeDocument/2006/relationships/image" Target="../media/image400.png"/><Relationship Id="rId13" Type="http://schemas.openxmlformats.org/officeDocument/2006/relationships/image" Target="../media/image690.png"/><Relationship Id="rId3" Type="http://schemas.openxmlformats.org/officeDocument/2006/relationships/image" Target="../media/image630.png"/><Relationship Id="rId7" Type="http://schemas.openxmlformats.org/officeDocument/2006/relationships/image" Target="../media/image380.png"/><Relationship Id="rId12" Type="http://schemas.openxmlformats.org/officeDocument/2006/relationships/image" Target="../media/image680.png"/><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650.png"/><Relationship Id="rId11" Type="http://schemas.openxmlformats.org/officeDocument/2006/relationships/image" Target="../media/image670.png"/><Relationship Id="rId5" Type="http://schemas.openxmlformats.org/officeDocument/2006/relationships/image" Target="../media/image640.png"/><Relationship Id="rId15" Type="http://schemas.openxmlformats.org/officeDocument/2006/relationships/image" Target="../media/image620.png"/><Relationship Id="rId10" Type="http://schemas.openxmlformats.org/officeDocument/2006/relationships/image" Target="../media/image560.png"/><Relationship Id="rId4" Type="http://schemas.openxmlformats.org/officeDocument/2006/relationships/image" Target="../media/image350.png"/><Relationship Id="rId9" Type="http://schemas.openxmlformats.org/officeDocument/2006/relationships/image" Target="../media/image660.png"/><Relationship Id="rId14" Type="http://schemas.openxmlformats.org/officeDocument/2006/relationships/image" Target="../media/image700.png"/></Relationships>
</file>

<file path=ppt/slides/_rels/slide74.xml.rels><?xml version="1.0" encoding="UTF-8" standalone="yes"?>
<Relationships xmlns="http://schemas.openxmlformats.org/package/2006/relationships"><Relationship Id="rId8" Type="http://schemas.openxmlformats.org/officeDocument/2006/relationships/image" Target="../media/image400.png"/><Relationship Id="rId13" Type="http://schemas.openxmlformats.org/officeDocument/2006/relationships/image" Target="../media/image750.png"/><Relationship Id="rId3" Type="http://schemas.openxmlformats.org/officeDocument/2006/relationships/image" Target="../media/image710.png"/><Relationship Id="rId7" Type="http://schemas.openxmlformats.org/officeDocument/2006/relationships/image" Target="../media/image380.png"/><Relationship Id="rId12" Type="http://schemas.openxmlformats.org/officeDocument/2006/relationships/image" Target="../media/image740.png"/><Relationship Id="rId17" Type="http://schemas.openxmlformats.org/officeDocument/2006/relationships/image" Target="../media/image770.png"/><Relationship Id="rId2" Type="http://schemas.openxmlformats.org/officeDocument/2006/relationships/notesSlide" Target="../notesSlides/notesSlide47.xml"/><Relationship Id="rId16" Type="http://schemas.openxmlformats.org/officeDocument/2006/relationships/image" Target="../media/image620.png"/><Relationship Id="rId1" Type="http://schemas.openxmlformats.org/officeDocument/2006/relationships/slideLayout" Target="../slideLayouts/slideLayout6.xml"/><Relationship Id="rId6" Type="http://schemas.openxmlformats.org/officeDocument/2006/relationships/image" Target="../media/image650.png"/><Relationship Id="rId11" Type="http://schemas.openxmlformats.org/officeDocument/2006/relationships/image" Target="../media/image560.png"/><Relationship Id="rId5" Type="http://schemas.openxmlformats.org/officeDocument/2006/relationships/image" Target="../media/image640.png"/><Relationship Id="rId15" Type="http://schemas.openxmlformats.org/officeDocument/2006/relationships/image" Target="../media/image610.png"/><Relationship Id="rId10" Type="http://schemas.openxmlformats.org/officeDocument/2006/relationships/image" Target="../media/image480.png"/><Relationship Id="rId4" Type="http://schemas.openxmlformats.org/officeDocument/2006/relationships/image" Target="../media/image720.png"/><Relationship Id="rId9" Type="http://schemas.openxmlformats.org/officeDocument/2006/relationships/image" Target="../media/image730.png"/><Relationship Id="rId14" Type="http://schemas.openxmlformats.org/officeDocument/2006/relationships/image" Target="../media/image760.png"/></Relationships>
</file>

<file path=ppt/slides/_rels/slide75.xml.rels><?xml version="1.0" encoding="UTF-8" standalone="yes"?>
<Relationships xmlns="http://schemas.openxmlformats.org/package/2006/relationships"><Relationship Id="rId8" Type="http://schemas.openxmlformats.org/officeDocument/2006/relationships/image" Target="../media/image700.png"/><Relationship Id="rId13" Type="http://schemas.openxmlformats.org/officeDocument/2006/relationships/image" Target="../media/image830.png"/><Relationship Id="rId18" Type="http://schemas.openxmlformats.org/officeDocument/2006/relationships/image" Target="../media/image870.png"/><Relationship Id="rId3" Type="http://schemas.openxmlformats.org/officeDocument/2006/relationships/image" Target="../media/image780.png"/><Relationship Id="rId7" Type="http://schemas.openxmlformats.org/officeDocument/2006/relationships/image" Target="../media/image790.png"/><Relationship Id="rId12" Type="http://schemas.openxmlformats.org/officeDocument/2006/relationships/image" Target="../media/image820.png"/><Relationship Id="rId17" Type="http://schemas.openxmlformats.org/officeDocument/2006/relationships/image" Target="../media/image860.png"/><Relationship Id="rId2" Type="http://schemas.openxmlformats.org/officeDocument/2006/relationships/notesSlide" Target="../notesSlides/notesSlide48.xml"/><Relationship Id="rId16" Type="http://schemas.openxmlformats.org/officeDocument/2006/relationships/image" Target="../media/image850.png"/><Relationship Id="rId1" Type="http://schemas.openxmlformats.org/officeDocument/2006/relationships/slideLayout" Target="../slideLayouts/slideLayout6.xml"/><Relationship Id="rId6" Type="http://schemas.openxmlformats.org/officeDocument/2006/relationships/image" Target="../media/image680.png"/><Relationship Id="rId11" Type="http://schemas.openxmlformats.org/officeDocument/2006/relationships/image" Target="../media/image810.png"/><Relationship Id="rId5" Type="http://schemas.openxmlformats.org/officeDocument/2006/relationships/image" Target="../media/image670.png"/><Relationship Id="rId15" Type="http://schemas.openxmlformats.org/officeDocument/2006/relationships/image" Target="../media/image840.png"/><Relationship Id="rId10" Type="http://schemas.openxmlformats.org/officeDocument/2006/relationships/image" Target="../media/image800.png"/><Relationship Id="rId19" Type="http://schemas.openxmlformats.org/officeDocument/2006/relationships/image" Target="../media/image880.png"/><Relationship Id="rId4" Type="http://schemas.openxmlformats.org/officeDocument/2006/relationships/image" Target="../media/image560.png"/><Relationship Id="rId9" Type="http://schemas.openxmlformats.org/officeDocument/2006/relationships/image" Target="../media/image620.png"/><Relationship Id="rId14" Type="http://schemas.openxmlformats.org/officeDocument/2006/relationships/image" Target="../media/image750.png"/></Relationships>
</file>

<file path=ppt/slides/_rels/slide76.xml.rels><?xml version="1.0" encoding="UTF-8" standalone="yes"?>
<Relationships xmlns="http://schemas.openxmlformats.org/package/2006/relationships"><Relationship Id="rId8" Type="http://schemas.openxmlformats.org/officeDocument/2006/relationships/image" Target="../media/image700.png"/><Relationship Id="rId13" Type="http://schemas.openxmlformats.org/officeDocument/2006/relationships/image" Target="../media/image830.png"/><Relationship Id="rId18" Type="http://schemas.openxmlformats.org/officeDocument/2006/relationships/image" Target="../media/image870.png"/><Relationship Id="rId3" Type="http://schemas.openxmlformats.org/officeDocument/2006/relationships/image" Target="../media/image890.png"/><Relationship Id="rId21" Type="http://schemas.openxmlformats.org/officeDocument/2006/relationships/image" Target="../media/image910.png"/><Relationship Id="rId7" Type="http://schemas.openxmlformats.org/officeDocument/2006/relationships/image" Target="../media/image790.png"/><Relationship Id="rId12" Type="http://schemas.openxmlformats.org/officeDocument/2006/relationships/image" Target="../media/image820.png"/><Relationship Id="rId17" Type="http://schemas.openxmlformats.org/officeDocument/2006/relationships/image" Target="../media/image860.png"/><Relationship Id="rId2" Type="http://schemas.openxmlformats.org/officeDocument/2006/relationships/notesSlide" Target="../notesSlides/notesSlide49.xml"/><Relationship Id="rId16" Type="http://schemas.openxmlformats.org/officeDocument/2006/relationships/image" Target="../media/image850.png"/><Relationship Id="rId20" Type="http://schemas.openxmlformats.org/officeDocument/2006/relationships/image" Target="../media/image900.png"/><Relationship Id="rId1" Type="http://schemas.openxmlformats.org/officeDocument/2006/relationships/slideLayout" Target="../slideLayouts/slideLayout6.xml"/><Relationship Id="rId6" Type="http://schemas.openxmlformats.org/officeDocument/2006/relationships/image" Target="../media/image680.png"/><Relationship Id="rId11" Type="http://schemas.openxmlformats.org/officeDocument/2006/relationships/image" Target="../media/image810.png"/><Relationship Id="rId5" Type="http://schemas.openxmlformats.org/officeDocument/2006/relationships/image" Target="../media/image670.png"/><Relationship Id="rId15" Type="http://schemas.openxmlformats.org/officeDocument/2006/relationships/image" Target="../media/image840.png"/><Relationship Id="rId10" Type="http://schemas.openxmlformats.org/officeDocument/2006/relationships/image" Target="../media/image800.png"/><Relationship Id="rId19" Type="http://schemas.openxmlformats.org/officeDocument/2006/relationships/image" Target="../media/image880.png"/><Relationship Id="rId4" Type="http://schemas.openxmlformats.org/officeDocument/2006/relationships/image" Target="../media/image560.png"/><Relationship Id="rId9" Type="http://schemas.openxmlformats.org/officeDocument/2006/relationships/image" Target="../media/image620.png"/><Relationship Id="rId14" Type="http://schemas.openxmlformats.org/officeDocument/2006/relationships/image" Target="../media/image750.png"/><Relationship Id="rId22" Type="http://schemas.openxmlformats.org/officeDocument/2006/relationships/image" Target="../media/image920.png"/></Relationships>
</file>

<file path=ppt/slides/_rels/slide7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69.emf"/></Relationships>
</file>

<file path=ppt/slides/_rels/slide79.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1.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73.emf"/></Relationships>
</file>

<file path=ppt/slides/_rels/slide81.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75.wmf"/><Relationship Id="rId7" Type="http://schemas.openxmlformats.org/officeDocument/2006/relationships/image" Target="../media/image76.emf"/><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8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75.wmf"/><Relationship Id="rId7" Type="http://schemas.openxmlformats.org/officeDocument/2006/relationships/image" Target="../media/image76.emf"/><Relationship Id="rId12" Type="http://schemas.openxmlformats.org/officeDocument/2006/relationships/image" Target="../media/image131.png"/><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36.png"/><Relationship Id="rId11" Type="http://schemas.openxmlformats.org/officeDocument/2006/relationships/image" Target="../media/image12.png"/><Relationship Id="rId5" Type="http://schemas.openxmlformats.org/officeDocument/2006/relationships/image" Target="../media/image35.png"/><Relationship Id="rId15" Type="http://schemas.openxmlformats.org/officeDocument/2006/relationships/image" Target="../media/image16.png"/><Relationship Id="rId10" Type="http://schemas.openxmlformats.org/officeDocument/2006/relationships/image" Target="../media/image111.png"/><Relationship Id="rId4" Type="http://schemas.openxmlformats.org/officeDocument/2006/relationships/image" Target="../media/image34.png"/><Relationship Id="rId9" Type="http://schemas.openxmlformats.org/officeDocument/2006/relationships/image" Target="../media/image101.png"/><Relationship Id="rId14" Type="http://schemas.openxmlformats.org/officeDocument/2006/relationships/image" Target="../media/image151.png"/></Relationships>
</file>

<file path=ppt/slides/_rels/slide8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wmf"/></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672.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71.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8" Type="http://schemas.openxmlformats.org/officeDocument/2006/relationships/image" Target="../media/image75.wmf"/><Relationship Id="rId3" Type="http://schemas.openxmlformats.org/officeDocument/2006/relationships/image" Target="../media/image90.png"/><Relationship Id="rId7" Type="http://schemas.openxmlformats.org/officeDocument/2006/relationships/image" Target="../media/image130.png"/><Relationship Id="rId2" Type="http://schemas.openxmlformats.org/officeDocument/2006/relationships/notesSlide" Target="../notesSlides/notesSlide66.xml"/><Relationship Id="rId1" Type="http://schemas.openxmlformats.org/officeDocument/2006/relationships/slideLayout" Target="../slideLayouts/slideLayout6.xml"/><Relationship Id="rId6" Type="http://schemas.openxmlformats.org/officeDocument/2006/relationships/image" Target="../media/image120.png"/><Relationship Id="rId5" Type="http://schemas.openxmlformats.org/officeDocument/2006/relationships/image" Target="../media/image110.png"/><Relationship Id="rId4" Type="http://schemas.openxmlformats.org/officeDocument/2006/relationships/image" Target="../media/image100.png"/><Relationship Id="rId9" Type="http://schemas.openxmlformats.org/officeDocument/2006/relationships/image" Target="../media/image34.png"/></Relationships>
</file>

<file path=ppt/slides/_rels/slide95.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90.png"/><Relationship Id="rId7" Type="http://schemas.openxmlformats.org/officeDocument/2006/relationships/image" Target="../media/image150.png"/><Relationship Id="rId2" Type="http://schemas.openxmlformats.org/officeDocument/2006/relationships/notesSlide" Target="../notesSlides/notesSlide67.xml"/><Relationship Id="rId1" Type="http://schemas.openxmlformats.org/officeDocument/2006/relationships/slideLayout" Target="../slideLayouts/slideLayout6.xml"/><Relationship Id="rId6" Type="http://schemas.openxmlformats.org/officeDocument/2006/relationships/image" Target="../media/image120.png"/><Relationship Id="rId11" Type="http://schemas.openxmlformats.org/officeDocument/2006/relationships/image" Target="../media/image35.png"/><Relationship Id="rId5" Type="http://schemas.openxmlformats.org/officeDocument/2006/relationships/image" Target="../media/image110.png"/><Relationship Id="rId10" Type="http://schemas.openxmlformats.org/officeDocument/2006/relationships/image" Target="../media/image34.png"/><Relationship Id="rId4" Type="http://schemas.openxmlformats.org/officeDocument/2006/relationships/image" Target="../media/image100.png"/><Relationship Id="rId9" Type="http://schemas.openxmlformats.org/officeDocument/2006/relationships/image" Target="../media/image75.wmf"/></Relationships>
</file>

<file path=ppt/slides/_rels/slide96.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36.png"/><Relationship Id="rId3" Type="http://schemas.openxmlformats.org/officeDocument/2006/relationships/image" Target="../media/image90.png"/><Relationship Id="rId7" Type="http://schemas.openxmlformats.org/officeDocument/2006/relationships/image" Target="../media/image150.png"/><Relationship Id="rId12" Type="http://schemas.openxmlformats.org/officeDocument/2006/relationships/image" Target="../media/image35.png"/><Relationship Id="rId2" Type="http://schemas.openxmlformats.org/officeDocument/2006/relationships/notesSlide" Target="../notesSlides/notesSlide68.xml"/><Relationship Id="rId1" Type="http://schemas.openxmlformats.org/officeDocument/2006/relationships/slideLayout" Target="../slideLayouts/slideLayout6.xml"/><Relationship Id="rId6" Type="http://schemas.openxmlformats.org/officeDocument/2006/relationships/image" Target="../media/image120.png"/><Relationship Id="rId11" Type="http://schemas.openxmlformats.org/officeDocument/2006/relationships/image" Target="../media/image34.png"/><Relationship Id="rId5" Type="http://schemas.openxmlformats.org/officeDocument/2006/relationships/image" Target="../media/image110.png"/><Relationship Id="rId10" Type="http://schemas.openxmlformats.org/officeDocument/2006/relationships/image" Target="../media/image75.wmf"/><Relationship Id="rId4" Type="http://schemas.openxmlformats.org/officeDocument/2006/relationships/image" Target="../media/image100.png"/><Relationship Id="rId9" Type="http://schemas.openxmlformats.org/officeDocument/2006/relationships/image" Target="../media/image130.png"/></Relationships>
</file>

<file path=ppt/slides/_rels/slide97.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35.png"/><Relationship Id="rId3" Type="http://schemas.openxmlformats.org/officeDocument/2006/relationships/image" Target="../media/image90.png"/><Relationship Id="rId7" Type="http://schemas.openxmlformats.org/officeDocument/2006/relationships/image" Target="../media/image150.png"/><Relationship Id="rId12" Type="http://schemas.openxmlformats.org/officeDocument/2006/relationships/image" Target="../media/image34.png"/><Relationship Id="rId2" Type="http://schemas.openxmlformats.org/officeDocument/2006/relationships/notesSlide" Target="../notesSlides/notesSlide69.xml"/><Relationship Id="rId1" Type="http://schemas.openxmlformats.org/officeDocument/2006/relationships/slideLayout" Target="../slideLayouts/slideLayout6.xml"/><Relationship Id="rId6" Type="http://schemas.openxmlformats.org/officeDocument/2006/relationships/image" Target="../media/image120.png"/><Relationship Id="rId11" Type="http://schemas.openxmlformats.org/officeDocument/2006/relationships/image" Target="../media/image75.wmf"/><Relationship Id="rId5" Type="http://schemas.openxmlformats.org/officeDocument/2006/relationships/image" Target="../media/image110.png"/><Relationship Id="rId15" Type="http://schemas.openxmlformats.org/officeDocument/2006/relationships/image" Target="../media/image76.emf"/><Relationship Id="rId10" Type="http://schemas.openxmlformats.org/officeDocument/2006/relationships/image" Target="../media/image170.png"/><Relationship Id="rId4" Type="http://schemas.openxmlformats.org/officeDocument/2006/relationships/image" Target="../media/image100.png"/><Relationship Id="rId9" Type="http://schemas.openxmlformats.org/officeDocument/2006/relationships/image" Target="../media/image130.png"/><Relationship Id="rId14" Type="http://schemas.openxmlformats.org/officeDocument/2006/relationships/image" Target="../media/image36.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3" Type="http://schemas.openxmlformats.org/officeDocument/2006/relationships/image" Target="../media/image83.png"/><Relationship Id="rId21" Type="http://schemas.openxmlformats.org/officeDocument/2006/relationships/image" Target="../media/image34.png"/><Relationship Id="rId7" Type="http://schemas.openxmlformats.org/officeDocument/2006/relationships/image" Target="../media/image79.png"/><Relationship Id="rId12" Type="http://schemas.openxmlformats.org/officeDocument/2006/relationships/image" Target="../media/image82.png"/><Relationship Id="rId2" Type="http://schemas.openxmlformats.org/officeDocument/2006/relationships/notesSlide" Target="../notesSlides/notesSlide71.xml"/><Relationship Id="rId20" Type="http://schemas.openxmlformats.org/officeDocument/2006/relationships/image" Target="../media/image75.wmf"/><Relationship Id="rId1" Type="http://schemas.openxmlformats.org/officeDocument/2006/relationships/slideLayout" Target="../slideLayouts/slideLayout6.xml"/><Relationship Id="rId6" Type="http://schemas.openxmlformats.org/officeDocument/2006/relationships/image" Target="../media/image681.png"/><Relationship Id="rId11" Type="http://schemas.openxmlformats.org/officeDocument/2006/relationships/image" Target="../media/image81.png"/><Relationship Id="rId5" Type="http://schemas.openxmlformats.org/officeDocument/2006/relationships/image" Target="../media/image6700.png"/><Relationship Id="rId15" Type="http://schemas.openxmlformats.org/officeDocument/2006/relationships/image" Target="../media/image84.png"/><Relationship Id="rId19" Type="http://schemas.openxmlformats.org/officeDocument/2006/relationships/image" Target="../media/image88.png"/><Relationship Id="rId4" Type="http://schemas.openxmlformats.org/officeDocument/2006/relationships/image" Target="../media/image5600.png"/><Relationship Id="rId14" Type="http://schemas.openxmlformats.org/officeDocument/2006/relationships/image" Target="../media/image7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custDataLst>
              <p:tags r:id="rId1"/>
            </p:custDataLst>
          </p:nvPr>
        </p:nvSpPr>
        <p:spPr>
          <a:xfrm>
            <a:off x="61913" y="332656"/>
            <a:ext cx="7246937" cy="2448645"/>
          </a:xfrm>
        </p:spPr>
        <p:txBody>
          <a:bodyPr anchor="ctr"/>
          <a:lstStyle/>
          <a:p>
            <a:pPr algn="ctr" eaLnBrk="1" hangingPunct="1"/>
            <a:r>
              <a:rPr lang="en-US" altLang="zh-CN" sz="3700" dirty="0" err="1">
                <a:solidFill>
                  <a:srgbClr val="0000FF"/>
                </a:solidFill>
                <a:cs typeface="Arial" panose="020B0604020202020204" pitchFamily="34" charset="0"/>
              </a:rPr>
              <a:t>Spatio</a:t>
            </a:r>
            <a:r>
              <a:rPr lang="en-US" altLang="zh-CN" sz="3700" dirty="0">
                <a:solidFill>
                  <a:srgbClr val="0000FF"/>
                </a:solidFill>
                <a:cs typeface="Arial" panose="020B0604020202020204" pitchFamily="34" charset="0"/>
              </a:rPr>
              <a:t>-temporal Crowdsourced Data Management</a:t>
            </a:r>
            <a:br>
              <a:rPr lang="en-US" altLang="zh-CN" sz="2000" dirty="0">
                <a:solidFill>
                  <a:srgbClr val="0000FF"/>
                </a:solidFill>
                <a:latin typeface="黑体" panose="02010609060101010101" pitchFamily="49" charset="-122"/>
                <a:ea typeface="黑体" panose="02010609060101010101" pitchFamily="49" charset="-122"/>
                <a:cs typeface="Arial" panose="020B0604020202020204" pitchFamily="34" charset="0"/>
              </a:rPr>
            </a:br>
            <a:br>
              <a:rPr lang="en-US" altLang="zh-CN" sz="2000" dirty="0">
                <a:solidFill>
                  <a:srgbClr val="0000FF"/>
                </a:solidFill>
                <a:latin typeface="黑体" panose="02010609060101010101" pitchFamily="49" charset="-122"/>
                <a:ea typeface="黑体" panose="02010609060101010101" pitchFamily="49" charset="-122"/>
                <a:cs typeface="Arial" panose="020B0604020202020204" pitchFamily="34" charset="0"/>
              </a:rPr>
            </a:br>
            <a:r>
              <a:rPr lang="en-US" altLang="zh-CN" sz="2800" dirty="0">
                <a:solidFill>
                  <a:srgbClr val="0000FF"/>
                </a:solidFill>
                <a:cs typeface="Arial" panose="020B0604020202020204" pitchFamily="34" charset="0"/>
              </a:rPr>
              <a:t>A Novel Computation Paradigm in The Era of Sharing Economy</a:t>
            </a:r>
            <a:endParaRPr lang="en-US" altLang="ko-KR" sz="2800" dirty="0">
              <a:solidFill>
                <a:srgbClr val="0000FF"/>
              </a:solidFill>
              <a:latin typeface="黑体" panose="02010609060101010101" pitchFamily="49" charset="-122"/>
              <a:ea typeface="黑体" panose="02010609060101010101" pitchFamily="49" charset="-122"/>
              <a:cs typeface="Arial" panose="020B0604020202020204" pitchFamily="34" charset="0"/>
            </a:endParaRPr>
          </a:p>
        </p:txBody>
      </p:sp>
      <p:pic>
        <p:nvPicPr>
          <p:cNvPr id="15369" name="图片 4" descr="2.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80288" y="1052513"/>
            <a:ext cx="1368425"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24328" y="2913881"/>
            <a:ext cx="1019175"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descr="D:\Research\HKUST\hkust_logo.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57281" y="4149080"/>
            <a:ext cx="803151" cy="1069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Table 1"/>
          <p:cNvGraphicFramePr>
            <a:graphicFrameLocks noGrp="1"/>
          </p:cNvGraphicFramePr>
          <p:nvPr>
            <p:custDataLst>
              <p:tags r:id="rId2"/>
            </p:custDataLst>
            <p:extLst>
              <p:ext uri="{D42A27DB-BD31-4B8C-83A1-F6EECF244321}">
                <p14:modId xmlns:p14="http://schemas.microsoft.com/office/powerpoint/2010/main" val="169998505"/>
              </p:ext>
            </p:extLst>
          </p:nvPr>
        </p:nvGraphicFramePr>
        <p:xfrm>
          <a:off x="250825" y="2996952"/>
          <a:ext cx="7058025" cy="3642426"/>
        </p:xfrm>
        <a:graphic>
          <a:graphicData uri="http://schemas.openxmlformats.org/drawingml/2006/table">
            <a:tbl>
              <a:tblPr/>
              <a:tblGrid>
                <a:gridCol w="7058025">
                  <a:extLst>
                    <a:ext uri="{9D8B030D-6E8A-4147-A177-3AD203B41FA5}">
                      <a16:colId xmlns:a16="http://schemas.microsoft.com/office/drawing/2014/main" val="20000"/>
                    </a:ext>
                  </a:extLst>
                </a:gridCol>
              </a:tblGrid>
              <a:tr h="33131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2000" b="0" i="0" u="none" strike="noStrike" cap="none" normalizeH="0" baseline="0" dirty="0">
                        <a:ln>
                          <a:noFill/>
                        </a:ln>
                        <a:solidFill>
                          <a:srgbClr val="000000"/>
                        </a:solidFill>
                        <a:effectLst/>
                        <a:latin typeface="Courier" pitchFamily="-84" charset="0"/>
                        <a:ea typeface="MS PGothic" pitchFamily="34" charset="-128"/>
                      </a:endParaRPr>
                    </a:p>
                    <a:p>
                      <a:pPr marL="0" marR="0" lvl="0" indent="0" algn="ctr" defTabSz="914400" rtl="0" eaLnBrk="1" fontAlgn="base" latinLnBrk="0" hangingPunct="1">
                        <a:lnSpc>
                          <a:spcPct val="100000"/>
                        </a:lnSpc>
                        <a:spcBef>
                          <a:spcPct val="0"/>
                        </a:spcBef>
                        <a:spcAft>
                          <a:spcPts val="600"/>
                        </a:spcAft>
                        <a:buClrTx/>
                        <a:buSzTx/>
                        <a:buFontTx/>
                        <a:buNone/>
                        <a:tabLst/>
                      </a:pPr>
                      <a:r>
                        <a:rPr kumimoji="0" lang="en-US" altLang="zh-CN" sz="3600" b="1" i="0" u="none" strike="noStrike" cap="none" normalizeH="0" baseline="0" dirty="0" err="1">
                          <a:ln>
                            <a:noFill/>
                          </a:ln>
                          <a:solidFill>
                            <a:srgbClr val="000000"/>
                          </a:solidFill>
                          <a:effectLst/>
                          <a:latin typeface="Arial" pitchFamily="34" charset="0"/>
                          <a:ea typeface="MS PGothic" pitchFamily="34" charset="-128"/>
                        </a:rPr>
                        <a:t>Yongxin</a:t>
                      </a:r>
                      <a:r>
                        <a:rPr kumimoji="0" lang="en-US" altLang="zh-CN" sz="3600" b="1" i="0" u="none" strike="noStrike" cap="none" normalizeH="0" baseline="0" dirty="0">
                          <a:ln>
                            <a:noFill/>
                          </a:ln>
                          <a:solidFill>
                            <a:srgbClr val="000000"/>
                          </a:solidFill>
                          <a:effectLst/>
                          <a:latin typeface="Arial" pitchFamily="34" charset="0"/>
                          <a:ea typeface="MS PGothic" pitchFamily="34" charset="-128"/>
                        </a:rPr>
                        <a:t> Tong</a:t>
                      </a:r>
                      <a:endParaRPr kumimoji="0" lang="en-US" altLang="zh-CN" sz="3600" b="0" i="0" u="none" strike="noStrike" cap="none" normalizeH="0" baseline="0" dirty="0">
                        <a:ln>
                          <a:noFill/>
                        </a:ln>
                        <a:solidFill>
                          <a:srgbClr val="000000"/>
                        </a:solidFill>
                        <a:effectLst/>
                        <a:latin typeface="Arial" pitchFamily="34" charset="0"/>
                        <a:ea typeface="MS PGothic" pitchFamily="34" charset="-128"/>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2400" b="0" i="0" u="none" strike="noStrike" cap="none" normalizeH="0" baseline="0" dirty="0">
                        <a:ln>
                          <a:noFill/>
                        </a:ln>
                        <a:solidFill>
                          <a:srgbClr val="000000"/>
                        </a:solidFill>
                        <a:effectLst/>
                        <a:latin typeface="Arial" pitchFamily="34" charset="0"/>
                        <a:ea typeface="MS PGothic" pitchFamily="34" charset="-128"/>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000000"/>
                          </a:solidFill>
                          <a:effectLst/>
                          <a:latin typeface="Arial" pitchFamily="34" charset="0"/>
                          <a:ea typeface="MS PGothic" pitchFamily="34" charset="-128"/>
                        </a:rPr>
                        <a:t>Associate Professor</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2400" b="0" i="0" u="none" strike="noStrike" cap="none" normalizeH="0" baseline="0" dirty="0">
                        <a:ln>
                          <a:noFill/>
                        </a:ln>
                        <a:solidFill>
                          <a:srgbClr val="000000"/>
                        </a:solidFill>
                        <a:effectLst/>
                        <a:latin typeface="Arial" pitchFamily="34" charset="0"/>
                        <a:ea typeface="MS PGothic" pitchFamily="34" charset="-128"/>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000000"/>
                          </a:solidFill>
                          <a:effectLst/>
                          <a:latin typeface="Arial" pitchFamily="34" charset="0"/>
                          <a:ea typeface="MS PGothic" pitchFamily="34" charset="-128"/>
                        </a:rPr>
                        <a:t>State Key Laboratory of Software Development Environment</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000000"/>
                          </a:solidFill>
                          <a:effectLst/>
                          <a:latin typeface="Arial" pitchFamily="34" charset="0"/>
                          <a:ea typeface="MS PGothic" pitchFamily="34" charset="-128"/>
                        </a:rPr>
                        <a:t>School of Computer Science and Engineering,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err="1">
                          <a:ln>
                            <a:noFill/>
                          </a:ln>
                          <a:solidFill>
                            <a:srgbClr val="000000"/>
                          </a:solidFill>
                          <a:effectLst/>
                          <a:latin typeface="Arial" pitchFamily="34" charset="0"/>
                          <a:ea typeface="MS PGothic" pitchFamily="34" charset="-128"/>
                        </a:rPr>
                        <a:t>Beihang</a:t>
                      </a:r>
                      <a:r>
                        <a:rPr kumimoji="0" lang="en-US" altLang="zh-CN" sz="2000" b="0" i="0" u="none" strike="noStrike" cap="none" normalizeH="0" baseline="0" dirty="0">
                          <a:ln>
                            <a:noFill/>
                          </a:ln>
                          <a:solidFill>
                            <a:srgbClr val="000000"/>
                          </a:solidFill>
                          <a:effectLst/>
                          <a:latin typeface="Arial" pitchFamily="34" charset="0"/>
                          <a:ea typeface="MS PGothic" pitchFamily="34" charset="-128"/>
                        </a:rPr>
                        <a:t> University</a:t>
                      </a:r>
                    </a:p>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sz="2000" dirty="0"/>
                        <a:t>Homepage:</a:t>
                      </a:r>
                      <a:r>
                        <a:rPr lang="en-US" altLang="zh-CN" sz="2000" baseline="0" dirty="0"/>
                        <a:t> </a:t>
                      </a:r>
                      <a:r>
                        <a:rPr lang="en-US" altLang="zh-CN" sz="2000" dirty="0"/>
                        <a:t>www.nlsde.buaa.edu.cn/~yxtong/ </a:t>
                      </a:r>
                    </a:p>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sz="2000" dirty="0"/>
                        <a:t>Email: yxtong@buaa.edu.cn</a:t>
                      </a:r>
                    </a:p>
                  </a:txBody>
                  <a:tcPr marT="45753" marB="45753"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55737710"/>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5867400" y="1905000"/>
            <a:ext cx="3200400" cy="3313113"/>
            <a:chOff x="5867400" y="1905000"/>
            <a:chExt cx="3200400" cy="3313331"/>
          </a:xfrm>
        </p:grpSpPr>
        <p:pic>
          <p:nvPicPr>
            <p:cNvPr id="28691" name="Picture 2" descr="http://24.media.tumblr.com/tumblr_m710xxo7WZ1qb1idlo1_4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1905000"/>
              <a:ext cx="2590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92" name="TextBox 3"/>
            <p:cNvSpPr txBox="1">
              <a:spLocks noChangeArrowheads="1"/>
            </p:cNvSpPr>
            <p:nvPr/>
          </p:nvSpPr>
          <p:spPr bwMode="auto">
            <a:xfrm>
              <a:off x="5867400" y="4572000"/>
              <a:ext cx="3200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a:t>MTurk workers</a:t>
              </a:r>
            </a:p>
            <a:p>
              <a:pPr algn="ctr" eaLnBrk="1" hangingPunct="1"/>
              <a:r>
                <a:rPr lang="en-US" altLang="zh-CN"/>
                <a:t> (Photo By Andrian Chen)</a:t>
              </a:r>
            </a:p>
          </p:txBody>
        </p:sp>
      </p:grpSp>
      <p:grpSp>
        <p:nvGrpSpPr>
          <p:cNvPr id="3" name="Group 5"/>
          <p:cNvGrpSpPr>
            <a:grpSpLocks/>
          </p:cNvGrpSpPr>
          <p:nvPr/>
        </p:nvGrpSpPr>
        <p:grpSpPr bwMode="auto">
          <a:xfrm>
            <a:off x="3240088" y="2112963"/>
            <a:ext cx="1981200" cy="2947987"/>
            <a:chOff x="3503187" y="2113265"/>
            <a:chExt cx="1981200" cy="2946936"/>
          </a:xfrm>
        </p:grpSpPr>
        <p:grpSp>
          <p:nvGrpSpPr>
            <p:cNvPr id="28687" name="Group 6"/>
            <p:cNvGrpSpPr>
              <a:grpSpLocks/>
            </p:cNvGrpSpPr>
            <p:nvPr/>
          </p:nvGrpSpPr>
          <p:grpSpPr bwMode="auto">
            <a:xfrm>
              <a:off x="3657600" y="2113265"/>
              <a:ext cx="1672375" cy="1486881"/>
              <a:chOff x="3505200" y="2034397"/>
              <a:chExt cx="1672375" cy="1869055"/>
            </a:xfrm>
          </p:grpSpPr>
          <p:pic>
            <p:nvPicPr>
              <p:cNvPr id="28689" name="Picture 2" descr="http://blogs.scientificamerican.com/guilty-planet/files/2011/07/mechanicalturk.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2034397"/>
                <a:ext cx="1672375"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90" name="TextBox 8"/>
              <p:cNvSpPr txBox="1">
                <a:spLocks noChangeArrowheads="1"/>
              </p:cNvSpPr>
              <p:nvPr/>
            </p:nvSpPr>
            <p:spPr bwMode="auto">
              <a:xfrm>
                <a:off x="3958799" y="3516705"/>
                <a:ext cx="723900" cy="386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a:t>AMT</a:t>
                </a:r>
              </a:p>
            </p:txBody>
          </p:sp>
        </p:grpSp>
        <p:pic>
          <p:nvPicPr>
            <p:cNvPr id="28688"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3187" y="3595461"/>
              <a:ext cx="1981200" cy="1464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17"/>
          <p:cNvGrpSpPr>
            <a:grpSpLocks/>
          </p:cNvGrpSpPr>
          <p:nvPr/>
        </p:nvGrpSpPr>
        <p:grpSpPr bwMode="auto">
          <a:xfrm>
            <a:off x="98425" y="2605088"/>
            <a:ext cx="2393950" cy="1962150"/>
            <a:chOff x="98351" y="2605826"/>
            <a:chExt cx="2394098" cy="1962076"/>
          </a:xfrm>
        </p:grpSpPr>
        <p:pic>
          <p:nvPicPr>
            <p:cNvPr id="28685" name="Picture 4" descr="https://encrypted-tbn2.google.com/images?q=tbn:ANd9GcT-xDAk9ahePq8gBceF80zjkSaBtObm-mbH5CfepNjLnNR9xsUcR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2605826"/>
              <a:ext cx="16764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6" name="TextBox 11"/>
            <p:cNvSpPr txBox="1">
              <a:spLocks noChangeArrowheads="1"/>
            </p:cNvSpPr>
            <p:nvPr/>
          </p:nvSpPr>
          <p:spPr bwMode="auto">
            <a:xfrm>
              <a:off x="98351" y="4198570"/>
              <a:ext cx="23940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a:t>Requesters</a:t>
              </a:r>
            </a:p>
          </p:txBody>
        </p:sp>
      </p:grpSp>
      <p:sp>
        <p:nvSpPr>
          <p:cNvPr id="14" name="Right Arrow 13"/>
          <p:cNvSpPr/>
          <p:nvPr/>
        </p:nvSpPr>
        <p:spPr>
          <a:xfrm>
            <a:off x="2362200" y="3443288"/>
            <a:ext cx="4572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a:solidFill>
                <a:srgbClr val="FFFFFF"/>
              </a:solidFill>
              <a:ea typeface="MS PGothic" pitchFamily="34" charset="-128"/>
            </a:endParaRPr>
          </a:p>
        </p:txBody>
      </p:sp>
      <p:grpSp>
        <p:nvGrpSpPr>
          <p:cNvPr id="6" name="Group 15"/>
          <p:cNvGrpSpPr>
            <a:grpSpLocks/>
          </p:cNvGrpSpPr>
          <p:nvPr/>
        </p:nvGrpSpPr>
        <p:grpSpPr bwMode="auto">
          <a:xfrm>
            <a:off x="5486400" y="2819400"/>
            <a:ext cx="614363" cy="1014413"/>
            <a:chOff x="5486400" y="2819400"/>
            <a:chExt cx="614727" cy="1014492"/>
          </a:xfrm>
        </p:grpSpPr>
        <p:sp>
          <p:nvSpPr>
            <p:cNvPr id="15" name="Left-Right Arrow 14"/>
            <p:cNvSpPr/>
            <p:nvPr/>
          </p:nvSpPr>
          <p:spPr>
            <a:xfrm rot="18979127">
              <a:off x="5486400" y="2819400"/>
              <a:ext cx="533716" cy="196865"/>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zh-CN" altLang="zh-CN">
                <a:solidFill>
                  <a:srgbClr val="FFFFFF"/>
                </a:solidFill>
                <a:ea typeface="MS PGothic" pitchFamily="34" charset="-128"/>
              </a:endParaRPr>
            </a:p>
          </p:txBody>
        </p:sp>
        <p:sp>
          <p:nvSpPr>
            <p:cNvPr id="19" name="Left-Right Arrow 18"/>
            <p:cNvSpPr/>
            <p:nvPr/>
          </p:nvSpPr>
          <p:spPr>
            <a:xfrm>
              <a:off x="5567411" y="3230595"/>
              <a:ext cx="533716" cy="196865"/>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zh-CN" altLang="zh-CN">
                <a:solidFill>
                  <a:srgbClr val="FFFFFF"/>
                </a:solidFill>
                <a:ea typeface="MS PGothic" pitchFamily="34" charset="-128"/>
              </a:endParaRPr>
            </a:p>
          </p:txBody>
        </p:sp>
        <p:sp>
          <p:nvSpPr>
            <p:cNvPr id="20" name="Left-Right Arrow 19"/>
            <p:cNvSpPr/>
            <p:nvPr/>
          </p:nvSpPr>
          <p:spPr>
            <a:xfrm rot="1738054">
              <a:off x="5537230" y="3637027"/>
              <a:ext cx="533716" cy="196865"/>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zh-CN" altLang="zh-CN">
                <a:solidFill>
                  <a:srgbClr val="FFFFFF"/>
                </a:solidFill>
                <a:ea typeface="MS PGothic" pitchFamily="34" charset="-128"/>
              </a:endParaRPr>
            </a:p>
          </p:txBody>
        </p:sp>
      </p:grpSp>
      <p:sp>
        <p:nvSpPr>
          <p:cNvPr id="28679"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9065EB40-3836-431E-A011-E615A1003723}" type="slidenum">
              <a:rPr lang="en-US" altLang="zh-CN" sz="1200" b="0">
                <a:ea typeface="Gulim" pitchFamily="34" charset="-127"/>
              </a:rPr>
              <a:pPr eaLnBrk="1" hangingPunct="1"/>
              <a:t>10</a:t>
            </a:fld>
            <a:endParaRPr lang="en-US" altLang="zh-CN" sz="1200" b="0">
              <a:ea typeface="Gulim" pitchFamily="34" charset="-127"/>
            </a:endParaRPr>
          </a:p>
        </p:txBody>
      </p:sp>
      <p:sp>
        <p:nvSpPr>
          <p:cNvPr id="28680" name="Title 1"/>
          <p:cNvSpPr>
            <a:spLocks noGrp="1"/>
          </p:cNvSpPr>
          <p:nvPr>
            <p:ph type="title"/>
          </p:nvPr>
        </p:nvSpPr>
        <p:spPr/>
        <p:txBody>
          <a:bodyPr/>
          <a:lstStyle/>
          <a:p>
            <a:pPr eaLnBrk="1" hangingPunct="1"/>
            <a:r>
              <a:rPr lang="en-US" altLang="zh-CN"/>
              <a:t>Crowdsourcing</a:t>
            </a:r>
          </a:p>
        </p:txBody>
      </p:sp>
      <p:sp>
        <p:nvSpPr>
          <p:cNvPr id="22" name="Rectangle 21"/>
          <p:cNvSpPr>
            <a:spLocks noChangeArrowheads="1"/>
          </p:cNvSpPr>
          <p:nvPr/>
        </p:nvSpPr>
        <p:spPr bwMode="auto">
          <a:xfrm>
            <a:off x="71438" y="5426075"/>
            <a:ext cx="89646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buFontTx/>
              <a:buChar char="-"/>
            </a:pPr>
            <a:r>
              <a:rPr lang="ja-JP" altLang="en-US" sz="2800"/>
              <a:t>“</a:t>
            </a:r>
            <a:r>
              <a:rPr lang="en-US" altLang="ja-JP" sz="2800"/>
              <a:t>The web connects the </a:t>
            </a:r>
            <a:r>
              <a:rPr lang="en-US" altLang="ja-JP" sz="2800">
                <a:solidFill>
                  <a:srgbClr val="00B050"/>
                </a:solidFill>
              </a:rPr>
              <a:t>requesters</a:t>
            </a:r>
            <a:r>
              <a:rPr lang="en-US" altLang="ja-JP" sz="2800"/>
              <a:t> and </a:t>
            </a:r>
            <a:r>
              <a:rPr lang="en-US" altLang="ja-JP" sz="2800">
                <a:solidFill>
                  <a:srgbClr val="00B0F0"/>
                </a:solidFill>
              </a:rPr>
              <a:t>workers</a:t>
            </a:r>
            <a:r>
              <a:rPr lang="en-US" altLang="ja-JP" sz="2800"/>
              <a:t>.</a:t>
            </a:r>
            <a:r>
              <a:rPr lang="ja-JP" altLang="en-US" sz="2800"/>
              <a:t>”</a:t>
            </a:r>
            <a:endParaRPr lang="en-US" altLang="zh-CN" sz="2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2"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2" name="Oval 5"/>
              <p:cNvSpPr/>
              <p:nvPr/>
            </p:nvSpPr>
            <p:spPr>
              <a:xfrm>
                <a:off x="469023" y="3437841"/>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1</m:t>
                          </m:r>
                        </m:sub>
                      </m:sSub>
                    </m:oMath>
                  </m:oMathPara>
                </a14:m>
                <a:endParaRPr lang="en-US" dirty="0"/>
              </a:p>
            </p:txBody>
          </p:sp>
        </mc:Choice>
        <mc:Fallback xmlns="">
          <p:sp>
            <p:nvSpPr>
              <p:cNvPr id="32" name="Oval 5"/>
              <p:cNvSpPr>
                <a:spLocks noRot="1" noChangeAspect="1" noMove="1" noResize="1" noEditPoints="1" noAdjustHandles="1" noChangeArrowheads="1" noChangeShapeType="1" noTextEdit="1"/>
              </p:cNvSpPr>
              <p:nvPr/>
            </p:nvSpPr>
            <p:spPr>
              <a:xfrm>
                <a:off x="469023" y="3437841"/>
                <a:ext cx="356615" cy="356615"/>
              </a:xfrm>
              <a:prstGeom prst="ellipse">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Oval 6"/>
              <p:cNvSpPr/>
              <p:nvPr/>
            </p:nvSpPr>
            <p:spPr>
              <a:xfrm>
                <a:off x="467545" y="4058928"/>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2</m:t>
                          </m:r>
                        </m:sub>
                      </m:sSub>
                    </m:oMath>
                  </m:oMathPara>
                </a14:m>
                <a:endParaRPr lang="en-US" dirty="0"/>
              </a:p>
            </p:txBody>
          </p:sp>
        </mc:Choice>
        <mc:Fallback xmlns="">
          <p:sp>
            <p:nvSpPr>
              <p:cNvPr id="33" name="Oval 6"/>
              <p:cNvSpPr>
                <a:spLocks noRot="1" noChangeAspect="1" noMove="1" noResize="1" noEditPoints="1" noAdjustHandles="1" noChangeArrowheads="1" noChangeShapeType="1" noTextEdit="1"/>
              </p:cNvSpPr>
              <p:nvPr/>
            </p:nvSpPr>
            <p:spPr>
              <a:xfrm>
                <a:off x="467545" y="4058928"/>
                <a:ext cx="356615" cy="356615"/>
              </a:xfrm>
              <a:prstGeom prst="ellipse">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Oval 7"/>
              <p:cNvSpPr/>
              <p:nvPr/>
            </p:nvSpPr>
            <p:spPr>
              <a:xfrm>
                <a:off x="467544" y="4639540"/>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3</m:t>
                          </m:r>
                        </m:sub>
                      </m:sSub>
                    </m:oMath>
                  </m:oMathPara>
                </a14:m>
                <a:endParaRPr lang="en-US" dirty="0"/>
              </a:p>
            </p:txBody>
          </p:sp>
        </mc:Choice>
        <mc:Fallback xmlns="">
          <p:sp>
            <p:nvSpPr>
              <p:cNvPr id="34" name="Oval 7"/>
              <p:cNvSpPr>
                <a:spLocks noRot="1" noChangeAspect="1" noMove="1" noResize="1" noEditPoints="1" noAdjustHandles="1" noChangeArrowheads="1" noChangeShapeType="1" noTextEdit="1"/>
              </p:cNvSpPr>
              <p:nvPr/>
            </p:nvSpPr>
            <p:spPr>
              <a:xfrm>
                <a:off x="467544" y="4639540"/>
                <a:ext cx="356615" cy="356615"/>
              </a:xfrm>
              <a:prstGeom prst="ellipse">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Oval 8"/>
              <p:cNvSpPr/>
              <p:nvPr/>
            </p:nvSpPr>
            <p:spPr>
              <a:xfrm>
                <a:off x="1909185" y="3433110"/>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1</m:t>
                          </m:r>
                        </m:sub>
                      </m:sSub>
                    </m:oMath>
                  </m:oMathPara>
                </a14:m>
                <a:endParaRPr lang="en-US" dirty="0"/>
              </a:p>
            </p:txBody>
          </p:sp>
        </mc:Choice>
        <mc:Fallback xmlns="">
          <p:sp>
            <p:nvSpPr>
              <p:cNvPr id="35" name="Oval 8"/>
              <p:cNvSpPr>
                <a:spLocks noRot="1" noChangeAspect="1" noMove="1" noResize="1" noEditPoints="1" noAdjustHandles="1" noChangeArrowheads="1" noChangeShapeType="1" noTextEdit="1"/>
              </p:cNvSpPr>
              <p:nvPr/>
            </p:nvSpPr>
            <p:spPr>
              <a:xfrm>
                <a:off x="1909185" y="3433110"/>
                <a:ext cx="356615" cy="356615"/>
              </a:xfrm>
              <a:prstGeom prst="ellipse">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Oval 9"/>
              <p:cNvSpPr/>
              <p:nvPr/>
            </p:nvSpPr>
            <p:spPr>
              <a:xfrm>
                <a:off x="1909185" y="4058109"/>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2</m:t>
                          </m:r>
                        </m:sub>
                      </m:sSub>
                    </m:oMath>
                  </m:oMathPara>
                </a14:m>
                <a:endParaRPr lang="en-US" dirty="0"/>
              </a:p>
            </p:txBody>
          </p:sp>
        </mc:Choice>
        <mc:Fallback xmlns="">
          <p:sp>
            <p:nvSpPr>
              <p:cNvPr id="36" name="Oval 9"/>
              <p:cNvSpPr>
                <a:spLocks noRot="1" noChangeAspect="1" noMove="1" noResize="1" noEditPoints="1" noAdjustHandles="1" noChangeArrowheads="1" noChangeShapeType="1" noTextEdit="1"/>
              </p:cNvSpPr>
              <p:nvPr/>
            </p:nvSpPr>
            <p:spPr>
              <a:xfrm>
                <a:off x="1909185" y="4058109"/>
                <a:ext cx="356615" cy="356615"/>
              </a:xfrm>
              <a:prstGeom prst="ellipse">
                <a:avLst/>
              </a:prstGeom>
              <a:blipFill>
                <a:blip r:embed="rId8"/>
                <a:stretch>
                  <a:fillRect/>
                </a:stretch>
              </a:blipFill>
            </p:spPr>
            <p:txBody>
              <a:bodyPr/>
              <a:lstStyle/>
              <a:p>
                <a:r>
                  <a:rPr lang="zh-CN" altLang="en-US">
                    <a:noFill/>
                  </a:rPr>
                  <a:t> </a:t>
                </a:r>
              </a:p>
            </p:txBody>
          </p:sp>
        </mc:Fallback>
      </mc:AlternateContent>
      <p:cxnSp>
        <p:nvCxnSpPr>
          <p:cNvPr id="39" name="直接连接符 38"/>
          <p:cNvCxnSpPr>
            <a:stCxn id="33" idx="6"/>
            <a:endCxn id="35" idx="2"/>
          </p:cNvCxnSpPr>
          <p:nvPr/>
        </p:nvCxnSpPr>
        <p:spPr bwMode="auto">
          <a:xfrm flipV="1">
            <a:off x="824160" y="3611418"/>
            <a:ext cx="1085025" cy="625818"/>
          </a:xfrm>
          <a:prstGeom prst="line">
            <a:avLst/>
          </a:prstGeom>
          <a:solidFill>
            <a:srgbClr val="C0C0C0">
              <a:alpha val="0"/>
            </a:srgbClr>
          </a:solidFill>
          <a:ln w="28575" cap="flat" cmpd="sng" algn="ctr">
            <a:solidFill>
              <a:srgbClr val="FF0000"/>
            </a:solidFill>
            <a:prstDash val="solid"/>
            <a:round/>
            <a:headEnd type="none" w="med" len="med"/>
            <a:tailEnd type="none" w="med" len="med"/>
          </a:ln>
        </p:spPr>
      </p:cxnSp>
      <p:cxnSp>
        <p:nvCxnSpPr>
          <p:cNvPr id="40" name="直接连接符 39"/>
          <p:cNvCxnSpPr>
            <a:endCxn id="35" idx="2"/>
          </p:cNvCxnSpPr>
          <p:nvPr/>
        </p:nvCxnSpPr>
        <p:spPr bwMode="auto">
          <a:xfrm>
            <a:off x="824159" y="3607308"/>
            <a:ext cx="1085026" cy="4110"/>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41" name="直接连接符 40"/>
          <p:cNvCxnSpPr>
            <a:stCxn id="33" idx="6"/>
            <a:endCxn id="36" idx="2"/>
          </p:cNvCxnSpPr>
          <p:nvPr/>
        </p:nvCxnSpPr>
        <p:spPr bwMode="auto">
          <a:xfrm flipV="1">
            <a:off x="824160" y="4236417"/>
            <a:ext cx="1085025" cy="819"/>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44" name="Oval 7"/>
              <p:cNvSpPr/>
              <p:nvPr/>
            </p:nvSpPr>
            <p:spPr>
              <a:xfrm>
                <a:off x="467544" y="5304633"/>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4</m:t>
                          </m:r>
                        </m:sub>
                      </m:sSub>
                    </m:oMath>
                  </m:oMathPara>
                </a14:m>
                <a:endParaRPr lang="en-US" dirty="0"/>
              </a:p>
            </p:txBody>
          </p:sp>
        </mc:Choice>
        <mc:Fallback xmlns="">
          <p:sp>
            <p:nvSpPr>
              <p:cNvPr id="44" name="Oval 7"/>
              <p:cNvSpPr>
                <a:spLocks noRot="1" noChangeAspect="1" noMove="1" noResize="1" noEditPoints="1" noAdjustHandles="1" noChangeArrowheads="1" noChangeShapeType="1" noTextEdit="1"/>
              </p:cNvSpPr>
              <p:nvPr/>
            </p:nvSpPr>
            <p:spPr>
              <a:xfrm>
                <a:off x="467544" y="5304633"/>
                <a:ext cx="356615" cy="356615"/>
              </a:xfrm>
              <a:prstGeom prst="ellipse">
                <a:avLst/>
              </a:prstGeom>
              <a:blipFill>
                <a:blip r:embed="rId11"/>
                <a:stretch>
                  <a:fillRect/>
                </a:stretch>
              </a:blipFill>
            </p:spPr>
            <p:txBody>
              <a:bodyPr/>
              <a:lstStyle/>
              <a:p>
                <a:r>
                  <a:rPr lang="zh-CN" altLang="en-US">
                    <a:noFill/>
                  </a:rPr>
                  <a:t> </a:t>
                </a:r>
              </a:p>
            </p:txBody>
          </p:sp>
        </mc:Fallback>
      </mc:AlternateContent>
      <p:cxnSp>
        <p:nvCxnSpPr>
          <p:cNvPr id="45" name="直接连接符 44"/>
          <p:cNvCxnSpPr>
            <a:stCxn id="32" idx="6"/>
            <a:endCxn id="36" idx="2"/>
          </p:cNvCxnSpPr>
          <p:nvPr/>
        </p:nvCxnSpPr>
        <p:spPr bwMode="auto">
          <a:xfrm>
            <a:off x="825638" y="3616149"/>
            <a:ext cx="1083547" cy="620268"/>
          </a:xfrm>
          <a:prstGeom prst="line">
            <a:avLst/>
          </a:prstGeom>
          <a:solidFill>
            <a:srgbClr val="C0C0C0">
              <a:alpha val="0"/>
            </a:srgbClr>
          </a:solidFill>
          <a:ln w="28575" cap="flat" cmpd="sng" algn="ctr">
            <a:solidFill>
              <a:srgbClr val="FF0000"/>
            </a:solidFill>
            <a:prstDash val="solid"/>
            <a:round/>
            <a:headEnd type="none" w="med" len="med"/>
            <a:tailEnd type="none" w="med" len="med"/>
          </a:ln>
        </p:spPr>
      </p:cxnSp>
      <p:cxnSp>
        <p:nvCxnSpPr>
          <p:cNvPr id="48" name="直接连接符 47"/>
          <p:cNvCxnSpPr>
            <a:stCxn id="44" idx="6"/>
            <a:endCxn id="36" idx="2"/>
          </p:cNvCxnSpPr>
          <p:nvPr/>
        </p:nvCxnSpPr>
        <p:spPr bwMode="auto">
          <a:xfrm flipV="1">
            <a:off x="824159" y="4236417"/>
            <a:ext cx="1085026" cy="1246524"/>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49" name="Oval 5"/>
              <p:cNvSpPr/>
              <p:nvPr/>
            </p:nvSpPr>
            <p:spPr>
              <a:xfrm>
                <a:off x="2411795" y="3433731"/>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1</m:t>
                          </m:r>
                        </m:sub>
                      </m:sSub>
                    </m:oMath>
                  </m:oMathPara>
                </a14:m>
                <a:endParaRPr lang="en-US" dirty="0"/>
              </a:p>
            </p:txBody>
          </p:sp>
        </mc:Choice>
        <mc:Fallback xmlns="">
          <p:sp>
            <p:nvSpPr>
              <p:cNvPr id="49" name="Oval 5"/>
              <p:cNvSpPr>
                <a:spLocks noRot="1" noChangeAspect="1" noMove="1" noResize="1" noEditPoints="1" noAdjustHandles="1" noChangeArrowheads="1" noChangeShapeType="1" noTextEdit="1"/>
              </p:cNvSpPr>
              <p:nvPr/>
            </p:nvSpPr>
            <p:spPr>
              <a:xfrm>
                <a:off x="2411795" y="3433731"/>
                <a:ext cx="356615" cy="356615"/>
              </a:xfrm>
              <a:prstGeom prst="ellipse">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Oval 6"/>
              <p:cNvSpPr/>
              <p:nvPr/>
            </p:nvSpPr>
            <p:spPr>
              <a:xfrm>
                <a:off x="2410317" y="4054818"/>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2</m:t>
                          </m:r>
                        </m:sub>
                      </m:sSub>
                    </m:oMath>
                  </m:oMathPara>
                </a14:m>
                <a:endParaRPr lang="en-US" dirty="0"/>
              </a:p>
            </p:txBody>
          </p:sp>
        </mc:Choice>
        <mc:Fallback xmlns="">
          <p:sp>
            <p:nvSpPr>
              <p:cNvPr id="50" name="Oval 6"/>
              <p:cNvSpPr>
                <a:spLocks noRot="1" noChangeAspect="1" noMove="1" noResize="1" noEditPoints="1" noAdjustHandles="1" noChangeArrowheads="1" noChangeShapeType="1" noTextEdit="1"/>
              </p:cNvSpPr>
              <p:nvPr/>
            </p:nvSpPr>
            <p:spPr>
              <a:xfrm>
                <a:off x="2410317" y="4054818"/>
                <a:ext cx="356615" cy="356615"/>
              </a:xfrm>
              <a:prstGeom prst="ellipse">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Oval 7"/>
              <p:cNvSpPr/>
              <p:nvPr/>
            </p:nvSpPr>
            <p:spPr>
              <a:xfrm>
                <a:off x="2410316" y="4635430"/>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3</m:t>
                          </m:r>
                        </m:sub>
                      </m:sSub>
                    </m:oMath>
                  </m:oMathPara>
                </a14:m>
                <a:endParaRPr lang="en-US" dirty="0"/>
              </a:p>
            </p:txBody>
          </p:sp>
        </mc:Choice>
        <mc:Fallback xmlns="">
          <p:sp>
            <p:nvSpPr>
              <p:cNvPr id="51" name="Oval 7"/>
              <p:cNvSpPr>
                <a:spLocks noRot="1" noChangeAspect="1" noMove="1" noResize="1" noEditPoints="1" noAdjustHandles="1" noChangeArrowheads="1" noChangeShapeType="1" noTextEdit="1"/>
              </p:cNvSpPr>
              <p:nvPr/>
            </p:nvSpPr>
            <p:spPr>
              <a:xfrm>
                <a:off x="2410316" y="4635430"/>
                <a:ext cx="356615" cy="356615"/>
              </a:xfrm>
              <a:prstGeom prst="ellipse">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Oval 8"/>
              <p:cNvSpPr/>
              <p:nvPr/>
            </p:nvSpPr>
            <p:spPr>
              <a:xfrm>
                <a:off x="3851957" y="3429000"/>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1</m:t>
                          </m:r>
                        </m:sub>
                      </m:sSub>
                    </m:oMath>
                  </m:oMathPara>
                </a14:m>
                <a:endParaRPr lang="en-US" dirty="0"/>
              </a:p>
            </p:txBody>
          </p:sp>
        </mc:Choice>
        <mc:Fallback xmlns="">
          <p:sp>
            <p:nvSpPr>
              <p:cNvPr id="52" name="Oval 8"/>
              <p:cNvSpPr>
                <a:spLocks noRot="1" noChangeAspect="1" noMove="1" noResize="1" noEditPoints="1" noAdjustHandles="1" noChangeArrowheads="1" noChangeShapeType="1" noTextEdit="1"/>
              </p:cNvSpPr>
              <p:nvPr/>
            </p:nvSpPr>
            <p:spPr>
              <a:xfrm>
                <a:off x="3851957" y="3429000"/>
                <a:ext cx="356615" cy="356615"/>
              </a:xfrm>
              <a:prstGeom prst="ellipse">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Oval 9"/>
              <p:cNvSpPr/>
              <p:nvPr/>
            </p:nvSpPr>
            <p:spPr>
              <a:xfrm>
                <a:off x="3851957" y="4053999"/>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2</m:t>
                          </m:r>
                        </m:sub>
                      </m:sSub>
                    </m:oMath>
                  </m:oMathPara>
                </a14:m>
                <a:endParaRPr lang="en-US" dirty="0"/>
              </a:p>
            </p:txBody>
          </p:sp>
        </mc:Choice>
        <mc:Fallback xmlns="">
          <p:sp>
            <p:nvSpPr>
              <p:cNvPr id="53" name="Oval 9"/>
              <p:cNvSpPr>
                <a:spLocks noRot="1" noChangeAspect="1" noMove="1" noResize="1" noEditPoints="1" noAdjustHandles="1" noChangeArrowheads="1" noChangeShapeType="1" noTextEdit="1"/>
              </p:cNvSpPr>
              <p:nvPr/>
            </p:nvSpPr>
            <p:spPr>
              <a:xfrm>
                <a:off x="3851957" y="4053999"/>
                <a:ext cx="356615" cy="356615"/>
              </a:xfrm>
              <a:prstGeom prst="ellipse">
                <a:avLst/>
              </a:prstGeom>
              <a:blipFill>
                <a:blip r:embed="rId16"/>
                <a:stretch>
                  <a:fillRect/>
                </a:stretch>
              </a:blipFill>
            </p:spPr>
            <p:txBody>
              <a:bodyPr/>
              <a:lstStyle/>
              <a:p>
                <a:r>
                  <a:rPr lang="zh-CN" altLang="en-US">
                    <a:noFill/>
                  </a:rPr>
                  <a:t> </a:t>
                </a:r>
              </a:p>
            </p:txBody>
          </p:sp>
        </mc:Fallback>
      </mc:AlternateContent>
      <p:cxnSp>
        <p:nvCxnSpPr>
          <p:cNvPr id="56" name="直接连接符 55"/>
          <p:cNvCxnSpPr>
            <a:stCxn id="49" idx="6"/>
            <a:endCxn id="52" idx="2"/>
          </p:cNvCxnSpPr>
          <p:nvPr/>
        </p:nvCxnSpPr>
        <p:spPr bwMode="auto">
          <a:xfrm flipV="1">
            <a:off x="2768410" y="3607308"/>
            <a:ext cx="1083547" cy="4731"/>
          </a:xfrm>
          <a:prstGeom prst="line">
            <a:avLst/>
          </a:prstGeom>
          <a:solidFill>
            <a:srgbClr val="C0C0C0">
              <a:alpha val="0"/>
            </a:srgbClr>
          </a:solidFill>
          <a:ln w="28575" cap="flat" cmpd="sng" algn="ctr">
            <a:solidFill>
              <a:srgbClr val="0070C0"/>
            </a:solidFill>
            <a:prstDash val="solid"/>
            <a:round/>
            <a:headEnd type="none" w="med" len="med"/>
            <a:tailEnd type="none" w="med" len="med"/>
          </a:ln>
        </p:spPr>
      </p:cxnSp>
      <p:cxnSp>
        <p:nvCxnSpPr>
          <p:cNvPr id="57" name="直接连接符 56"/>
          <p:cNvCxnSpPr>
            <a:stCxn id="50" idx="6"/>
            <a:endCxn id="52" idx="2"/>
          </p:cNvCxnSpPr>
          <p:nvPr/>
        </p:nvCxnSpPr>
        <p:spPr bwMode="auto">
          <a:xfrm flipV="1">
            <a:off x="2766932" y="3607308"/>
            <a:ext cx="1085025" cy="625818"/>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59" name="直接连接符 58"/>
          <p:cNvCxnSpPr>
            <a:stCxn id="49" idx="6"/>
            <a:endCxn id="53" idx="2"/>
          </p:cNvCxnSpPr>
          <p:nvPr/>
        </p:nvCxnSpPr>
        <p:spPr bwMode="auto">
          <a:xfrm>
            <a:off x="2768410" y="3612039"/>
            <a:ext cx="1083547" cy="620268"/>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61" name="Oval 7"/>
              <p:cNvSpPr/>
              <p:nvPr/>
            </p:nvSpPr>
            <p:spPr>
              <a:xfrm>
                <a:off x="2410316" y="5300523"/>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4</m:t>
                          </m:r>
                        </m:sub>
                      </m:sSub>
                    </m:oMath>
                  </m:oMathPara>
                </a14:m>
                <a:endParaRPr lang="en-US" dirty="0"/>
              </a:p>
            </p:txBody>
          </p:sp>
        </mc:Choice>
        <mc:Fallback xmlns="">
          <p:sp>
            <p:nvSpPr>
              <p:cNvPr id="61" name="Oval 7"/>
              <p:cNvSpPr>
                <a:spLocks noRot="1" noChangeAspect="1" noMove="1" noResize="1" noEditPoints="1" noAdjustHandles="1" noChangeArrowheads="1" noChangeShapeType="1" noTextEdit="1"/>
              </p:cNvSpPr>
              <p:nvPr/>
            </p:nvSpPr>
            <p:spPr>
              <a:xfrm>
                <a:off x="2410316" y="5300523"/>
                <a:ext cx="356615" cy="356615"/>
              </a:xfrm>
              <a:prstGeom prst="ellipse">
                <a:avLst/>
              </a:prstGeom>
              <a:blipFill>
                <a:blip r:embed="rId19"/>
                <a:stretch>
                  <a:fillRect/>
                </a:stretch>
              </a:blipFill>
            </p:spPr>
            <p:txBody>
              <a:bodyPr/>
              <a:lstStyle/>
              <a:p>
                <a:r>
                  <a:rPr lang="zh-CN" altLang="en-US">
                    <a:noFill/>
                  </a:rPr>
                  <a:t> </a:t>
                </a:r>
              </a:p>
            </p:txBody>
          </p:sp>
        </mc:Fallback>
      </mc:AlternateContent>
      <p:cxnSp>
        <p:nvCxnSpPr>
          <p:cNvPr id="62" name="直接连接符 61"/>
          <p:cNvCxnSpPr>
            <a:stCxn id="50" idx="6"/>
            <a:endCxn id="53" idx="2"/>
          </p:cNvCxnSpPr>
          <p:nvPr/>
        </p:nvCxnSpPr>
        <p:spPr bwMode="auto">
          <a:xfrm flipV="1">
            <a:off x="2766932" y="4232307"/>
            <a:ext cx="1085025" cy="819"/>
          </a:xfrm>
          <a:prstGeom prst="line">
            <a:avLst/>
          </a:prstGeom>
          <a:solidFill>
            <a:srgbClr val="C0C0C0">
              <a:alpha val="0"/>
            </a:srgbClr>
          </a:solidFill>
          <a:ln w="28575" cap="flat" cmpd="sng" algn="ctr">
            <a:solidFill>
              <a:srgbClr val="0070C0"/>
            </a:solidFill>
            <a:prstDash val="solid"/>
            <a:round/>
            <a:headEnd type="none" w="med" len="med"/>
            <a:tailEnd type="none" w="med" len="med"/>
          </a:ln>
        </p:spPr>
      </p:cxnSp>
      <p:sp>
        <p:nvSpPr>
          <p:cNvPr id="66" name="Title 1"/>
          <p:cNvSpPr>
            <a:spLocks noGrp="1"/>
          </p:cNvSpPr>
          <p:nvPr>
            <p:ph type="title"/>
          </p:nvPr>
        </p:nvSpPr>
        <p:spPr>
          <a:xfrm>
            <a:off x="395536" y="122238"/>
            <a:ext cx="8748464" cy="714375"/>
          </a:xfrm>
        </p:spPr>
        <p:txBody>
          <a:bodyPr/>
          <a:lstStyle/>
          <a:p>
            <a:pPr eaLnBrk="1" hangingPunct="1"/>
            <a:r>
              <a:rPr lang="en-US" altLang="zh-CN" sz="3600" dirty="0"/>
              <a:t>Permutation</a:t>
            </a:r>
            <a:endParaRPr lang="en-US" altLang="zh-CN" sz="3500" dirty="0"/>
          </a:p>
        </p:txBody>
      </p:sp>
      <p:grpSp>
        <p:nvGrpSpPr>
          <p:cNvPr id="141" name="组合 140"/>
          <p:cNvGrpSpPr/>
          <p:nvPr/>
        </p:nvGrpSpPr>
        <p:grpSpPr>
          <a:xfrm>
            <a:off x="5031543" y="3395215"/>
            <a:ext cx="3437477" cy="3319440"/>
            <a:chOff x="5031543" y="3395215"/>
            <a:chExt cx="3437477" cy="3319440"/>
          </a:xfrm>
        </p:grpSpPr>
        <p:pic>
          <p:nvPicPr>
            <p:cNvPr id="101" name="Picture 11" descr="MCj03118980000[1]"/>
            <p:cNvPicPr>
              <a:picLocks noChangeAspect="1" noChangeArrowheads="1"/>
            </p:cNvPicPr>
            <p:nvPr/>
          </p:nvPicPr>
          <p:blipFill>
            <a:blip r:embed="rId20" cstate="hqprint">
              <a:extLst>
                <a:ext uri="{28A0092B-C50C-407E-A947-70E740481C1C}">
                  <a14:useLocalDpi xmlns:a14="http://schemas.microsoft.com/office/drawing/2010/main" val="0"/>
                </a:ext>
              </a:extLst>
            </a:blip>
            <a:srcRect/>
            <a:stretch>
              <a:fillRect/>
            </a:stretch>
          </p:blipFill>
          <p:spPr bwMode="auto">
            <a:xfrm>
              <a:off x="7506716" y="3920217"/>
              <a:ext cx="454530" cy="2138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2" name="Picture 11" descr="MCj03118980000[1]"/>
            <p:cNvPicPr>
              <a:picLocks noChangeAspect="1" noChangeArrowheads="1"/>
            </p:cNvPicPr>
            <p:nvPr/>
          </p:nvPicPr>
          <p:blipFill>
            <a:blip r:embed="rId20" cstate="hqprint">
              <a:extLst>
                <a:ext uri="{28A0092B-C50C-407E-A947-70E740481C1C}">
                  <a14:useLocalDpi xmlns:a14="http://schemas.microsoft.com/office/drawing/2010/main" val="0"/>
                </a:ext>
              </a:extLst>
            </a:blip>
            <a:srcRect/>
            <a:stretch>
              <a:fillRect/>
            </a:stretch>
          </p:blipFill>
          <p:spPr bwMode="auto">
            <a:xfrm>
              <a:off x="6065193" y="4847609"/>
              <a:ext cx="456350" cy="2147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7" name="Picture 2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652120" y="5243397"/>
              <a:ext cx="272080" cy="2739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8" name="Picture 1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174686" y="4817847"/>
              <a:ext cx="304386" cy="3021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0" name="Picture 11" descr="MCj03118980000[1]"/>
            <p:cNvPicPr>
              <a:picLocks noChangeAspect="1" noChangeArrowheads="1"/>
            </p:cNvPicPr>
            <p:nvPr/>
          </p:nvPicPr>
          <p:blipFill>
            <a:blip r:embed="rId20" cstate="hqprint">
              <a:extLst>
                <a:ext uri="{28A0092B-C50C-407E-A947-70E740481C1C}">
                  <a14:useLocalDpi xmlns:a14="http://schemas.microsoft.com/office/drawing/2010/main" val="0"/>
                </a:ext>
              </a:extLst>
            </a:blip>
            <a:srcRect/>
            <a:stretch>
              <a:fillRect/>
            </a:stretch>
          </p:blipFill>
          <p:spPr bwMode="auto">
            <a:xfrm>
              <a:off x="6537373" y="6193518"/>
              <a:ext cx="456350" cy="2147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3" name="Picture 11" descr="MCj03118980000[1]"/>
            <p:cNvPicPr>
              <a:picLocks noChangeAspect="1" noChangeArrowheads="1"/>
            </p:cNvPicPr>
            <p:nvPr/>
          </p:nvPicPr>
          <p:blipFill>
            <a:blip r:embed="rId20" cstate="hqprint">
              <a:extLst>
                <a:ext uri="{28A0092B-C50C-407E-A947-70E740481C1C}">
                  <a14:useLocalDpi xmlns:a14="http://schemas.microsoft.com/office/drawing/2010/main" val="0"/>
                </a:ext>
              </a:extLst>
            </a:blip>
            <a:srcRect/>
            <a:stretch>
              <a:fillRect/>
            </a:stretch>
          </p:blipFill>
          <p:spPr bwMode="auto">
            <a:xfrm>
              <a:off x="6528304" y="4355698"/>
              <a:ext cx="453622" cy="2120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8" name="Text Box 177"/>
            <p:cNvSpPr txBox="1">
              <a:spLocks noChangeArrowheads="1"/>
            </p:cNvSpPr>
            <p:nvPr/>
          </p:nvSpPr>
          <p:spPr bwMode="auto">
            <a:xfrm>
              <a:off x="5436096" y="5435932"/>
              <a:ext cx="1059682"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zh-CN" altLang="en-US" sz="1800" b="1" dirty="0"/>
                <a:t>t</a:t>
              </a:r>
              <a:r>
                <a:rPr lang="zh-CN" altLang="en-US" sz="1800" b="1" baseline="-25000" dirty="0"/>
                <a:t>1</a:t>
              </a:r>
              <a:r>
                <a:rPr lang="zh-CN" altLang="en-US" sz="1800" b="1" dirty="0"/>
                <a:t>（</a:t>
              </a:r>
              <a:r>
                <a:rPr lang="en-US" altLang="zh-CN" sz="1800" b="1" dirty="0"/>
                <a:t>1</a:t>
              </a:r>
              <a:r>
                <a:rPr lang="zh-CN" altLang="en-US" sz="1800" b="1" dirty="0"/>
                <a:t>，</a:t>
              </a:r>
              <a:r>
                <a:rPr lang="en-US" altLang="zh-CN" sz="1800" b="1" dirty="0"/>
                <a:t>2</a:t>
              </a:r>
              <a:r>
                <a:rPr lang="zh-CN" altLang="en-US" sz="1800" b="1" dirty="0"/>
                <a:t>）</a:t>
              </a:r>
              <a:endParaRPr lang="zh-CN" altLang="en-US" sz="1800" b="1" baseline="-25000" dirty="0"/>
            </a:p>
          </p:txBody>
        </p:sp>
        <p:grpSp>
          <p:nvGrpSpPr>
            <p:cNvPr id="30" name="组合 29"/>
            <p:cNvGrpSpPr/>
            <p:nvPr/>
          </p:nvGrpSpPr>
          <p:grpSpPr>
            <a:xfrm>
              <a:off x="5364088" y="3509850"/>
              <a:ext cx="2952328" cy="2871478"/>
              <a:chOff x="5148064" y="3437842"/>
              <a:chExt cx="2952328" cy="2871478"/>
            </a:xfrm>
          </p:grpSpPr>
          <p:cxnSp>
            <p:nvCxnSpPr>
              <p:cNvPr id="8" name="直接箭头连接符 7"/>
              <p:cNvCxnSpPr/>
              <p:nvPr/>
            </p:nvCxnSpPr>
            <p:spPr bwMode="auto">
              <a:xfrm flipV="1">
                <a:off x="5148064" y="3437842"/>
                <a:ext cx="0" cy="2871478"/>
              </a:xfrm>
              <a:prstGeom prst="straightConnector1">
                <a:avLst/>
              </a:prstGeom>
              <a:solidFill>
                <a:srgbClr val="C0C0C0">
                  <a:alpha val="0"/>
                </a:srgbClr>
              </a:solidFill>
              <a:ln w="28575" cap="flat" cmpd="sng" algn="ctr">
                <a:solidFill>
                  <a:schemeClr val="tx1"/>
                </a:solidFill>
                <a:prstDash val="solid"/>
                <a:round/>
                <a:headEnd type="none" w="med" len="med"/>
                <a:tailEnd type="arrow" w="med" len="lg"/>
              </a:ln>
              <a:effectLst/>
            </p:spPr>
          </p:cxnSp>
          <p:cxnSp>
            <p:nvCxnSpPr>
              <p:cNvPr id="11" name="直接箭头连接符 10"/>
              <p:cNvCxnSpPr/>
              <p:nvPr/>
            </p:nvCxnSpPr>
            <p:spPr bwMode="auto">
              <a:xfrm>
                <a:off x="5148064" y="6309320"/>
                <a:ext cx="2952328" cy="0"/>
              </a:xfrm>
              <a:prstGeom prst="straightConnector1">
                <a:avLst/>
              </a:prstGeom>
              <a:solidFill>
                <a:srgbClr val="C0C0C0">
                  <a:alpha val="0"/>
                </a:srgbClr>
              </a:solidFill>
              <a:ln w="28575" cap="flat" cmpd="sng" algn="ctr">
                <a:solidFill>
                  <a:schemeClr val="tx1"/>
                </a:solidFill>
                <a:prstDash val="solid"/>
                <a:round/>
                <a:headEnd type="none" w="med" len="med"/>
                <a:tailEnd type="arrow" w="med" len="lg"/>
              </a:ln>
              <a:effectLst/>
            </p:spPr>
          </p:cxnSp>
          <p:cxnSp>
            <p:nvCxnSpPr>
              <p:cNvPr id="114" name="直接连接符 113"/>
              <p:cNvCxnSpPr/>
              <p:nvPr/>
            </p:nvCxnSpPr>
            <p:spPr bwMode="auto">
              <a:xfrm>
                <a:off x="5148064" y="393305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16" name="直接连接符 115"/>
              <p:cNvCxnSpPr/>
              <p:nvPr/>
            </p:nvCxnSpPr>
            <p:spPr bwMode="auto">
              <a:xfrm>
                <a:off x="5148064" y="580526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17" name="直接连接符 116"/>
              <p:cNvCxnSpPr/>
              <p:nvPr/>
            </p:nvCxnSpPr>
            <p:spPr bwMode="auto">
              <a:xfrm>
                <a:off x="5148064" y="532003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18" name="直接连接符 117"/>
              <p:cNvCxnSpPr/>
              <p:nvPr/>
            </p:nvCxnSpPr>
            <p:spPr bwMode="auto">
              <a:xfrm>
                <a:off x="5148064" y="436510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20" name="直接连接符 119"/>
              <p:cNvCxnSpPr/>
              <p:nvPr/>
            </p:nvCxnSpPr>
            <p:spPr bwMode="auto">
              <a:xfrm>
                <a:off x="5148064" y="4817848"/>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grpSp>
            <p:nvGrpSpPr>
              <p:cNvPr id="28" name="组合 27"/>
              <p:cNvGrpSpPr/>
              <p:nvPr/>
            </p:nvGrpSpPr>
            <p:grpSpPr>
              <a:xfrm rot="16200000">
                <a:off x="6511217" y="5306207"/>
                <a:ext cx="72008" cy="1934218"/>
                <a:chOff x="5300464" y="4023446"/>
                <a:chExt cx="72008" cy="1934218"/>
              </a:xfrm>
            </p:grpSpPr>
            <p:cxnSp>
              <p:nvCxnSpPr>
                <p:cNvPr id="121" name="直接连接符 120"/>
                <p:cNvCxnSpPr/>
                <p:nvPr/>
              </p:nvCxnSpPr>
              <p:spPr bwMode="auto">
                <a:xfrm>
                  <a:off x="5300464" y="402344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22" name="直接连接符 121"/>
                <p:cNvCxnSpPr/>
                <p:nvPr/>
              </p:nvCxnSpPr>
              <p:spPr bwMode="auto">
                <a:xfrm>
                  <a:off x="5300464" y="595766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23" name="直接连接符 122"/>
                <p:cNvCxnSpPr/>
                <p:nvPr/>
              </p:nvCxnSpPr>
              <p:spPr bwMode="auto">
                <a:xfrm>
                  <a:off x="5300464" y="547243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24" name="直接连接符 123"/>
                <p:cNvCxnSpPr/>
                <p:nvPr/>
              </p:nvCxnSpPr>
              <p:spPr bwMode="auto">
                <a:xfrm>
                  <a:off x="5300464" y="451750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25" name="直接连接符 124"/>
                <p:cNvCxnSpPr/>
                <p:nvPr/>
              </p:nvCxnSpPr>
              <p:spPr bwMode="auto">
                <a:xfrm>
                  <a:off x="5300464" y="4970248"/>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grpSp>
        </p:grpSp>
        <p:sp>
          <p:nvSpPr>
            <p:cNvPr id="127" name="Text Box 177"/>
            <p:cNvSpPr txBox="1">
              <a:spLocks noChangeArrowheads="1"/>
            </p:cNvSpPr>
            <p:nvPr/>
          </p:nvSpPr>
          <p:spPr bwMode="auto">
            <a:xfrm>
              <a:off x="5919271" y="5062387"/>
              <a:ext cx="1059682"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zh-CN" altLang="en-US" sz="1800" b="1" dirty="0"/>
                <a:t>t</a:t>
              </a:r>
              <a:r>
                <a:rPr lang="en-US" altLang="zh-CN" sz="1800" baseline="-25000" dirty="0"/>
                <a:t>2</a:t>
              </a:r>
              <a:r>
                <a:rPr lang="zh-CN" altLang="en-US" sz="1800" b="1" dirty="0"/>
                <a:t>（</a:t>
              </a:r>
              <a:r>
                <a:rPr lang="en-US" altLang="zh-CN" sz="1800" dirty="0"/>
                <a:t>2</a:t>
              </a:r>
              <a:r>
                <a:rPr lang="zh-CN" altLang="en-US" sz="1800" b="1" dirty="0"/>
                <a:t>，</a:t>
              </a:r>
              <a:r>
                <a:rPr lang="en-US" altLang="zh-CN" sz="1800" dirty="0"/>
                <a:t>3</a:t>
              </a:r>
              <a:r>
                <a:rPr lang="zh-CN" altLang="en-US" sz="1800" b="1" dirty="0"/>
                <a:t>）</a:t>
              </a:r>
              <a:endParaRPr lang="zh-CN" altLang="en-US" sz="1800" b="1" baseline="-25000" dirty="0"/>
            </a:p>
          </p:txBody>
        </p:sp>
        <p:sp>
          <p:nvSpPr>
            <p:cNvPr id="129" name="Text Box 177"/>
            <p:cNvSpPr txBox="1">
              <a:spLocks noChangeArrowheads="1"/>
            </p:cNvSpPr>
            <p:nvPr/>
          </p:nvSpPr>
          <p:spPr bwMode="auto">
            <a:xfrm>
              <a:off x="5820268" y="4505879"/>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2</a:t>
              </a:r>
              <a:r>
                <a:rPr lang="zh-CN" altLang="en-US" sz="1800" b="1" dirty="0"/>
                <a:t>（</a:t>
              </a:r>
              <a:r>
                <a:rPr lang="en-US" altLang="zh-CN" sz="1800" dirty="0"/>
                <a:t>2</a:t>
              </a:r>
              <a:r>
                <a:rPr lang="zh-CN" altLang="en-US" sz="1800" b="1" dirty="0"/>
                <a:t>，</a:t>
              </a:r>
              <a:r>
                <a:rPr lang="en-US" altLang="zh-CN" sz="1800" dirty="0"/>
                <a:t>3</a:t>
              </a:r>
              <a:r>
                <a:rPr lang="zh-CN" altLang="en-US" sz="1800" b="1" dirty="0"/>
                <a:t>）</a:t>
              </a:r>
              <a:endParaRPr lang="zh-CN" altLang="en-US" sz="1800" b="1" baseline="-25000" dirty="0"/>
            </a:p>
          </p:txBody>
        </p:sp>
        <p:sp>
          <p:nvSpPr>
            <p:cNvPr id="130" name="Text Box 177"/>
            <p:cNvSpPr txBox="1">
              <a:spLocks noChangeArrowheads="1"/>
            </p:cNvSpPr>
            <p:nvPr/>
          </p:nvSpPr>
          <p:spPr bwMode="auto">
            <a:xfrm>
              <a:off x="6156210" y="4053999"/>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3</a:t>
              </a:r>
              <a:r>
                <a:rPr lang="zh-CN" altLang="en-US" sz="1800" b="1" dirty="0"/>
                <a:t>（</a:t>
              </a:r>
              <a:r>
                <a:rPr lang="en-US" altLang="zh-CN" sz="1800" dirty="0"/>
                <a:t>3</a:t>
              </a:r>
              <a:r>
                <a:rPr lang="zh-CN" altLang="en-US" sz="1800" b="1" dirty="0"/>
                <a:t>，</a:t>
              </a:r>
              <a:r>
                <a:rPr lang="en-US" altLang="zh-CN" sz="1800" dirty="0"/>
                <a:t>4</a:t>
              </a:r>
              <a:r>
                <a:rPr lang="zh-CN" altLang="en-US" sz="1800" b="1" dirty="0"/>
                <a:t>）</a:t>
              </a:r>
              <a:endParaRPr lang="zh-CN" altLang="en-US" sz="1800" b="1" baseline="-25000" dirty="0"/>
            </a:p>
          </p:txBody>
        </p:sp>
        <p:sp>
          <p:nvSpPr>
            <p:cNvPr id="131" name="Text Box 177"/>
            <p:cNvSpPr txBox="1">
              <a:spLocks noChangeArrowheads="1"/>
            </p:cNvSpPr>
            <p:nvPr/>
          </p:nvSpPr>
          <p:spPr bwMode="auto">
            <a:xfrm>
              <a:off x="6190410" y="5903480"/>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1</a:t>
              </a:r>
              <a:r>
                <a:rPr lang="zh-CN" altLang="en-US" sz="1800" b="1" dirty="0"/>
                <a:t>（</a:t>
              </a:r>
              <a:r>
                <a:rPr lang="en-US" altLang="zh-CN" sz="1800" dirty="0"/>
                <a:t>3</a:t>
              </a:r>
              <a:r>
                <a:rPr lang="zh-CN" altLang="en-US" sz="1800" b="1" dirty="0"/>
                <a:t>，</a:t>
              </a:r>
              <a:r>
                <a:rPr lang="en-US" altLang="zh-CN" sz="1800" dirty="0"/>
                <a:t>0</a:t>
              </a:r>
              <a:r>
                <a:rPr lang="zh-CN" altLang="en-US" sz="1800" b="1" dirty="0"/>
                <a:t>）</a:t>
              </a:r>
              <a:endParaRPr lang="zh-CN" altLang="en-US" sz="1800" b="1" baseline="-25000" dirty="0"/>
            </a:p>
          </p:txBody>
        </p:sp>
        <p:sp>
          <p:nvSpPr>
            <p:cNvPr id="132" name="Text Box 177"/>
            <p:cNvSpPr txBox="1">
              <a:spLocks noChangeArrowheads="1"/>
            </p:cNvSpPr>
            <p:nvPr/>
          </p:nvSpPr>
          <p:spPr bwMode="auto">
            <a:xfrm>
              <a:off x="7218431" y="3593372"/>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4</a:t>
              </a:r>
              <a:r>
                <a:rPr lang="zh-CN" altLang="en-US" sz="1800" b="1" dirty="0"/>
                <a:t>（</a:t>
              </a:r>
              <a:r>
                <a:rPr lang="en-US" altLang="zh-CN" sz="1800" dirty="0"/>
                <a:t>5</a:t>
              </a:r>
              <a:r>
                <a:rPr lang="zh-CN" altLang="en-US" sz="1800" b="1" dirty="0"/>
                <a:t>，</a:t>
              </a:r>
              <a:r>
                <a:rPr lang="en-US" altLang="zh-CN" sz="1800" dirty="0"/>
                <a:t>5</a:t>
              </a:r>
              <a:r>
                <a:rPr lang="zh-CN" altLang="en-US" sz="1800" b="1" dirty="0"/>
                <a:t>）</a:t>
              </a:r>
              <a:endParaRPr lang="zh-CN" altLang="en-US" sz="1800" b="1" baseline="-25000" dirty="0"/>
            </a:p>
          </p:txBody>
        </p:sp>
        <p:sp>
          <p:nvSpPr>
            <p:cNvPr id="135" name="文本框 134"/>
            <p:cNvSpPr txBox="1"/>
            <p:nvPr/>
          </p:nvSpPr>
          <p:spPr>
            <a:xfrm>
              <a:off x="5034120" y="3846169"/>
              <a:ext cx="360040" cy="369332"/>
            </a:xfrm>
            <a:prstGeom prst="rect">
              <a:avLst/>
            </a:prstGeom>
            <a:noFill/>
          </p:spPr>
          <p:txBody>
            <a:bodyPr wrap="square" rtlCol="0">
              <a:spAutoFit/>
            </a:bodyPr>
            <a:lstStyle/>
            <a:p>
              <a:r>
                <a:rPr lang="en-US" altLang="zh-CN" sz="1800" dirty="0">
                  <a:latin typeface="+mn-lt"/>
                </a:rPr>
                <a:t>5</a:t>
              </a:r>
              <a:endParaRPr lang="zh-CN" altLang="en-US" sz="1800" dirty="0">
                <a:latin typeface="+mn-lt"/>
              </a:endParaRPr>
            </a:p>
          </p:txBody>
        </p:sp>
        <p:sp>
          <p:nvSpPr>
            <p:cNvPr id="137" name="文本框 136"/>
            <p:cNvSpPr txBox="1"/>
            <p:nvPr/>
          </p:nvSpPr>
          <p:spPr>
            <a:xfrm>
              <a:off x="5031543" y="4249774"/>
              <a:ext cx="360040" cy="369332"/>
            </a:xfrm>
            <a:prstGeom prst="rect">
              <a:avLst/>
            </a:prstGeom>
            <a:noFill/>
          </p:spPr>
          <p:txBody>
            <a:bodyPr wrap="square" rtlCol="0">
              <a:spAutoFit/>
            </a:bodyPr>
            <a:lstStyle/>
            <a:p>
              <a:r>
                <a:rPr lang="en-US" altLang="zh-CN" sz="1800" dirty="0">
                  <a:latin typeface="+mn-lt"/>
                </a:rPr>
                <a:t>4</a:t>
              </a:r>
              <a:endParaRPr lang="zh-CN" altLang="en-US" sz="1800" dirty="0">
                <a:latin typeface="+mn-lt"/>
              </a:endParaRPr>
            </a:p>
          </p:txBody>
        </p:sp>
        <p:sp>
          <p:nvSpPr>
            <p:cNvPr id="138" name="文本框 137"/>
            <p:cNvSpPr txBox="1"/>
            <p:nvPr/>
          </p:nvSpPr>
          <p:spPr>
            <a:xfrm>
              <a:off x="5034881" y="4729335"/>
              <a:ext cx="360040" cy="369332"/>
            </a:xfrm>
            <a:prstGeom prst="rect">
              <a:avLst/>
            </a:prstGeom>
            <a:noFill/>
          </p:spPr>
          <p:txBody>
            <a:bodyPr wrap="square" rtlCol="0">
              <a:spAutoFit/>
            </a:bodyPr>
            <a:lstStyle/>
            <a:p>
              <a:r>
                <a:rPr lang="en-US" altLang="zh-CN" sz="1800" dirty="0">
                  <a:latin typeface="+mn-lt"/>
                </a:rPr>
                <a:t>3</a:t>
              </a:r>
              <a:endParaRPr lang="zh-CN" altLang="en-US" sz="1800" dirty="0">
                <a:latin typeface="+mn-lt"/>
              </a:endParaRPr>
            </a:p>
          </p:txBody>
        </p:sp>
        <p:sp>
          <p:nvSpPr>
            <p:cNvPr id="139" name="文本框 138"/>
            <p:cNvSpPr txBox="1"/>
            <p:nvPr/>
          </p:nvSpPr>
          <p:spPr>
            <a:xfrm>
              <a:off x="5034881" y="5215687"/>
              <a:ext cx="360040" cy="369332"/>
            </a:xfrm>
            <a:prstGeom prst="rect">
              <a:avLst/>
            </a:prstGeom>
            <a:noFill/>
          </p:spPr>
          <p:txBody>
            <a:bodyPr wrap="square" rtlCol="0">
              <a:spAutoFit/>
            </a:bodyPr>
            <a:lstStyle/>
            <a:p>
              <a:r>
                <a:rPr lang="en-US" altLang="zh-CN" sz="1800" dirty="0">
                  <a:latin typeface="+mn-lt"/>
                </a:rPr>
                <a:t>2</a:t>
              </a:r>
              <a:endParaRPr lang="zh-CN" altLang="en-US" sz="1800" dirty="0">
                <a:latin typeface="+mn-lt"/>
              </a:endParaRPr>
            </a:p>
          </p:txBody>
        </p:sp>
        <p:sp>
          <p:nvSpPr>
            <p:cNvPr id="140" name="文本框 139"/>
            <p:cNvSpPr txBox="1"/>
            <p:nvPr/>
          </p:nvSpPr>
          <p:spPr>
            <a:xfrm>
              <a:off x="5036100" y="5698695"/>
              <a:ext cx="360040" cy="369332"/>
            </a:xfrm>
            <a:prstGeom prst="rect">
              <a:avLst/>
            </a:prstGeom>
            <a:noFill/>
          </p:spPr>
          <p:txBody>
            <a:bodyPr wrap="square" rtlCol="0">
              <a:spAutoFit/>
            </a:bodyPr>
            <a:lstStyle/>
            <a:p>
              <a:r>
                <a:rPr lang="en-US" altLang="zh-CN" sz="1800" dirty="0">
                  <a:latin typeface="+mn-lt"/>
                </a:rPr>
                <a:t>1</a:t>
              </a:r>
              <a:endParaRPr lang="zh-CN" altLang="en-US" sz="1800" dirty="0">
                <a:latin typeface="+mn-lt"/>
              </a:endParaRPr>
            </a:p>
          </p:txBody>
        </p:sp>
        <p:sp>
          <p:nvSpPr>
            <p:cNvPr id="148" name="文本框 147"/>
            <p:cNvSpPr txBox="1"/>
            <p:nvPr/>
          </p:nvSpPr>
          <p:spPr>
            <a:xfrm>
              <a:off x="7550334" y="6345323"/>
              <a:ext cx="360040" cy="369332"/>
            </a:xfrm>
            <a:prstGeom prst="rect">
              <a:avLst/>
            </a:prstGeom>
            <a:noFill/>
          </p:spPr>
          <p:txBody>
            <a:bodyPr wrap="square" rtlCol="0">
              <a:spAutoFit/>
            </a:bodyPr>
            <a:lstStyle/>
            <a:p>
              <a:r>
                <a:rPr lang="en-US" altLang="zh-CN" sz="1800" dirty="0">
                  <a:latin typeface="+mn-lt"/>
                </a:rPr>
                <a:t>5</a:t>
              </a:r>
              <a:endParaRPr lang="zh-CN" altLang="en-US" sz="1800" dirty="0">
                <a:latin typeface="+mn-lt"/>
              </a:endParaRPr>
            </a:p>
          </p:txBody>
        </p:sp>
        <p:sp>
          <p:nvSpPr>
            <p:cNvPr id="149" name="文本框 148"/>
            <p:cNvSpPr txBox="1"/>
            <p:nvPr/>
          </p:nvSpPr>
          <p:spPr>
            <a:xfrm>
              <a:off x="7082669" y="6345323"/>
              <a:ext cx="360040" cy="369332"/>
            </a:xfrm>
            <a:prstGeom prst="rect">
              <a:avLst/>
            </a:prstGeom>
            <a:noFill/>
          </p:spPr>
          <p:txBody>
            <a:bodyPr wrap="square" rtlCol="0">
              <a:spAutoFit/>
            </a:bodyPr>
            <a:lstStyle/>
            <a:p>
              <a:r>
                <a:rPr lang="en-US" altLang="zh-CN" sz="1800" dirty="0">
                  <a:latin typeface="+mn-lt"/>
                </a:rPr>
                <a:t>4</a:t>
              </a:r>
              <a:endParaRPr lang="zh-CN" altLang="en-US" sz="1800" dirty="0">
                <a:latin typeface="+mn-lt"/>
              </a:endParaRPr>
            </a:p>
          </p:txBody>
        </p:sp>
        <p:sp>
          <p:nvSpPr>
            <p:cNvPr id="150" name="文本框 149"/>
            <p:cNvSpPr txBox="1"/>
            <p:nvPr/>
          </p:nvSpPr>
          <p:spPr>
            <a:xfrm>
              <a:off x="6621886" y="6345323"/>
              <a:ext cx="360040" cy="369332"/>
            </a:xfrm>
            <a:prstGeom prst="rect">
              <a:avLst/>
            </a:prstGeom>
            <a:noFill/>
          </p:spPr>
          <p:txBody>
            <a:bodyPr wrap="square" rtlCol="0">
              <a:spAutoFit/>
            </a:bodyPr>
            <a:lstStyle/>
            <a:p>
              <a:r>
                <a:rPr lang="en-US" altLang="zh-CN" sz="1800" dirty="0">
                  <a:latin typeface="+mn-lt"/>
                </a:rPr>
                <a:t>3</a:t>
              </a:r>
              <a:endParaRPr lang="zh-CN" altLang="en-US" sz="1800" dirty="0">
                <a:latin typeface="+mn-lt"/>
              </a:endParaRPr>
            </a:p>
          </p:txBody>
        </p:sp>
        <p:sp>
          <p:nvSpPr>
            <p:cNvPr id="151" name="文本框 150"/>
            <p:cNvSpPr txBox="1"/>
            <p:nvPr/>
          </p:nvSpPr>
          <p:spPr>
            <a:xfrm>
              <a:off x="6132114" y="6345323"/>
              <a:ext cx="360040" cy="369332"/>
            </a:xfrm>
            <a:prstGeom prst="rect">
              <a:avLst/>
            </a:prstGeom>
            <a:noFill/>
          </p:spPr>
          <p:txBody>
            <a:bodyPr wrap="square" rtlCol="0">
              <a:spAutoFit/>
            </a:bodyPr>
            <a:lstStyle/>
            <a:p>
              <a:r>
                <a:rPr lang="en-US" altLang="zh-CN" sz="1800" dirty="0">
                  <a:latin typeface="+mn-lt"/>
                </a:rPr>
                <a:t>2</a:t>
              </a:r>
              <a:endParaRPr lang="zh-CN" altLang="en-US" sz="1800" dirty="0">
                <a:latin typeface="+mn-lt"/>
              </a:endParaRPr>
            </a:p>
          </p:txBody>
        </p:sp>
        <p:sp>
          <p:nvSpPr>
            <p:cNvPr id="152" name="文本框 151"/>
            <p:cNvSpPr txBox="1"/>
            <p:nvPr/>
          </p:nvSpPr>
          <p:spPr>
            <a:xfrm>
              <a:off x="5652120" y="6345323"/>
              <a:ext cx="360040" cy="369332"/>
            </a:xfrm>
            <a:prstGeom prst="rect">
              <a:avLst/>
            </a:prstGeom>
            <a:noFill/>
          </p:spPr>
          <p:txBody>
            <a:bodyPr wrap="square" rtlCol="0">
              <a:spAutoFit/>
            </a:bodyPr>
            <a:lstStyle/>
            <a:p>
              <a:r>
                <a:rPr lang="en-US" altLang="zh-CN" sz="1800" dirty="0">
                  <a:latin typeface="+mn-lt"/>
                </a:rPr>
                <a:t>1</a:t>
              </a:r>
              <a:endParaRPr lang="zh-CN" altLang="en-US" sz="1800" dirty="0">
                <a:latin typeface="+mn-lt"/>
              </a:endParaRPr>
            </a:p>
          </p:txBody>
        </p:sp>
        <p:sp>
          <p:nvSpPr>
            <p:cNvPr id="153" name="文本框 152"/>
            <p:cNvSpPr txBox="1"/>
            <p:nvPr/>
          </p:nvSpPr>
          <p:spPr>
            <a:xfrm>
              <a:off x="5031543" y="3395215"/>
              <a:ext cx="360040" cy="369332"/>
            </a:xfrm>
            <a:prstGeom prst="rect">
              <a:avLst/>
            </a:prstGeom>
            <a:noFill/>
          </p:spPr>
          <p:txBody>
            <a:bodyPr wrap="square" rtlCol="0">
              <a:spAutoFit/>
            </a:bodyPr>
            <a:lstStyle/>
            <a:p>
              <a:r>
                <a:rPr lang="en-US" altLang="zh-CN" sz="1800" dirty="0">
                  <a:latin typeface="+mn-lt"/>
                </a:rPr>
                <a:t>Y</a:t>
              </a:r>
              <a:endParaRPr lang="zh-CN" altLang="en-US" sz="1800" dirty="0">
                <a:latin typeface="+mn-lt"/>
              </a:endParaRPr>
            </a:p>
          </p:txBody>
        </p:sp>
        <p:sp>
          <p:nvSpPr>
            <p:cNvPr id="154" name="文本框 153"/>
            <p:cNvSpPr txBox="1"/>
            <p:nvPr/>
          </p:nvSpPr>
          <p:spPr>
            <a:xfrm>
              <a:off x="8108980" y="6341542"/>
              <a:ext cx="360040" cy="369332"/>
            </a:xfrm>
            <a:prstGeom prst="rect">
              <a:avLst/>
            </a:prstGeom>
            <a:noFill/>
          </p:spPr>
          <p:txBody>
            <a:bodyPr wrap="square" rtlCol="0">
              <a:spAutoFit/>
            </a:bodyPr>
            <a:lstStyle/>
            <a:p>
              <a:r>
                <a:rPr lang="en-US" altLang="zh-CN" sz="1800" dirty="0">
                  <a:latin typeface="+mn-lt"/>
                </a:rPr>
                <a:t>X</a:t>
              </a:r>
              <a:endParaRPr lang="zh-CN" altLang="en-US" sz="1800" dirty="0">
                <a:latin typeface="+mn-lt"/>
              </a:endParaRPr>
            </a:p>
          </p:txBody>
        </p:sp>
      </p:grpSp>
      <p:cxnSp>
        <p:nvCxnSpPr>
          <p:cNvPr id="88" name="直接连接符 87"/>
          <p:cNvCxnSpPr>
            <a:stCxn id="44" idx="6"/>
          </p:cNvCxnSpPr>
          <p:nvPr/>
        </p:nvCxnSpPr>
        <p:spPr bwMode="auto">
          <a:xfrm flipV="1">
            <a:off x="824159" y="3616149"/>
            <a:ext cx="1085024" cy="1866792"/>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91" name="直接连接符 90"/>
          <p:cNvCxnSpPr>
            <a:stCxn id="34" idx="6"/>
          </p:cNvCxnSpPr>
          <p:nvPr/>
        </p:nvCxnSpPr>
        <p:spPr bwMode="auto">
          <a:xfrm flipV="1">
            <a:off x="824159" y="3616149"/>
            <a:ext cx="1085024" cy="1201699"/>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94" name="直接连接符 93"/>
          <p:cNvCxnSpPr>
            <a:stCxn id="34" idx="6"/>
            <a:endCxn id="36" idx="2"/>
          </p:cNvCxnSpPr>
          <p:nvPr/>
        </p:nvCxnSpPr>
        <p:spPr bwMode="auto">
          <a:xfrm flipV="1">
            <a:off x="824159" y="4236417"/>
            <a:ext cx="1085026" cy="581431"/>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104" name="直接连接符 103"/>
          <p:cNvCxnSpPr/>
          <p:nvPr/>
        </p:nvCxnSpPr>
        <p:spPr bwMode="auto">
          <a:xfrm flipV="1">
            <a:off x="2766929" y="4249774"/>
            <a:ext cx="1085026" cy="1246524"/>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105" name="直接连接符 104"/>
          <p:cNvCxnSpPr/>
          <p:nvPr/>
        </p:nvCxnSpPr>
        <p:spPr bwMode="auto">
          <a:xfrm flipV="1">
            <a:off x="2766929" y="3629506"/>
            <a:ext cx="1085024" cy="1866792"/>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106" name="直接连接符 105"/>
          <p:cNvCxnSpPr/>
          <p:nvPr/>
        </p:nvCxnSpPr>
        <p:spPr bwMode="auto">
          <a:xfrm flipV="1">
            <a:off x="2766929" y="3629506"/>
            <a:ext cx="1085024" cy="1201699"/>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107" name="直接连接符 106"/>
          <p:cNvCxnSpPr/>
          <p:nvPr/>
        </p:nvCxnSpPr>
        <p:spPr bwMode="auto">
          <a:xfrm flipV="1">
            <a:off x="2766929" y="4249774"/>
            <a:ext cx="1085026" cy="581431"/>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sp>
        <p:nvSpPr>
          <p:cNvPr id="109" name="Rectangle 3"/>
          <p:cNvSpPr txBox="1">
            <a:spLocks noChangeArrowheads="1"/>
          </p:cNvSpPr>
          <p:nvPr/>
        </p:nvSpPr>
        <p:spPr bwMode="auto">
          <a:xfrm>
            <a:off x="228600" y="957263"/>
            <a:ext cx="8591550" cy="11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Basic idea</a:t>
            </a:r>
          </a:p>
          <a:p>
            <a:pPr lvl="1" algn="just">
              <a:lnSpc>
                <a:spcPct val="95000"/>
              </a:lnSpc>
              <a:spcBef>
                <a:spcPct val="25000"/>
              </a:spcBef>
              <a:spcAft>
                <a:spcPct val="10000"/>
              </a:spcAft>
              <a:buSzPct val="60000"/>
              <a:defRPr/>
            </a:pPr>
            <a:r>
              <a:rPr lang="en-US" altLang="zh-CN" sz="2400" dirty="0">
                <a:cs typeface="ＭＳ Ｐゴシック" charset="-128"/>
              </a:rPr>
              <a:t>Otherwise, it is guaranteed that there existed exactly one service provider that does not appear in M</a:t>
            </a:r>
            <a:r>
              <a:rPr lang="en-US" altLang="zh-CN" sz="2400" baseline="-25000" dirty="0">
                <a:cs typeface="ＭＳ Ｐゴシック" charset="-128"/>
              </a:rPr>
              <a:t>i-1</a:t>
            </a:r>
            <a:r>
              <a:rPr lang="en-US" altLang="zh-CN" sz="2400" dirty="0">
                <a:cs typeface="ＭＳ Ｐゴシック" charset="-128"/>
              </a:rPr>
              <a:t> and match the pair.</a:t>
            </a:r>
          </a:p>
          <a:p>
            <a:pPr lvl="1" algn="just">
              <a:lnSpc>
                <a:spcPct val="95000"/>
              </a:lnSpc>
              <a:spcBef>
                <a:spcPct val="25000"/>
              </a:spcBef>
              <a:spcAft>
                <a:spcPct val="10000"/>
              </a:spcAft>
              <a:buSzPct val="60000"/>
              <a:defRPr/>
            </a:pPr>
            <a:endParaRPr lang="en-US" altLang="zh-CN" sz="2300" dirty="0">
              <a:latin typeface="+mn-lt"/>
              <a:cs typeface="ＭＳ Ｐゴシック" charset="-128"/>
            </a:endParaRPr>
          </a:p>
        </p:txBody>
      </p:sp>
    </p:spTree>
    <p:extLst>
      <p:ext uri="{BB962C8B-B14F-4D97-AF65-F5344CB8AC3E}">
        <p14:creationId xmlns:p14="http://schemas.microsoft.com/office/powerpoint/2010/main" val="376826990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2" name="Oval 5"/>
              <p:cNvSpPr/>
              <p:nvPr/>
            </p:nvSpPr>
            <p:spPr>
              <a:xfrm>
                <a:off x="469023" y="3437841"/>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1</m:t>
                          </m:r>
                        </m:sub>
                      </m:sSub>
                    </m:oMath>
                  </m:oMathPara>
                </a14:m>
                <a:endParaRPr lang="en-US" dirty="0"/>
              </a:p>
            </p:txBody>
          </p:sp>
        </mc:Choice>
        <mc:Fallback xmlns="">
          <p:sp>
            <p:nvSpPr>
              <p:cNvPr id="32" name="Oval 5"/>
              <p:cNvSpPr>
                <a:spLocks noRot="1" noChangeAspect="1" noMove="1" noResize="1" noEditPoints="1" noAdjustHandles="1" noChangeArrowheads="1" noChangeShapeType="1" noTextEdit="1"/>
              </p:cNvSpPr>
              <p:nvPr/>
            </p:nvSpPr>
            <p:spPr>
              <a:xfrm>
                <a:off x="469023" y="3437841"/>
                <a:ext cx="356615" cy="356615"/>
              </a:xfrm>
              <a:prstGeom prst="ellipse">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Oval 6"/>
              <p:cNvSpPr/>
              <p:nvPr/>
            </p:nvSpPr>
            <p:spPr>
              <a:xfrm>
                <a:off x="467545" y="4058928"/>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2</m:t>
                          </m:r>
                        </m:sub>
                      </m:sSub>
                    </m:oMath>
                  </m:oMathPara>
                </a14:m>
                <a:endParaRPr lang="en-US" dirty="0"/>
              </a:p>
            </p:txBody>
          </p:sp>
        </mc:Choice>
        <mc:Fallback xmlns="">
          <p:sp>
            <p:nvSpPr>
              <p:cNvPr id="33" name="Oval 6"/>
              <p:cNvSpPr>
                <a:spLocks noRot="1" noChangeAspect="1" noMove="1" noResize="1" noEditPoints="1" noAdjustHandles="1" noChangeArrowheads="1" noChangeShapeType="1" noTextEdit="1"/>
              </p:cNvSpPr>
              <p:nvPr/>
            </p:nvSpPr>
            <p:spPr>
              <a:xfrm>
                <a:off x="467545" y="4058928"/>
                <a:ext cx="356615" cy="356615"/>
              </a:xfrm>
              <a:prstGeom prst="ellipse">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Oval 7"/>
              <p:cNvSpPr/>
              <p:nvPr/>
            </p:nvSpPr>
            <p:spPr>
              <a:xfrm>
                <a:off x="467544" y="4639540"/>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3</m:t>
                          </m:r>
                        </m:sub>
                      </m:sSub>
                    </m:oMath>
                  </m:oMathPara>
                </a14:m>
                <a:endParaRPr lang="en-US" dirty="0"/>
              </a:p>
            </p:txBody>
          </p:sp>
        </mc:Choice>
        <mc:Fallback xmlns="">
          <p:sp>
            <p:nvSpPr>
              <p:cNvPr id="34" name="Oval 7"/>
              <p:cNvSpPr>
                <a:spLocks noRot="1" noChangeAspect="1" noMove="1" noResize="1" noEditPoints="1" noAdjustHandles="1" noChangeArrowheads="1" noChangeShapeType="1" noTextEdit="1"/>
              </p:cNvSpPr>
              <p:nvPr/>
            </p:nvSpPr>
            <p:spPr>
              <a:xfrm>
                <a:off x="467544" y="4639540"/>
                <a:ext cx="356615" cy="356615"/>
              </a:xfrm>
              <a:prstGeom prst="ellipse">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Oval 8"/>
              <p:cNvSpPr/>
              <p:nvPr/>
            </p:nvSpPr>
            <p:spPr>
              <a:xfrm>
                <a:off x="1909185" y="3433110"/>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1</m:t>
                          </m:r>
                        </m:sub>
                      </m:sSub>
                    </m:oMath>
                  </m:oMathPara>
                </a14:m>
                <a:endParaRPr lang="en-US" dirty="0"/>
              </a:p>
            </p:txBody>
          </p:sp>
        </mc:Choice>
        <mc:Fallback xmlns="">
          <p:sp>
            <p:nvSpPr>
              <p:cNvPr id="35" name="Oval 8"/>
              <p:cNvSpPr>
                <a:spLocks noRot="1" noChangeAspect="1" noMove="1" noResize="1" noEditPoints="1" noAdjustHandles="1" noChangeArrowheads="1" noChangeShapeType="1" noTextEdit="1"/>
              </p:cNvSpPr>
              <p:nvPr/>
            </p:nvSpPr>
            <p:spPr>
              <a:xfrm>
                <a:off x="1909185" y="3433110"/>
                <a:ext cx="356615" cy="356615"/>
              </a:xfrm>
              <a:prstGeom prst="ellipse">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Oval 9"/>
              <p:cNvSpPr/>
              <p:nvPr/>
            </p:nvSpPr>
            <p:spPr>
              <a:xfrm>
                <a:off x="1909185" y="4058109"/>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2</m:t>
                          </m:r>
                        </m:sub>
                      </m:sSub>
                    </m:oMath>
                  </m:oMathPara>
                </a14:m>
                <a:endParaRPr lang="en-US" dirty="0"/>
              </a:p>
            </p:txBody>
          </p:sp>
        </mc:Choice>
        <mc:Fallback xmlns="">
          <p:sp>
            <p:nvSpPr>
              <p:cNvPr id="36" name="Oval 9"/>
              <p:cNvSpPr>
                <a:spLocks noRot="1" noChangeAspect="1" noMove="1" noResize="1" noEditPoints="1" noAdjustHandles="1" noChangeArrowheads="1" noChangeShapeType="1" noTextEdit="1"/>
              </p:cNvSpPr>
              <p:nvPr/>
            </p:nvSpPr>
            <p:spPr>
              <a:xfrm>
                <a:off x="1909185" y="4058109"/>
                <a:ext cx="356615" cy="356615"/>
              </a:xfrm>
              <a:prstGeom prst="ellipse">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Oval 10"/>
              <p:cNvSpPr/>
              <p:nvPr/>
            </p:nvSpPr>
            <p:spPr>
              <a:xfrm>
                <a:off x="1914052" y="4635163"/>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3</m:t>
                          </m:r>
                        </m:sub>
                      </m:sSub>
                    </m:oMath>
                  </m:oMathPara>
                </a14:m>
                <a:endParaRPr lang="en-US" dirty="0"/>
              </a:p>
            </p:txBody>
          </p:sp>
        </mc:Choice>
        <mc:Fallback xmlns="">
          <p:sp>
            <p:nvSpPr>
              <p:cNvPr id="37" name="Oval 10"/>
              <p:cNvSpPr>
                <a:spLocks noRot="1" noChangeAspect="1" noMove="1" noResize="1" noEditPoints="1" noAdjustHandles="1" noChangeArrowheads="1" noChangeShapeType="1" noTextEdit="1"/>
              </p:cNvSpPr>
              <p:nvPr/>
            </p:nvSpPr>
            <p:spPr>
              <a:xfrm>
                <a:off x="1914052" y="4635163"/>
                <a:ext cx="356615" cy="356615"/>
              </a:xfrm>
              <a:prstGeom prst="ellipse">
                <a:avLst/>
              </a:prstGeom>
              <a:blipFill>
                <a:blip r:embed="rId9"/>
                <a:stretch>
                  <a:fillRect/>
                </a:stretch>
              </a:blipFill>
            </p:spPr>
            <p:txBody>
              <a:bodyPr/>
              <a:lstStyle/>
              <a:p>
                <a:r>
                  <a:rPr lang="zh-CN" altLang="en-US">
                    <a:noFill/>
                  </a:rPr>
                  <a:t> </a:t>
                </a:r>
              </a:p>
            </p:txBody>
          </p:sp>
        </mc:Fallback>
      </mc:AlternateContent>
      <p:cxnSp>
        <p:nvCxnSpPr>
          <p:cNvPr id="39" name="直接连接符 38"/>
          <p:cNvCxnSpPr>
            <a:stCxn id="33" idx="6"/>
            <a:endCxn id="35" idx="2"/>
          </p:cNvCxnSpPr>
          <p:nvPr/>
        </p:nvCxnSpPr>
        <p:spPr bwMode="auto">
          <a:xfrm flipV="1">
            <a:off x="824160" y="3611418"/>
            <a:ext cx="1085025" cy="625818"/>
          </a:xfrm>
          <a:prstGeom prst="line">
            <a:avLst/>
          </a:prstGeom>
          <a:solidFill>
            <a:srgbClr val="C0C0C0">
              <a:alpha val="0"/>
            </a:srgbClr>
          </a:solidFill>
          <a:ln w="28575" cap="flat" cmpd="sng" algn="ctr">
            <a:solidFill>
              <a:srgbClr val="FF0000"/>
            </a:solidFill>
            <a:prstDash val="solid"/>
            <a:round/>
            <a:headEnd type="none" w="med" len="med"/>
            <a:tailEnd type="none" w="med" len="med"/>
          </a:ln>
        </p:spPr>
      </p:cxnSp>
      <p:cxnSp>
        <p:nvCxnSpPr>
          <p:cNvPr id="40" name="直接连接符 39"/>
          <p:cNvCxnSpPr>
            <a:endCxn id="35" idx="2"/>
          </p:cNvCxnSpPr>
          <p:nvPr/>
        </p:nvCxnSpPr>
        <p:spPr bwMode="auto">
          <a:xfrm>
            <a:off x="824159" y="3607308"/>
            <a:ext cx="1085026" cy="4110"/>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41" name="直接连接符 40"/>
          <p:cNvCxnSpPr>
            <a:stCxn id="33" idx="6"/>
            <a:endCxn id="36" idx="2"/>
          </p:cNvCxnSpPr>
          <p:nvPr/>
        </p:nvCxnSpPr>
        <p:spPr bwMode="auto">
          <a:xfrm flipV="1">
            <a:off x="824160" y="4236417"/>
            <a:ext cx="1085025" cy="819"/>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44" name="Oval 7"/>
              <p:cNvSpPr/>
              <p:nvPr/>
            </p:nvSpPr>
            <p:spPr>
              <a:xfrm>
                <a:off x="467544" y="5304633"/>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4</m:t>
                          </m:r>
                        </m:sub>
                      </m:sSub>
                    </m:oMath>
                  </m:oMathPara>
                </a14:m>
                <a:endParaRPr lang="en-US" dirty="0"/>
              </a:p>
            </p:txBody>
          </p:sp>
        </mc:Choice>
        <mc:Fallback xmlns="">
          <p:sp>
            <p:nvSpPr>
              <p:cNvPr id="44" name="Oval 7"/>
              <p:cNvSpPr>
                <a:spLocks noRot="1" noChangeAspect="1" noMove="1" noResize="1" noEditPoints="1" noAdjustHandles="1" noChangeArrowheads="1" noChangeShapeType="1" noTextEdit="1"/>
              </p:cNvSpPr>
              <p:nvPr/>
            </p:nvSpPr>
            <p:spPr>
              <a:xfrm>
                <a:off x="467544" y="5304633"/>
                <a:ext cx="356615" cy="356615"/>
              </a:xfrm>
              <a:prstGeom prst="ellipse">
                <a:avLst/>
              </a:prstGeom>
              <a:blipFill>
                <a:blip r:embed="rId11"/>
                <a:stretch>
                  <a:fillRect/>
                </a:stretch>
              </a:blipFill>
            </p:spPr>
            <p:txBody>
              <a:bodyPr/>
              <a:lstStyle/>
              <a:p>
                <a:r>
                  <a:rPr lang="zh-CN" altLang="en-US">
                    <a:noFill/>
                  </a:rPr>
                  <a:t> </a:t>
                </a:r>
              </a:p>
            </p:txBody>
          </p:sp>
        </mc:Fallback>
      </mc:AlternateContent>
      <p:cxnSp>
        <p:nvCxnSpPr>
          <p:cNvPr id="45" name="直接连接符 44"/>
          <p:cNvCxnSpPr>
            <a:stCxn id="32" idx="6"/>
            <a:endCxn id="36" idx="2"/>
          </p:cNvCxnSpPr>
          <p:nvPr/>
        </p:nvCxnSpPr>
        <p:spPr bwMode="auto">
          <a:xfrm>
            <a:off x="825638" y="3616149"/>
            <a:ext cx="1083547" cy="620268"/>
          </a:xfrm>
          <a:prstGeom prst="line">
            <a:avLst/>
          </a:prstGeom>
          <a:solidFill>
            <a:srgbClr val="C0C0C0">
              <a:alpha val="0"/>
            </a:srgbClr>
          </a:solidFill>
          <a:ln w="28575" cap="flat" cmpd="sng" algn="ctr">
            <a:solidFill>
              <a:srgbClr val="FF0000"/>
            </a:solidFill>
            <a:prstDash val="solid"/>
            <a:round/>
            <a:headEnd type="none" w="med" len="med"/>
            <a:tailEnd type="none" w="med" len="med"/>
          </a:ln>
        </p:spPr>
      </p:cxnSp>
      <p:cxnSp>
        <p:nvCxnSpPr>
          <p:cNvPr id="48" name="直接连接符 47"/>
          <p:cNvCxnSpPr>
            <a:stCxn id="44" idx="6"/>
            <a:endCxn id="36" idx="2"/>
          </p:cNvCxnSpPr>
          <p:nvPr/>
        </p:nvCxnSpPr>
        <p:spPr bwMode="auto">
          <a:xfrm flipV="1">
            <a:off x="824159" y="4236417"/>
            <a:ext cx="1085026" cy="1246524"/>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49" name="Oval 5"/>
              <p:cNvSpPr/>
              <p:nvPr/>
            </p:nvSpPr>
            <p:spPr>
              <a:xfrm>
                <a:off x="2411795" y="3433731"/>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1</m:t>
                          </m:r>
                        </m:sub>
                      </m:sSub>
                    </m:oMath>
                  </m:oMathPara>
                </a14:m>
                <a:endParaRPr lang="en-US" dirty="0"/>
              </a:p>
            </p:txBody>
          </p:sp>
        </mc:Choice>
        <mc:Fallback xmlns="">
          <p:sp>
            <p:nvSpPr>
              <p:cNvPr id="49" name="Oval 5"/>
              <p:cNvSpPr>
                <a:spLocks noRot="1" noChangeAspect="1" noMove="1" noResize="1" noEditPoints="1" noAdjustHandles="1" noChangeArrowheads="1" noChangeShapeType="1" noTextEdit="1"/>
              </p:cNvSpPr>
              <p:nvPr/>
            </p:nvSpPr>
            <p:spPr>
              <a:xfrm>
                <a:off x="2411795" y="3433731"/>
                <a:ext cx="356615" cy="356615"/>
              </a:xfrm>
              <a:prstGeom prst="ellipse">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Oval 6"/>
              <p:cNvSpPr/>
              <p:nvPr/>
            </p:nvSpPr>
            <p:spPr>
              <a:xfrm>
                <a:off x="2410317" y="4054818"/>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2</m:t>
                          </m:r>
                        </m:sub>
                      </m:sSub>
                    </m:oMath>
                  </m:oMathPara>
                </a14:m>
                <a:endParaRPr lang="en-US" dirty="0"/>
              </a:p>
            </p:txBody>
          </p:sp>
        </mc:Choice>
        <mc:Fallback xmlns="">
          <p:sp>
            <p:nvSpPr>
              <p:cNvPr id="50" name="Oval 6"/>
              <p:cNvSpPr>
                <a:spLocks noRot="1" noChangeAspect="1" noMove="1" noResize="1" noEditPoints="1" noAdjustHandles="1" noChangeArrowheads="1" noChangeShapeType="1" noTextEdit="1"/>
              </p:cNvSpPr>
              <p:nvPr/>
            </p:nvSpPr>
            <p:spPr>
              <a:xfrm>
                <a:off x="2410317" y="4054818"/>
                <a:ext cx="356615" cy="356615"/>
              </a:xfrm>
              <a:prstGeom prst="ellipse">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Oval 7"/>
              <p:cNvSpPr/>
              <p:nvPr/>
            </p:nvSpPr>
            <p:spPr>
              <a:xfrm>
                <a:off x="2410316" y="4635430"/>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3</m:t>
                          </m:r>
                        </m:sub>
                      </m:sSub>
                    </m:oMath>
                  </m:oMathPara>
                </a14:m>
                <a:endParaRPr lang="en-US" dirty="0"/>
              </a:p>
            </p:txBody>
          </p:sp>
        </mc:Choice>
        <mc:Fallback xmlns="">
          <p:sp>
            <p:nvSpPr>
              <p:cNvPr id="51" name="Oval 7"/>
              <p:cNvSpPr>
                <a:spLocks noRot="1" noChangeAspect="1" noMove="1" noResize="1" noEditPoints="1" noAdjustHandles="1" noChangeArrowheads="1" noChangeShapeType="1" noTextEdit="1"/>
              </p:cNvSpPr>
              <p:nvPr/>
            </p:nvSpPr>
            <p:spPr>
              <a:xfrm>
                <a:off x="2410316" y="4635430"/>
                <a:ext cx="356615" cy="356615"/>
              </a:xfrm>
              <a:prstGeom prst="ellipse">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Oval 8"/>
              <p:cNvSpPr/>
              <p:nvPr/>
            </p:nvSpPr>
            <p:spPr>
              <a:xfrm>
                <a:off x="3851957" y="3429000"/>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1</m:t>
                          </m:r>
                        </m:sub>
                      </m:sSub>
                    </m:oMath>
                  </m:oMathPara>
                </a14:m>
                <a:endParaRPr lang="en-US" dirty="0"/>
              </a:p>
            </p:txBody>
          </p:sp>
        </mc:Choice>
        <mc:Fallback xmlns="">
          <p:sp>
            <p:nvSpPr>
              <p:cNvPr id="52" name="Oval 8"/>
              <p:cNvSpPr>
                <a:spLocks noRot="1" noChangeAspect="1" noMove="1" noResize="1" noEditPoints="1" noAdjustHandles="1" noChangeArrowheads="1" noChangeShapeType="1" noTextEdit="1"/>
              </p:cNvSpPr>
              <p:nvPr/>
            </p:nvSpPr>
            <p:spPr>
              <a:xfrm>
                <a:off x="3851957" y="3429000"/>
                <a:ext cx="356615" cy="356615"/>
              </a:xfrm>
              <a:prstGeom prst="ellipse">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Oval 9"/>
              <p:cNvSpPr/>
              <p:nvPr/>
            </p:nvSpPr>
            <p:spPr>
              <a:xfrm>
                <a:off x="3851957" y="4053999"/>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2</m:t>
                          </m:r>
                        </m:sub>
                      </m:sSub>
                    </m:oMath>
                  </m:oMathPara>
                </a14:m>
                <a:endParaRPr lang="en-US" dirty="0"/>
              </a:p>
            </p:txBody>
          </p:sp>
        </mc:Choice>
        <mc:Fallback xmlns="">
          <p:sp>
            <p:nvSpPr>
              <p:cNvPr id="53" name="Oval 9"/>
              <p:cNvSpPr>
                <a:spLocks noRot="1" noChangeAspect="1" noMove="1" noResize="1" noEditPoints="1" noAdjustHandles="1" noChangeArrowheads="1" noChangeShapeType="1" noTextEdit="1"/>
              </p:cNvSpPr>
              <p:nvPr/>
            </p:nvSpPr>
            <p:spPr>
              <a:xfrm>
                <a:off x="3851957" y="4053999"/>
                <a:ext cx="356615" cy="356615"/>
              </a:xfrm>
              <a:prstGeom prst="ellipse">
                <a:avLst/>
              </a:prstGeom>
              <a:blipFill>
                <a:blip r:embed="rId16"/>
                <a:stretch>
                  <a:fillRect/>
                </a:stretch>
              </a:blipFill>
            </p:spPr>
            <p:txBody>
              <a:bodyPr/>
              <a:lstStyle/>
              <a:p>
                <a:r>
                  <a:rPr lang="zh-CN" altLang="en-US">
                    <a:noFill/>
                  </a:rPr>
                  <a:t> </a:t>
                </a:r>
              </a:p>
            </p:txBody>
          </p:sp>
        </mc:Fallback>
      </mc:AlternateContent>
      <p:cxnSp>
        <p:nvCxnSpPr>
          <p:cNvPr id="56" name="直接连接符 55"/>
          <p:cNvCxnSpPr>
            <a:stCxn id="49" idx="6"/>
            <a:endCxn id="52" idx="2"/>
          </p:cNvCxnSpPr>
          <p:nvPr/>
        </p:nvCxnSpPr>
        <p:spPr bwMode="auto">
          <a:xfrm flipV="1">
            <a:off x="2768410" y="3607308"/>
            <a:ext cx="1083547" cy="4731"/>
          </a:xfrm>
          <a:prstGeom prst="line">
            <a:avLst/>
          </a:prstGeom>
          <a:solidFill>
            <a:srgbClr val="C0C0C0">
              <a:alpha val="0"/>
            </a:srgbClr>
          </a:solidFill>
          <a:ln w="28575" cap="flat" cmpd="sng" algn="ctr">
            <a:solidFill>
              <a:srgbClr val="0070C0"/>
            </a:solidFill>
            <a:prstDash val="solid"/>
            <a:round/>
            <a:headEnd type="none" w="med" len="med"/>
            <a:tailEnd type="none" w="med" len="med"/>
          </a:ln>
        </p:spPr>
      </p:cxnSp>
      <p:cxnSp>
        <p:nvCxnSpPr>
          <p:cNvPr id="57" name="直接连接符 56"/>
          <p:cNvCxnSpPr>
            <a:stCxn id="50" idx="6"/>
            <a:endCxn id="52" idx="2"/>
          </p:cNvCxnSpPr>
          <p:nvPr/>
        </p:nvCxnSpPr>
        <p:spPr bwMode="auto">
          <a:xfrm flipV="1">
            <a:off x="2766932" y="3607308"/>
            <a:ext cx="1085025" cy="625818"/>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59" name="直接连接符 58"/>
          <p:cNvCxnSpPr>
            <a:stCxn id="49" idx="6"/>
            <a:endCxn id="53" idx="2"/>
          </p:cNvCxnSpPr>
          <p:nvPr/>
        </p:nvCxnSpPr>
        <p:spPr bwMode="auto">
          <a:xfrm>
            <a:off x="2768410" y="3612039"/>
            <a:ext cx="1083547" cy="620268"/>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61" name="Oval 7"/>
              <p:cNvSpPr/>
              <p:nvPr/>
            </p:nvSpPr>
            <p:spPr>
              <a:xfrm>
                <a:off x="2410316" y="5300523"/>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4</m:t>
                          </m:r>
                        </m:sub>
                      </m:sSub>
                    </m:oMath>
                  </m:oMathPara>
                </a14:m>
                <a:endParaRPr lang="en-US" dirty="0"/>
              </a:p>
            </p:txBody>
          </p:sp>
        </mc:Choice>
        <mc:Fallback xmlns="">
          <p:sp>
            <p:nvSpPr>
              <p:cNvPr id="61" name="Oval 7"/>
              <p:cNvSpPr>
                <a:spLocks noRot="1" noChangeAspect="1" noMove="1" noResize="1" noEditPoints="1" noAdjustHandles="1" noChangeArrowheads="1" noChangeShapeType="1" noTextEdit="1"/>
              </p:cNvSpPr>
              <p:nvPr/>
            </p:nvSpPr>
            <p:spPr>
              <a:xfrm>
                <a:off x="2410316" y="5300523"/>
                <a:ext cx="356615" cy="356615"/>
              </a:xfrm>
              <a:prstGeom prst="ellipse">
                <a:avLst/>
              </a:prstGeom>
              <a:blipFill>
                <a:blip r:embed="rId19"/>
                <a:stretch>
                  <a:fillRect/>
                </a:stretch>
              </a:blipFill>
            </p:spPr>
            <p:txBody>
              <a:bodyPr/>
              <a:lstStyle/>
              <a:p>
                <a:r>
                  <a:rPr lang="zh-CN" altLang="en-US">
                    <a:noFill/>
                  </a:rPr>
                  <a:t> </a:t>
                </a:r>
              </a:p>
            </p:txBody>
          </p:sp>
        </mc:Fallback>
      </mc:AlternateContent>
      <p:cxnSp>
        <p:nvCxnSpPr>
          <p:cNvPr id="62" name="直接连接符 61"/>
          <p:cNvCxnSpPr>
            <a:stCxn id="50" idx="6"/>
            <a:endCxn id="53" idx="2"/>
          </p:cNvCxnSpPr>
          <p:nvPr/>
        </p:nvCxnSpPr>
        <p:spPr bwMode="auto">
          <a:xfrm flipV="1">
            <a:off x="2766932" y="4232307"/>
            <a:ext cx="1085025" cy="819"/>
          </a:xfrm>
          <a:prstGeom prst="line">
            <a:avLst/>
          </a:prstGeom>
          <a:solidFill>
            <a:srgbClr val="C0C0C0">
              <a:alpha val="0"/>
            </a:srgbClr>
          </a:solidFill>
          <a:ln w="28575" cap="flat" cmpd="sng" algn="ctr">
            <a:solidFill>
              <a:srgbClr val="0070C0"/>
            </a:solidFill>
            <a:prstDash val="solid"/>
            <a:round/>
            <a:headEnd type="none" w="med" len="med"/>
            <a:tailEnd type="none" w="med" len="med"/>
          </a:ln>
        </p:spPr>
      </p:cxnSp>
      <p:sp>
        <p:nvSpPr>
          <p:cNvPr id="66" name="Title 1"/>
          <p:cNvSpPr>
            <a:spLocks noGrp="1"/>
          </p:cNvSpPr>
          <p:nvPr>
            <p:ph type="title"/>
          </p:nvPr>
        </p:nvSpPr>
        <p:spPr>
          <a:xfrm>
            <a:off x="395536" y="122238"/>
            <a:ext cx="8748464" cy="714375"/>
          </a:xfrm>
        </p:spPr>
        <p:txBody>
          <a:bodyPr/>
          <a:lstStyle/>
          <a:p>
            <a:pPr eaLnBrk="1" hangingPunct="1"/>
            <a:r>
              <a:rPr lang="en-US" altLang="zh-CN" sz="3600" dirty="0"/>
              <a:t>Permutation</a:t>
            </a:r>
            <a:endParaRPr lang="en-US" altLang="zh-CN" sz="3500" dirty="0"/>
          </a:p>
        </p:txBody>
      </p:sp>
      <p:grpSp>
        <p:nvGrpSpPr>
          <p:cNvPr id="141" name="组合 140"/>
          <p:cNvGrpSpPr/>
          <p:nvPr/>
        </p:nvGrpSpPr>
        <p:grpSpPr>
          <a:xfrm>
            <a:off x="5031543" y="3395215"/>
            <a:ext cx="3437477" cy="3319440"/>
            <a:chOff x="5031543" y="3395215"/>
            <a:chExt cx="3437477" cy="3319440"/>
          </a:xfrm>
        </p:grpSpPr>
        <p:pic>
          <p:nvPicPr>
            <p:cNvPr id="101" name="Picture 11" descr="MCj03118980000[1]"/>
            <p:cNvPicPr>
              <a:picLocks noChangeAspect="1" noChangeArrowheads="1"/>
            </p:cNvPicPr>
            <p:nvPr/>
          </p:nvPicPr>
          <p:blipFill>
            <a:blip r:embed="rId20" cstate="hqprint">
              <a:extLst>
                <a:ext uri="{28A0092B-C50C-407E-A947-70E740481C1C}">
                  <a14:useLocalDpi xmlns:a14="http://schemas.microsoft.com/office/drawing/2010/main" val="0"/>
                </a:ext>
              </a:extLst>
            </a:blip>
            <a:srcRect/>
            <a:stretch>
              <a:fillRect/>
            </a:stretch>
          </p:blipFill>
          <p:spPr bwMode="auto">
            <a:xfrm>
              <a:off x="7506716" y="3920217"/>
              <a:ext cx="454530" cy="2138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2" name="Picture 11" descr="MCj03118980000[1]"/>
            <p:cNvPicPr>
              <a:picLocks noChangeAspect="1" noChangeArrowheads="1"/>
            </p:cNvPicPr>
            <p:nvPr/>
          </p:nvPicPr>
          <p:blipFill>
            <a:blip r:embed="rId20" cstate="hqprint">
              <a:extLst>
                <a:ext uri="{28A0092B-C50C-407E-A947-70E740481C1C}">
                  <a14:useLocalDpi xmlns:a14="http://schemas.microsoft.com/office/drawing/2010/main" val="0"/>
                </a:ext>
              </a:extLst>
            </a:blip>
            <a:srcRect/>
            <a:stretch>
              <a:fillRect/>
            </a:stretch>
          </p:blipFill>
          <p:spPr bwMode="auto">
            <a:xfrm>
              <a:off x="6065193" y="4847609"/>
              <a:ext cx="456350" cy="2147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7" name="Picture 2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652120" y="5243397"/>
              <a:ext cx="272080" cy="2739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8" name="Picture 1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174686" y="4817847"/>
              <a:ext cx="304386" cy="3021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9" name="Picture 9"/>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629562" y="3867641"/>
              <a:ext cx="272082" cy="2748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0" name="Picture 11" descr="MCj03118980000[1]"/>
            <p:cNvPicPr>
              <a:picLocks noChangeAspect="1" noChangeArrowheads="1"/>
            </p:cNvPicPr>
            <p:nvPr/>
          </p:nvPicPr>
          <p:blipFill>
            <a:blip r:embed="rId20" cstate="hqprint">
              <a:extLst>
                <a:ext uri="{28A0092B-C50C-407E-A947-70E740481C1C}">
                  <a14:useLocalDpi xmlns:a14="http://schemas.microsoft.com/office/drawing/2010/main" val="0"/>
                </a:ext>
              </a:extLst>
            </a:blip>
            <a:srcRect/>
            <a:stretch>
              <a:fillRect/>
            </a:stretch>
          </p:blipFill>
          <p:spPr bwMode="auto">
            <a:xfrm>
              <a:off x="6537373" y="6193518"/>
              <a:ext cx="456350" cy="2147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3" name="Picture 11" descr="MCj03118980000[1]"/>
            <p:cNvPicPr>
              <a:picLocks noChangeAspect="1" noChangeArrowheads="1"/>
            </p:cNvPicPr>
            <p:nvPr/>
          </p:nvPicPr>
          <p:blipFill>
            <a:blip r:embed="rId20" cstate="hqprint">
              <a:extLst>
                <a:ext uri="{28A0092B-C50C-407E-A947-70E740481C1C}">
                  <a14:useLocalDpi xmlns:a14="http://schemas.microsoft.com/office/drawing/2010/main" val="0"/>
                </a:ext>
              </a:extLst>
            </a:blip>
            <a:srcRect/>
            <a:stretch>
              <a:fillRect/>
            </a:stretch>
          </p:blipFill>
          <p:spPr bwMode="auto">
            <a:xfrm>
              <a:off x="6528304" y="4355698"/>
              <a:ext cx="453622" cy="2120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8" name="Text Box 177"/>
            <p:cNvSpPr txBox="1">
              <a:spLocks noChangeArrowheads="1"/>
            </p:cNvSpPr>
            <p:nvPr/>
          </p:nvSpPr>
          <p:spPr bwMode="auto">
            <a:xfrm>
              <a:off x="5436096" y="5435932"/>
              <a:ext cx="1059682"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zh-CN" altLang="en-US" sz="1800" b="1" dirty="0"/>
                <a:t>t</a:t>
              </a:r>
              <a:r>
                <a:rPr lang="zh-CN" altLang="en-US" sz="1800" b="1" baseline="-25000" dirty="0"/>
                <a:t>1</a:t>
              </a:r>
              <a:r>
                <a:rPr lang="zh-CN" altLang="en-US" sz="1800" b="1" dirty="0"/>
                <a:t>（</a:t>
              </a:r>
              <a:r>
                <a:rPr lang="en-US" altLang="zh-CN" sz="1800" b="1" dirty="0"/>
                <a:t>1</a:t>
              </a:r>
              <a:r>
                <a:rPr lang="zh-CN" altLang="en-US" sz="1800" b="1" dirty="0"/>
                <a:t>，</a:t>
              </a:r>
              <a:r>
                <a:rPr lang="en-US" altLang="zh-CN" sz="1800" b="1" dirty="0"/>
                <a:t>2</a:t>
              </a:r>
              <a:r>
                <a:rPr lang="zh-CN" altLang="en-US" sz="1800" b="1" dirty="0"/>
                <a:t>）</a:t>
              </a:r>
              <a:endParaRPr lang="zh-CN" altLang="en-US" sz="1800" b="1" baseline="-25000" dirty="0"/>
            </a:p>
          </p:txBody>
        </p:sp>
        <p:grpSp>
          <p:nvGrpSpPr>
            <p:cNvPr id="30" name="组合 29"/>
            <p:cNvGrpSpPr/>
            <p:nvPr/>
          </p:nvGrpSpPr>
          <p:grpSpPr>
            <a:xfrm>
              <a:off x="5364088" y="3509850"/>
              <a:ext cx="2952328" cy="2871478"/>
              <a:chOff x="5148064" y="3437842"/>
              <a:chExt cx="2952328" cy="2871478"/>
            </a:xfrm>
          </p:grpSpPr>
          <p:cxnSp>
            <p:nvCxnSpPr>
              <p:cNvPr id="8" name="直接箭头连接符 7"/>
              <p:cNvCxnSpPr/>
              <p:nvPr/>
            </p:nvCxnSpPr>
            <p:spPr bwMode="auto">
              <a:xfrm flipV="1">
                <a:off x="5148064" y="3437842"/>
                <a:ext cx="0" cy="2871478"/>
              </a:xfrm>
              <a:prstGeom prst="straightConnector1">
                <a:avLst/>
              </a:prstGeom>
              <a:solidFill>
                <a:srgbClr val="C0C0C0">
                  <a:alpha val="0"/>
                </a:srgbClr>
              </a:solidFill>
              <a:ln w="28575" cap="flat" cmpd="sng" algn="ctr">
                <a:solidFill>
                  <a:schemeClr val="tx1"/>
                </a:solidFill>
                <a:prstDash val="solid"/>
                <a:round/>
                <a:headEnd type="none" w="med" len="med"/>
                <a:tailEnd type="arrow" w="med" len="lg"/>
              </a:ln>
              <a:effectLst/>
            </p:spPr>
          </p:cxnSp>
          <p:cxnSp>
            <p:nvCxnSpPr>
              <p:cNvPr id="11" name="直接箭头连接符 10"/>
              <p:cNvCxnSpPr/>
              <p:nvPr/>
            </p:nvCxnSpPr>
            <p:spPr bwMode="auto">
              <a:xfrm>
                <a:off x="5148064" y="6309320"/>
                <a:ext cx="2952328" cy="0"/>
              </a:xfrm>
              <a:prstGeom prst="straightConnector1">
                <a:avLst/>
              </a:prstGeom>
              <a:solidFill>
                <a:srgbClr val="C0C0C0">
                  <a:alpha val="0"/>
                </a:srgbClr>
              </a:solidFill>
              <a:ln w="28575" cap="flat" cmpd="sng" algn="ctr">
                <a:solidFill>
                  <a:schemeClr val="tx1"/>
                </a:solidFill>
                <a:prstDash val="solid"/>
                <a:round/>
                <a:headEnd type="none" w="med" len="med"/>
                <a:tailEnd type="arrow" w="med" len="lg"/>
              </a:ln>
              <a:effectLst/>
            </p:spPr>
          </p:cxnSp>
          <p:cxnSp>
            <p:nvCxnSpPr>
              <p:cNvPr id="114" name="直接连接符 113"/>
              <p:cNvCxnSpPr/>
              <p:nvPr/>
            </p:nvCxnSpPr>
            <p:spPr bwMode="auto">
              <a:xfrm>
                <a:off x="5148064" y="393305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16" name="直接连接符 115"/>
              <p:cNvCxnSpPr/>
              <p:nvPr/>
            </p:nvCxnSpPr>
            <p:spPr bwMode="auto">
              <a:xfrm>
                <a:off x="5148064" y="580526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17" name="直接连接符 116"/>
              <p:cNvCxnSpPr/>
              <p:nvPr/>
            </p:nvCxnSpPr>
            <p:spPr bwMode="auto">
              <a:xfrm>
                <a:off x="5148064" y="532003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18" name="直接连接符 117"/>
              <p:cNvCxnSpPr/>
              <p:nvPr/>
            </p:nvCxnSpPr>
            <p:spPr bwMode="auto">
              <a:xfrm>
                <a:off x="5148064" y="436510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20" name="直接连接符 119"/>
              <p:cNvCxnSpPr/>
              <p:nvPr/>
            </p:nvCxnSpPr>
            <p:spPr bwMode="auto">
              <a:xfrm>
                <a:off x="5148064" y="4817848"/>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grpSp>
            <p:nvGrpSpPr>
              <p:cNvPr id="28" name="组合 27"/>
              <p:cNvGrpSpPr/>
              <p:nvPr/>
            </p:nvGrpSpPr>
            <p:grpSpPr>
              <a:xfrm rot="16200000">
                <a:off x="6511217" y="5306207"/>
                <a:ext cx="72008" cy="1934218"/>
                <a:chOff x="5300464" y="4023446"/>
                <a:chExt cx="72008" cy="1934218"/>
              </a:xfrm>
            </p:grpSpPr>
            <p:cxnSp>
              <p:nvCxnSpPr>
                <p:cNvPr id="121" name="直接连接符 120"/>
                <p:cNvCxnSpPr/>
                <p:nvPr/>
              </p:nvCxnSpPr>
              <p:spPr bwMode="auto">
                <a:xfrm>
                  <a:off x="5300464" y="402344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22" name="直接连接符 121"/>
                <p:cNvCxnSpPr/>
                <p:nvPr/>
              </p:nvCxnSpPr>
              <p:spPr bwMode="auto">
                <a:xfrm>
                  <a:off x="5300464" y="595766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23" name="直接连接符 122"/>
                <p:cNvCxnSpPr/>
                <p:nvPr/>
              </p:nvCxnSpPr>
              <p:spPr bwMode="auto">
                <a:xfrm>
                  <a:off x="5300464" y="547243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24" name="直接连接符 123"/>
                <p:cNvCxnSpPr/>
                <p:nvPr/>
              </p:nvCxnSpPr>
              <p:spPr bwMode="auto">
                <a:xfrm>
                  <a:off x="5300464" y="451750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25" name="直接连接符 124"/>
                <p:cNvCxnSpPr/>
                <p:nvPr/>
              </p:nvCxnSpPr>
              <p:spPr bwMode="auto">
                <a:xfrm>
                  <a:off x="5300464" y="4970248"/>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grpSp>
        </p:grpSp>
        <p:sp>
          <p:nvSpPr>
            <p:cNvPr id="127" name="Text Box 177"/>
            <p:cNvSpPr txBox="1">
              <a:spLocks noChangeArrowheads="1"/>
            </p:cNvSpPr>
            <p:nvPr/>
          </p:nvSpPr>
          <p:spPr bwMode="auto">
            <a:xfrm>
              <a:off x="5919271" y="5062387"/>
              <a:ext cx="1059682"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zh-CN" altLang="en-US" sz="1800" b="1" dirty="0"/>
                <a:t>t</a:t>
              </a:r>
              <a:r>
                <a:rPr lang="en-US" altLang="zh-CN" sz="1800" baseline="-25000" dirty="0"/>
                <a:t>2</a:t>
              </a:r>
              <a:r>
                <a:rPr lang="zh-CN" altLang="en-US" sz="1800" b="1" dirty="0"/>
                <a:t>（</a:t>
              </a:r>
              <a:r>
                <a:rPr lang="en-US" altLang="zh-CN" sz="1800" dirty="0"/>
                <a:t>2</a:t>
              </a:r>
              <a:r>
                <a:rPr lang="zh-CN" altLang="en-US" sz="1800" b="1" dirty="0"/>
                <a:t>，</a:t>
              </a:r>
              <a:r>
                <a:rPr lang="en-US" altLang="zh-CN" sz="1800" dirty="0"/>
                <a:t>3</a:t>
              </a:r>
              <a:r>
                <a:rPr lang="zh-CN" altLang="en-US" sz="1800" b="1" dirty="0"/>
                <a:t>）</a:t>
              </a:r>
              <a:endParaRPr lang="zh-CN" altLang="en-US" sz="1800" b="1" baseline="-25000" dirty="0"/>
            </a:p>
          </p:txBody>
        </p:sp>
        <p:sp>
          <p:nvSpPr>
            <p:cNvPr id="129" name="Text Box 177"/>
            <p:cNvSpPr txBox="1">
              <a:spLocks noChangeArrowheads="1"/>
            </p:cNvSpPr>
            <p:nvPr/>
          </p:nvSpPr>
          <p:spPr bwMode="auto">
            <a:xfrm>
              <a:off x="5820268" y="4505879"/>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2</a:t>
              </a:r>
              <a:r>
                <a:rPr lang="zh-CN" altLang="en-US" sz="1800" b="1" dirty="0"/>
                <a:t>（</a:t>
              </a:r>
              <a:r>
                <a:rPr lang="en-US" altLang="zh-CN" sz="1800" dirty="0"/>
                <a:t>2</a:t>
              </a:r>
              <a:r>
                <a:rPr lang="zh-CN" altLang="en-US" sz="1800" b="1" dirty="0"/>
                <a:t>，</a:t>
              </a:r>
              <a:r>
                <a:rPr lang="en-US" altLang="zh-CN" sz="1800" dirty="0"/>
                <a:t>3</a:t>
              </a:r>
              <a:r>
                <a:rPr lang="zh-CN" altLang="en-US" sz="1800" b="1" dirty="0"/>
                <a:t>）</a:t>
              </a:r>
              <a:endParaRPr lang="zh-CN" altLang="en-US" sz="1800" b="1" baseline="-25000" dirty="0"/>
            </a:p>
          </p:txBody>
        </p:sp>
        <p:sp>
          <p:nvSpPr>
            <p:cNvPr id="130" name="Text Box 177"/>
            <p:cNvSpPr txBox="1">
              <a:spLocks noChangeArrowheads="1"/>
            </p:cNvSpPr>
            <p:nvPr/>
          </p:nvSpPr>
          <p:spPr bwMode="auto">
            <a:xfrm>
              <a:off x="6156210" y="4053999"/>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3</a:t>
              </a:r>
              <a:r>
                <a:rPr lang="zh-CN" altLang="en-US" sz="1800" b="1" dirty="0"/>
                <a:t>（</a:t>
              </a:r>
              <a:r>
                <a:rPr lang="en-US" altLang="zh-CN" sz="1800" dirty="0"/>
                <a:t>3</a:t>
              </a:r>
              <a:r>
                <a:rPr lang="zh-CN" altLang="en-US" sz="1800" b="1" dirty="0"/>
                <a:t>，</a:t>
              </a:r>
              <a:r>
                <a:rPr lang="en-US" altLang="zh-CN" sz="1800" dirty="0"/>
                <a:t>4</a:t>
              </a:r>
              <a:r>
                <a:rPr lang="zh-CN" altLang="en-US" sz="1800" b="1" dirty="0"/>
                <a:t>）</a:t>
              </a:r>
              <a:endParaRPr lang="zh-CN" altLang="en-US" sz="1800" b="1" baseline="-25000" dirty="0"/>
            </a:p>
          </p:txBody>
        </p:sp>
        <p:sp>
          <p:nvSpPr>
            <p:cNvPr id="131" name="Text Box 177"/>
            <p:cNvSpPr txBox="1">
              <a:spLocks noChangeArrowheads="1"/>
            </p:cNvSpPr>
            <p:nvPr/>
          </p:nvSpPr>
          <p:spPr bwMode="auto">
            <a:xfrm>
              <a:off x="6190410" y="5903480"/>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1</a:t>
              </a:r>
              <a:r>
                <a:rPr lang="zh-CN" altLang="en-US" sz="1800" b="1" dirty="0"/>
                <a:t>（</a:t>
              </a:r>
              <a:r>
                <a:rPr lang="en-US" altLang="zh-CN" sz="1800" dirty="0"/>
                <a:t>3</a:t>
              </a:r>
              <a:r>
                <a:rPr lang="zh-CN" altLang="en-US" sz="1800" b="1" dirty="0"/>
                <a:t>，</a:t>
              </a:r>
              <a:r>
                <a:rPr lang="en-US" altLang="zh-CN" sz="1800" dirty="0"/>
                <a:t>0</a:t>
              </a:r>
              <a:r>
                <a:rPr lang="zh-CN" altLang="en-US" sz="1800" b="1" dirty="0"/>
                <a:t>）</a:t>
              </a:r>
              <a:endParaRPr lang="zh-CN" altLang="en-US" sz="1800" b="1" baseline="-25000" dirty="0"/>
            </a:p>
          </p:txBody>
        </p:sp>
        <p:sp>
          <p:nvSpPr>
            <p:cNvPr id="132" name="Text Box 177"/>
            <p:cNvSpPr txBox="1">
              <a:spLocks noChangeArrowheads="1"/>
            </p:cNvSpPr>
            <p:nvPr/>
          </p:nvSpPr>
          <p:spPr bwMode="auto">
            <a:xfrm>
              <a:off x="7218431" y="3593372"/>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4</a:t>
              </a:r>
              <a:r>
                <a:rPr lang="zh-CN" altLang="en-US" sz="1800" b="1" dirty="0"/>
                <a:t>（</a:t>
              </a:r>
              <a:r>
                <a:rPr lang="en-US" altLang="zh-CN" sz="1800" dirty="0"/>
                <a:t>5</a:t>
              </a:r>
              <a:r>
                <a:rPr lang="zh-CN" altLang="en-US" sz="1800" b="1" dirty="0"/>
                <a:t>，</a:t>
              </a:r>
              <a:r>
                <a:rPr lang="en-US" altLang="zh-CN" sz="1800" dirty="0"/>
                <a:t>5</a:t>
              </a:r>
              <a:r>
                <a:rPr lang="zh-CN" altLang="en-US" sz="1800" b="1" dirty="0"/>
                <a:t>）</a:t>
              </a:r>
              <a:endParaRPr lang="zh-CN" altLang="en-US" sz="1800" b="1" baseline="-25000" dirty="0"/>
            </a:p>
          </p:txBody>
        </p:sp>
        <p:sp>
          <p:nvSpPr>
            <p:cNvPr id="133" name="Text Box 177"/>
            <p:cNvSpPr txBox="1">
              <a:spLocks noChangeArrowheads="1"/>
            </p:cNvSpPr>
            <p:nvPr/>
          </p:nvSpPr>
          <p:spPr bwMode="auto">
            <a:xfrm>
              <a:off x="7286977" y="4142485"/>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t</a:t>
              </a:r>
              <a:r>
                <a:rPr lang="en-US" altLang="zh-CN" sz="1800" baseline="-25000" dirty="0"/>
                <a:t>3</a:t>
              </a:r>
              <a:r>
                <a:rPr lang="zh-CN" altLang="en-US" sz="1800" b="1" dirty="0"/>
                <a:t>（</a:t>
              </a:r>
              <a:r>
                <a:rPr lang="en-US" altLang="zh-CN" sz="1800" dirty="0"/>
                <a:t>5</a:t>
              </a:r>
              <a:r>
                <a:rPr lang="zh-CN" altLang="en-US" sz="1800" b="1" dirty="0"/>
                <a:t>，</a:t>
              </a:r>
              <a:r>
                <a:rPr lang="en-US" altLang="zh-CN" sz="1800" dirty="0"/>
                <a:t>5</a:t>
              </a:r>
              <a:r>
                <a:rPr lang="zh-CN" altLang="en-US" sz="1800" b="1" dirty="0"/>
                <a:t>）</a:t>
              </a:r>
              <a:endParaRPr lang="zh-CN" altLang="en-US" sz="1800" b="1" baseline="-25000" dirty="0"/>
            </a:p>
          </p:txBody>
        </p:sp>
        <p:sp>
          <p:nvSpPr>
            <p:cNvPr id="135" name="文本框 134"/>
            <p:cNvSpPr txBox="1"/>
            <p:nvPr/>
          </p:nvSpPr>
          <p:spPr>
            <a:xfrm>
              <a:off x="5034120" y="3846169"/>
              <a:ext cx="360040" cy="369332"/>
            </a:xfrm>
            <a:prstGeom prst="rect">
              <a:avLst/>
            </a:prstGeom>
            <a:noFill/>
          </p:spPr>
          <p:txBody>
            <a:bodyPr wrap="square" rtlCol="0">
              <a:spAutoFit/>
            </a:bodyPr>
            <a:lstStyle/>
            <a:p>
              <a:r>
                <a:rPr lang="en-US" altLang="zh-CN" sz="1800" dirty="0">
                  <a:latin typeface="+mn-lt"/>
                </a:rPr>
                <a:t>5</a:t>
              </a:r>
              <a:endParaRPr lang="zh-CN" altLang="en-US" sz="1800" dirty="0">
                <a:latin typeface="+mn-lt"/>
              </a:endParaRPr>
            </a:p>
          </p:txBody>
        </p:sp>
        <p:sp>
          <p:nvSpPr>
            <p:cNvPr id="137" name="文本框 136"/>
            <p:cNvSpPr txBox="1"/>
            <p:nvPr/>
          </p:nvSpPr>
          <p:spPr>
            <a:xfrm>
              <a:off x="5031543" y="4249774"/>
              <a:ext cx="360040" cy="369332"/>
            </a:xfrm>
            <a:prstGeom prst="rect">
              <a:avLst/>
            </a:prstGeom>
            <a:noFill/>
          </p:spPr>
          <p:txBody>
            <a:bodyPr wrap="square" rtlCol="0">
              <a:spAutoFit/>
            </a:bodyPr>
            <a:lstStyle/>
            <a:p>
              <a:r>
                <a:rPr lang="en-US" altLang="zh-CN" sz="1800" dirty="0">
                  <a:latin typeface="+mn-lt"/>
                </a:rPr>
                <a:t>4</a:t>
              </a:r>
              <a:endParaRPr lang="zh-CN" altLang="en-US" sz="1800" dirty="0">
                <a:latin typeface="+mn-lt"/>
              </a:endParaRPr>
            </a:p>
          </p:txBody>
        </p:sp>
        <p:sp>
          <p:nvSpPr>
            <p:cNvPr id="138" name="文本框 137"/>
            <p:cNvSpPr txBox="1"/>
            <p:nvPr/>
          </p:nvSpPr>
          <p:spPr>
            <a:xfrm>
              <a:off x="5034881" y="4729335"/>
              <a:ext cx="360040" cy="369332"/>
            </a:xfrm>
            <a:prstGeom prst="rect">
              <a:avLst/>
            </a:prstGeom>
            <a:noFill/>
          </p:spPr>
          <p:txBody>
            <a:bodyPr wrap="square" rtlCol="0">
              <a:spAutoFit/>
            </a:bodyPr>
            <a:lstStyle/>
            <a:p>
              <a:r>
                <a:rPr lang="en-US" altLang="zh-CN" sz="1800" dirty="0">
                  <a:latin typeface="+mn-lt"/>
                </a:rPr>
                <a:t>3</a:t>
              </a:r>
              <a:endParaRPr lang="zh-CN" altLang="en-US" sz="1800" dirty="0">
                <a:latin typeface="+mn-lt"/>
              </a:endParaRPr>
            </a:p>
          </p:txBody>
        </p:sp>
        <p:sp>
          <p:nvSpPr>
            <p:cNvPr id="139" name="文本框 138"/>
            <p:cNvSpPr txBox="1"/>
            <p:nvPr/>
          </p:nvSpPr>
          <p:spPr>
            <a:xfrm>
              <a:off x="5034881" y="5215687"/>
              <a:ext cx="360040" cy="369332"/>
            </a:xfrm>
            <a:prstGeom prst="rect">
              <a:avLst/>
            </a:prstGeom>
            <a:noFill/>
          </p:spPr>
          <p:txBody>
            <a:bodyPr wrap="square" rtlCol="0">
              <a:spAutoFit/>
            </a:bodyPr>
            <a:lstStyle/>
            <a:p>
              <a:r>
                <a:rPr lang="en-US" altLang="zh-CN" sz="1800" dirty="0">
                  <a:latin typeface="+mn-lt"/>
                </a:rPr>
                <a:t>2</a:t>
              </a:r>
              <a:endParaRPr lang="zh-CN" altLang="en-US" sz="1800" dirty="0">
                <a:latin typeface="+mn-lt"/>
              </a:endParaRPr>
            </a:p>
          </p:txBody>
        </p:sp>
        <p:sp>
          <p:nvSpPr>
            <p:cNvPr id="140" name="文本框 139"/>
            <p:cNvSpPr txBox="1"/>
            <p:nvPr/>
          </p:nvSpPr>
          <p:spPr>
            <a:xfrm>
              <a:off x="5036100" y="5698695"/>
              <a:ext cx="360040" cy="369332"/>
            </a:xfrm>
            <a:prstGeom prst="rect">
              <a:avLst/>
            </a:prstGeom>
            <a:noFill/>
          </p:spPr>
          <p:txBody>
            <a:bodyPr wrap="square" rtlCol="0">
              <a:spAutoFit/>
            </a:bodyPr>
            <a:lstStyle/>
            <a:p>
              <a:r>
                <a:rPr lang="en-US" altLang="zh-CN" sz="1800" dirty="0">
                  <a:latin typeface="+mn-lt"/>
                </a:rPr>
                <a:t>1</a:t>
              </a:r>
              <a:endParaRPr lang="zh-CN" altLang="en-US" sz="1800" dirty="0">
                <a:latin typeface="+mn-lt"/>
              </a:endParaRPr>
            </a:p>
          </p:txBody>
        </p:sp>
        <p:sp>
          <p:nvSpPr>
            <p:cNvPr id="148" name="文本框 147"/>
            <p:cNvSpPr txBox="1"/>
            <p:nvPr/>
          </p:nvSpPr>
          <p:spPr>
            <a:xfrm>
              <a:off x="7550334" y="6345323"/>
              <a:ext cx="360040" cy="369332"/>
            </a:xfrm>
            <a:prstGeom prst="rect">
              <a:avLst/>
            </a:prstGeom>
            <a:noFill/>
          </p:spPr>
          <p:txBody>
            <a:bodyPr wrap="square" rtlCol="0">
              <a:spAutoFit/>
            </a:bodyPr>
            <a:lstStyle/>
            <a:p>
              <a:r>
                <a:rPr lang="en-US" altLang="zh-CN" sz="1800" dirty="0">
                  <a:latin typeface="+mn-lt"/>
                </a:rPr>
                <a:t>5</a:t>
              </a:r>
              <a:endParaRPr lang="zh-CN" altLang="en-US" sz="1800" dirty="0">
                <a:latin typeface="+mn-lt"/>
              </a:endParaRPr>
            </a:p>
          </p:txBody>
        </p:sp>
        <p:sp>
          <p:nvSpPr>
            <p:cNvPr id="149" name="文本框 148"/>
            <p:cNvSpPr txBox="1"/>
            <p:nvPr/>
          </p:nvSpPr>
          <p:spPr>
            <a:xfrm>
              <a:off x="7082669" y="6345323"/>
              <a:ext cx="360040" cy="369332"/>
            </a:xfrm>
            <a:prstGeom prst="rect">
              <a:avLst/>
            </a:prstGeom>
            <a:noFill/>
          </p:spPr>
          <p:txBody>
            <a:bodyPr wrap="square" rtlCol="0">
              <a:spAutoFit/>
            </a:bodyPr>
            <a:lstStyle/>
            <a:p>
              <a:r>
                <a:rPr lang="en-US" altLang="zh-CN" sz="1800" dirty="0">
                  <a:latin typeface="+mn-lt"/>
                </a:rPr>
                <a:t>4</a:t>
              </a:r>
              <a:endParaRPr lang="zh-CN" altLang="en-US" sz="1800" dirty="0">
                <a:latin typeface="+mn-lt"/>
              </a:endParaRPr>
            </a:p>
          </p:txBody>
        </p:sp>
        <p:sp>
          <p:nvSpPr>
            <p:cNvPr id="150" name="文本框 149"/>
            <p:cNvSpPr txBox="1"/>
            <p:nvPr/>
          </p:nvSpPr>
          <p:spPr>
            <a:xfrm>
              <a:off x="6621886" y="6345323"/>
              <a:ext cx="360040" cy="369332"/>
            </a:xfrm>
            <a:prstGeom prst="rect">
              <a:avLst/>
            </a:prstGeom>
            <a:noFill/>
          </p:spPr>
          <p:txBody>
            <a:bodyPr wrap="square" rtlCol="0">
              <a:spAutoFit/>
            </a:bodyPr>
            <a:lstStyle/>
            <a:p>
              <a:r>
                <a:rPr lang="en-US" altLang="zh-CN" sz="1800" dirty="0">
                  <a:latin typeface="+mn-lt"/>
                </a:rPr>
                <a:t>3</a:t>
              </a:r>
              <a:endParaRPr lang="zh-CN" altLang="en-US" sz="1800" dirty="0">
                <a:latin typeface="+mn-lt"/>
              </a:endParaRPr>
            </a:p>
          </p:txBody>
        </p:sp>
        <p:sp>
          <p:nvSpPr>
            <p:cNvPr id="151" name="文本框 150"/>
            <p:cNvSpPr txBox="1"/>
            <p:nvPr/>
          </p:nvSpPr>
          <p:spPr>
            <a:xfrm>
              <a:off x="6132114" y="6345323"/>
              <a:ext cx="360040" cy="369332"/>
            </a:xfrm>
            <a:prstGeom prst="rect">
              <a:avLst/>
            </a:prstGeom>
            <a:noFill/>
          </p:spPr>
          <p:txBody>
            <a:bodyPr wrap="square" rtlCol="0">
              <a:spAutoFit/>
            </a:bodyPr>
            <a:lstStyle/>
            <a:p>
              <a:r>
                <a:rPr lang="en-US" altLang="zh-CN" sz="1800" dirty="0">
                  <a:latin typeface="+mn-lt"/>
                </a:rPr>
                <a:t>2</a:t>
              </a:r>
              <a:endParaRPr lang="zh-CN" altLang="en-US" sz="1800" dirty="0">
                <a:latin typeface="+mn-lt"/>
              </a:endParaRPr>
            </a:p>
          </p:txBody>
        </p:sp>
        <p:sp>
          <p:nvSpPr>
            <p:cNvPr id="152" name="文本框 151"/>
            <p:cNvSpPr txBox="1"/>
            <p:nvPr/>
          </p:nvSpPr>
          <p:spPr>
            <a:xfrm>
              <a:off x="5652120" y="6345323"/>
              <a:ext cx="360040" cy="369332"/>
            </a:xfrm>
            <a:prstGeom prst="rect">
              <a:avLst/>
            </a:prstGeom>
            <a:noFill/>
          </p:spPr>
          <p:txBody>
            <a:bodyPr wrap="square" rtlCol="0">
              <a:spAutoFit/>
            </a:bodyPr>
            <a:lstStyle/>
            <a:p>
              <a:r>
                <a:rPr lang="en-US" altLang="zh-CN" sz="1800" dirty="0">
                  <a:latin typeface="+mn-lt"/>
                </a:rPr>
                <a:t>1</a:t>
              </a:r>
              <a:endParaRPr lang="zh-CN" altLang="en-US" sz="1800" dirty="0">
                <a:latin typeface="+mn-lt"/>
              </a:endParaRPr>
            </a:p>
          </p:txBody>
        </p:sp>
        <p:sp>
          <p:nvSpPr>
            <p:cNvPr id="153" name="文本框 152"/>
            <p:cNvSpPr txBox="1"/>
            <p:nvPr/>
          </p:nvSpPr>
          <p:spPr>
            <a:xfrm>
              <a:off x="5031543" y="3395215"/>
              <a:ext cx="360040" cy="369332"/>
            </a:xfrm>
            <a:prstGeom prst="rect">
              <a:avLst/>
            </a:prstGeom>
            <a:noFill/>
          </p:spPr>
          <p:txBody>
            <a:bodyPr wrap="square" rtlCol="0">
              <a:spAutoFit/>
            </a:bodyPr>
            <a:lstStyle/>
            <a:p>
              <a:r>
                <a:rPr lang="en-US" altLang="zh-CN" sz="1800" dirty="0">
                  <a:latin typeface="+mn-lt"/>
                </a:rPr>
                <a:t>Y</a:t>
              </a:r>
              <a:endParaRPr lang="zh-CN" altLang="en-US" sz="1800" dirty="0">
                <a:latin typeface="+mn-lt"/>
              </a:endParaRPr>
            </a:p>
          </p:txBody>
        </p:sp>
        <p:sp>
          <p:nvSpPr>
            <p:cNvPr id="154" name="文本框 153"/>
            <p:cNvSpPr txBox="1"/>
            <p:nvPr/>
          </p:nvSpPr>
          <p:spPr>
            <a:xfrm>
              <a:off x="8108980" y="6341542"/>
              <a:ext cx="360040" cy="369332"/>
            </a:xfrm>
            <a:prstGeom prst="rect">
              <a:avLst/>
            </a:prstGeom>
            <a:noFill/>
          </p:spPr>
          <p:txBody>
            <a:bodyPr wrap="square" rtlCol="0">
              <a:spAutoFit/>
            </a:bodyPr>
            <a:lstStyle/>
            <a:p>
              <a:r>
                <a:rPr lang="en-US" altLang="zh-CN" sz="1800" dirty="0">
                  <a:latin typeface="+mn-lt"/>
                </a:rPr>
                <a:t>X</a:t>
              </a:r>
              <a:endParaRPr lang="zh-CN" altLang="en-US" sz="1800" dirty="0">
                <a:latin typeface="+mn-lt"/>
              </a:endParaRPr>
            </a:p>
          </p:txBody>
        </p:sp>
      </p:grpSp>
      <p:cxnSp>
        <p:nvCxnSpPr>
          <p:cNvPr id="88" name="直接连接符 87"/>
          <p:cNvCxnSpPr>
            <a:stCxn id="44" idx="6"/>
          </p:cNvCxnSpPr>
          <p:nvPr/>
        </p:nvCxnSpPr>
        <p:spPr bwMode="auto">
          <a:xfrm flipV="1">
            <a:off x="824159" y="3616149"/>
            <a:ext cx="1085024" cy="1866792"/>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91" name="直接连接符 90"/>
          <p:cNvCxnSpPr>
            <a:stCxn id="34" idx="6"/>
          </p:cNvCxnSpPr>
          <p:nvPr/>
        </p:nvCxnSpPr>
        <p:spPr bwMode="auto">
          <a:xfrm flipV="1">
            <a:off x="824159" y="3616149"/>
            <a:ext cx="1085024" cy="1201699"/>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94" name="直接连接符 93"/>
          <p:cNvCxnSpPr>
            <a:stCxn id="34" idx="6"/>
            <a:endCxn id="36" idx="2"/>
          </p:cNvCxnSpPr>
          <p:nvPr/>
        </p:nvCxnSpPr>
        <p:spPr bwMode="auto">
          <a:xfrm flipV="1">
            <a:off x="824159" y="4236417"/>
            <a:ext cx="1085026" cy="581431"/>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104" name="直接连接符 103"/>
          <p:cNvCxnSpPr/>
          <p:nvPr/>
        </p:nvCxnSpPr>
        <p:spPr bwMode="auto">
          <a:xfrm flipV="1">
            <a:off x="2766929" y="4249774"/>
            <a:ext cx="1085026" cy="1246524"/>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105" name="直接连接符 104"/>
          <p:cNvCxnSpPr/>
          <p:nvPr/>
        </p:nvCxnSpPr>
        <p:spPr bwMode="auto">
          <a:xfrm flipV="1">
            <a:off x="2766929" y="3629506"/>
            <a:ext cx="1085024" cy="1866792"/>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106" name="直接连接符 105"/>
          <p:cNvCxnSpPr/>
          <p:nvPr/>
        </p:nvCxnSpPr>
        <p:spPr bwMode="auto">
          <a:xfrm flipV="1">
            <a:off x="2766929" y="3629506"/>
            <a:ext cx="1085024" cy="1201699"/>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107" name="直接连接符 106"/>
          <p:cNvCxnSpPr/>
          <p:nvPr/>
        </p:nvCxnSpPr>
        <p:spPr bwMode="auto">
          <a:xfrm flipV="1">
            <a:off x="2766929" y="4249774"/>
            <a:ext cx="1085026" cy="581431"/>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78" name="Oval 10"/>
              <p:cNvSpPr/>
              <p:nvPr/>
            </p:nvSpPr>
            <p:spPr>
              <a:xfrm>
                <a:off x="3856824" y="4631053"/>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3</m:t>
                          </m:r>
                        </m:sub>
                      </m:sSub>
                    </m:oMath>
                  </m:oMathPara>
                </a14:m>
                <a:endParaRPr lang="en-US" dirty="0"/>
              </a:p>
            </p:txBody>
          </p:sp>
        </mc:Choice>
        <mc:Fallback xmlns="">
          <p:sp>
            <p:nvSpPr>
              <p:cNvPr id="78" name="Oval 10"/>
              <p:cNvSpPr>
                <a:spLocks noRot="1" noChangeAspect="1" noMove="1" noResize="1" noEditPoints="1" noAdjustHandles="1" noChangeArrowheads="1" noChangeShapeType="1" noTextEdit="1"/>
              </p:cNvSpPr>
              <p:nvPr/>
            </p:nvSpPr>
            <p:spPr>
              <a:xfrm>
                <a:off x="3856824" y="4631053"/>
                <a:ext cx="356615" cy="356615"/>
              </a:xfrm>
              <a:prstGeom prst="ellipse">
                <a:avLst/>
              </a:prstGeom>
              <a:blipFill>
                <a:blip r:embed="rId24"/>
                <a:stretch>
                  <a:fillRect/>
                </a:stretch>
              </a:blipFill>
            </p:spPr>
            <p:txBody>
              <a:bodyPr/>
              <a:lstStyle/>
              <a:p>
                <a:r>
                  <a:rPr lang="zh-CN" altLang="en-US">
                    <a:noFill/>
                  </a:rPr>
                  <a:t> </a:t>
                </a:r>
              </a:p>
            </p:txBody>
          </p:sp>
        </mc:Fallback>
      </mc:AlternateContent>
      <p:cxnSp>
        <p:nvCxnSpPr>
          <p:cNvPr id="79" name="直接连接符 78"/>
          <p:cNvCxnSpPr>
            <a:stCxn id="49" idx="6"/>
            <a:endCxn id="78" idx="2"/>
          </p:cNvCxnSpPr>
          <p:nvPr/>
        </p:nvCxnSpPr>
        <p:spPr bwMode="auto">
          <a:xfrm>
            <a:off x="2768410" y="3612039"/>
            <a:ext cx="1088414" cy="1197322"/>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82" name="直接连接符 81"/>
          <p:cNvCxnSpPr>
            <a:stCxn id="50" idx="6"/>
            <a:endCxn id="78" idx="2"/>
          </p:cNvCxnSpPr>
          <p:nvPr/>
        </p:nvCxnSpPr>
        <p:spPr bwMode="auto">
          <a:xfrm>
            <a:off x="2766932" y="4233126"/>
            <a:ext cx="1089892" cy="576235"/>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86" name="直接连接符 85"/>
          <p:cNvCxnSpPr>
            <a:stCxn id="51" idx="6"/>
            <a:endCxn id="78" idx="2"/>
          </p:cNvCxnSpPr>
          <p:nvPr/>
        </p:nvCxnSpPr>
        <p:spPr bwMode="auto">
          <a:xfrm flipV="1">
            <a:off x="2766931" y="4809361"/>
            <a:ext cx="1089893" cy="4377"/>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89" name="直接连接符 88"/>
          <p:cNvCxnSpPr>
            <a:stCxn id="61" idx="6"/>
            <a:endCxn id="78" idx="2"/>
          </p:cNvCxnSpPr>
          <p:nvPr/>
        </p:nvCxnSpPr>
        <p:spPr bwMode="auto">
          <a:xfrm flipV="1">
            <a:off x="2766931" y="4809361"/>
            <a:ext cx="1089893" cy="669470"/>
          </a:xfrm>
          <a:prstGeom prst="line">
            <a:avLst/>
          </a:prstGeom>
          <a:solidFill>
            <a:srgbClr val="C0C0C0">
              <a:alpha val="0"/>
            </a:srgbClr>
          </a:solidFill>
          <a:ln w="28575" cap="flat" cmpd="sng" algn="ctr">
            <a:solidFill>
              <a:srgbClr val="0070C0"/>
            </a:solidFill>
            <a:prstDash val="solid"/>
            <a:round/>
            <a:headEnd type="none" w="med" len="med"/>
            <a:tailEnd type="none" w="med" len="med"/>
          </a:ln>
        </p:spPr>
      </p:cxnSp>
      <p:cxnSp>
        <p:nvCxnSpPr>
          <p:cNvPr id="92" name="直接连接符 91"/>
          <p:cNvCxnSpPr/>
          <p:nvPr/>
        </p:nvCxnSpPr>
        <p:spPr bwMode="auto">
          <a:xfrm>
            <a:off x="834234" y="3620880"/>
            <a:ext cx="1088414" cy="1197322"/>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93" name="直接连接符 92"/>
          <p:cNvCxnSpPr/>
          <p:nvPr/>
        </p:nvCxnSpPr>
        <p:spPr bwMode="auto">
          <a:xfrm>
            <a:off x="832756" y="4241967"/>
            <a:ext cx="1089892" cy="576235"/>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95" name="直接连接符 94"/>
          <p:cNvCxnSpPr/>
          <p:nvPr/>
        </p:nvCxnSpPr>
        <p:spPr bwMode="auto">
          <a:xfrm flipV="1">
            <a:off x="832755" y="4818202"/>
            <a:ext cx="1089893" cy="4377"/>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96" name="直接连接符 95"/>
          <p:cNvCxnSpPr/>
          <p:nvPr/>
        </p:nvCxnSpPr>
        <p:spPr bwMode="auto">
          <a:xfrm flipV="1">
            <a:off x="832755" y="4818202"/>
            <a:ext cx="1089893" cy="669470"/>
          </a:xfrm>
          <a:prstGeom prst="line">
            <a:avLst/>
          </a:prstGeom>
          <a:solidFill>
            <a:srgbClr val="C0C0C0">
              <a:alpha val="0"/>
            </a:srgbClr>
          </a:solidFill>
          <a:ln w="28575" cap="flat" cmpd="sng" algn="ctr">
            <a:solidFill>
              <a:srgbClr val="FF3300"/>
            </a:solidFill>
            <a:prstDash val="solid"/>
            <a:round/>
            <a:headEnd type="none" w="med" len="med"/>
            <a:tailEnd type="none" w="med" len="med"/>
          </a:ln>
        </p:spPr>
      </p:cxnSp>
      <p:sp>
        <p:nvSpPr>
          <p:cNvPr id="109" name="Rectangle 3"/>
          <p:cNvSpPr txBox="1">
            <a:spLocks noChangeArrowheads="1"/>
          </p:cNvSpPr>
          <p:nvPr/>
        </p:nvSpPr>
        <p:spPr bwMode="auto">
          <a:xfrm>
            <a:off x="228600" y="957263"/>
            <a:ext cx="8591550" cy="11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Basic idea</a:t>
            </a:r>
          </a:p>
          <a:p>
            <a:pPr lvl="1" algn="just">
              <a:lnSpc>
                <a:spcPct val="95000"/>
              </a:lnSpc>
              <a:spcBef>
                <a:spcPct val="25000"/>
              </a:spcBef>
              <a:spcAft>
                <a:spcPct val="10000"/>
              </a:spcAft>
              <a:buSzPct val="60000"/>
              <a:defRPr/>
            </a:pPr>
            <a:r>
              <a:rPr lang="en-US" altLang="zh-CN" sz="2400" dirty="0">
                <a:cs typeface="ＭＳ Ｐゴシック" charset="-128"/>
              </a:rPr>
              <a:t>When a new task appears, compute the offline minimum matching </a:t>
            </a:r>
            <a:r>
              <a:rPr lang="en-US" altLang="zh-CN" sz="2400" dirty="0" err="1">
                <a:cs typeface="ＭＳ Ｐゴシック" charset="-128"/>
              </a:rPr>
              <a:t>M</a:t>
            </a:r>
            <a:r>
              <a:rPr lang="en-US" altLang="zh-CN" sz="2400" baseline="-25000" dirty="0" err="1">
                <a:cs typeface="ＭＳ Ｐゴシック" charset="-128"/>
              </a:rPr>
              <a:t>i</a:t>
            </a:r>
            <a:r>
              <a:rPr lang="en-US" altLang="zh-CN" sz="2400" dirty="0">
                <a:cs typeface="ＭＳ Ｐゴシック" charset="-128"/>
              </a:rPr>
              <a:t> on the revealed part of the graph. </a:t>
            </a:r>
          </a:p>
          <a:p>
            <a:pPr lvl="1" algn="just">
              <a:lnSpc>
                <a:spcPct val="95000"/>
              </a:lnSpc>
              <a:spcBef>
                <a:spcPct val="25000"/>
              </a:spcBef>
              <a:spcAft>
                <a:spcPct val="10000"/>
              </a:spcAft>
              <a:buSzPct val="60000"/>
              <a:defRPr/>
            </a:pPr>
            <a:r>
              <a:rPr lang="en-US" altLang="zh-CN" sz="2400" dirty="0">
                <a:cs typeface="ＭＳ Ｐゴシック" charset="-128"/>
              </a:rPr>
              <a:t>If the service provider matched to the new task in </a:t>
            </a:r>
            <a:r>
              <a:rPr lang="en-US" altLang="zh-CN" sz="2400" dirty="0" err="1">
                <a:cs typeface="ＭＳ Ｐゴシック" charset="-128"/>
              </a:rPr>
              <a:t>M</a:t>
            </a:r>
            <a:r>
              <a:rPr lang="en-US" altLang="zh-CN" sz="2400" baseline="-25000" dirty="0" err="1">
                <a:cs typeface="ＭＳ Ｐゴシック" charset="-128"/>
              </a:rPr>
              <a:t>i</a:t>
            </a:r>
            <a:r>
              <a:rPr lang="en-US" altLang="zh-CN" sz="2400" dirty="0">
                <a:cs typeface="ＭＳ Ｐゴシック" charset="-128"/>
              </a:rPr>
              <a:t> is unmatched, match the pair.</a:t>
            </a:r>
          </a:p>
          <a:p>
            <a:pPr lvl="1" algn="just">
              <a:lnSpc>
                <a:spcPct val="95000"/>
              </a:lnSpc>
              <a:spcBef>
                <a:spcPct val="25000"/>
              </a:spcBef>
              <a:spcAft>
                <a:spcPct val="10000"/>
              </a:spcAft>
              <a:buSzPct val="60000"/>
              <a:defRPr/>
            </a:pPr>
            <a:endParaRPr lang="en-US" altLang="zh-CN" sz="2300" dirty="0">
              <a:latin typeface="+mn-lt"/>
              <a:cs typeface="ＭＳ Ｐゴシック" charset="-128"/>
            </a:endParaRPr>
          </a:p>
        </p:txBody>
      </p:sp>
    </p:spTree>
    <p:extLst>
      <p:ext uri="{BB962C8B-B14F-4D97-AF65-F5344CB8AC3E}">
        <p14:creationId xmlns:p14="http://schemas.microsoft.com/office/powerpoint/2010/main" val="7219416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2" name="Oval 5"/>
              <p:cNvSpPr/>
              <p:nvPr/>
            </p:nvSpPr>
            <p:spPr>
              <a:xfrm>
                <a:off x="469023" y="3437841"/>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1</m:t>
                          </m:r>
                        </m:sub>
                      </m:sSub>
                    </m:oMath>
                  </m:oMathPara>
                </a14:m>
                <a:endParaRPr lang="en-US" dirty="0"/>
              </a:p>
            </p:txBody>
          </p:sp>
        </mc:Choice>
        <mc:Fallback xmlns="">
          <p:sp>
            <p:nvSpPr>
              <p:cNvPr id="32" name="Oval 5"/>
              <p:cNvSpPr>
                <a:spLocks noRot="1" noChangeAspect="1" noMove="1" noResize="1" noEditPoints="1" noAdjustHandles="1" noChangeArrowheads="1" noChangeShapeType="1" noTextEdit="1"/>
              </p:cNvSpPr>
              <p:nvPr/>
            </p:nvSpPr>
            <p:spPr>
              <a:xfrm>
                <a:off x="469023" y="3437841"/>
                <a:ext cx="356615" cy="356615"/>
              </a:xfrm>
              <a:prstGeom prst="ellipse">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Oval 6"/>
              <p:cNvSpPr/>
              <p:nvPr/>
            </p:nvSpPr>
            <p:spPr>
              <a:xfrm>
                <a:off x="467545" y="4058928"/>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2</m:t>
                          </m:r>
                        </m:sub>
                      </m:sSub>
                    </m:oMath>
                  </m:oMathPara>
                </a14:m>
                <a:endParaRPr lang="en-US" dirty="0"/>
              </a:p>
            </p:txBody>
          </p:sp>
        </mc:Choice>
        <mc:Fallback xmlns="">
          <p:sp>
            <p:nvSpPr>
              <p:cNvPr id="33" name="Oval 6"/>
              <p:cNvSpPr>
                <a:spLocks noRot="1" noChangeAspect="1" noMove="1" noResize="1" noEditPoints="1" noAdjustHandles="1" noChangeArrowheads="1" noChangeShapeType="1" noTextEdit="1"/>
              </p:cNvSpPr>
              <p:nvPr/>
            </p:nvSpPr>
            <p:spPr>
              <a:xfrm>
                <a:off x="467545" y="4058928"/>
                <a:ext cx="356615" cy="356615"/>
              </a:xfrm>
              <a:prstGeom prst="ellipse">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Oval 7"/>
              <p:cNvSpPr/>
              <p:nvPr/>
            </p:nvSpPr>
            <p:spPr>
              <a:xfrm>
                <a:off x="467544" y="4639540"/>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3</m:t>
                          </m:r>
                        </m:sub>
                      </m:sSub>
                    </m:oMath>
                  </m:oMathPara>
                </a14:m>
                <a:endParaRPr lang="en-US" dirty="0"/>
              </a:p>
            </p:txBody>
          </p:sp>
        </mc:Choice>
        <mc:Fallback xmlns="">
          <p:sp>
            <p:nvSpPr>
              <p:cNvPr id="34" name="Oval 7"/>
              <p:cNvSpPr>
                <a:spLocks noRot="1" noChangeAspect="1" noMove="1" noResize="1" noEditPoints="1" noAdjustHandles="1" noChangeArrowheads="1" noChangeShapeType="1" noTextEdit="1"/>
              </p:cNvSpPr>
              <p:nvPr/>
            </p:nvSpPr>
            <p:spPr>
              <a:xfrm>
                <a:off x="467544" y="4639540"/>
                <a:ext cx="356615" cy="356615"/>
              </a:xfrm>
              <a:prstGeom prst="ellipse">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Oval 8"/>
              <p:cNvSpPr/>
              <p:nvPr/>
            </p:nvSpPr>
            <p:spPr>
              <a:xfrm>
                <a:off x="1909185" y="3433110"/>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1</m:t>
                          </m:r>
                        </m:sub>
                      </m:sSub>
                    </m:oMath>
                  </m:oMathPara>
                </a14:m>
                <a:endParaRPr lang="en-US" dirty="0"/>
              </a:p>
            </p:txBody>
          </p:sp>
        </mc:Choice>
        <mc:Fallback xmlns="">
          <p:sp>
            <p:nvSpPr>
              <p:cNvPr id="35" name="Oval 8"/>
              <p:cNvSpPr>
                <a:spLocks noRot="1" noChangeAspect="1" noMove="1" noResize="1" noEditPoints="1" noAdjustHandles="1" noChangeArrowheads="1" noChangeShapeType="1" noTextEdit="1"/>
              </p:cNvSpPr>
              <p:nvPr/>
            </p:nvSpPr>
            <p:spPr>
              <a:xfrm>
                <a:off x="1909185" y="3433110"/>
                <a:ext cx="356615" cy="356615"/>
              </a:xfrm>
              <a:prstGeom prst="ellipse">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Oval 9"/>
              <p:cNvSpPr/>
              <p:nvPr/>
            </p:nvSpPr>
            <p:spPr>
              <a:xfrm>
                <a:off x="1909185" y="4058109"/>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2</m:t>
                          </m:r>
                        </m:sub>
                      </m:sSub>
                    </m:oMath>
                  </m:oMathPara>
                </a14:m>
                <a:endParaRPr lang="en-US" dirty="0"/>
              </a:p>
            </p:txBody>
          </p:sp>
        </mc:Choice>
        <mc:Fallback xmlns="">
          <p:sp>
            <p:nvSpPr>
              <p:cNvPr id="36" name="Oval 9"/>
              <p:cNvSpPr>
                <a:spLocks noRot="1" noChangeAspect="1" noMove="1" noResize="1" noEditPoints="1" noAdjustHandles="1" noChangeArrowheads="1" noChangeShapeType="1" noTextEdit="1"/>
              </p:cNvSpPr>
              <p:nvPr/>
            </p:nvSpPr>
            <p:spPr>
              <a:xfrm>
                <a:off x="1909185" y="4058109"/>
                <a:ext cx="356615" cy="356615"/>
              </a:xfrm>
              <a:prstGeom prst="ellipse">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Oval 10"/>
              <p:cNvSpPr/>
              <p:nvPr/>
            </p:nvSpPr>
            <p:spPr>
              <a:xfrm>
                <a:off x="1914052" y="4635163"/>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3</m:t>
                          </m:r>
                        </m:sub>
                      </m:sSub>
                    </m:oMath>
                  </m:oMathPara>
                </a14:m>
                <a:endParaRPr lang="en-US" dirty="0"/>
              </a:p>
            </p:txBody>
          </p:sp>
        </mc:Choice>
        <mc:Fallback xmlns="">
          <p:sp>
            <p:nvSpPr>
              <p:cNvPr id="37" name="Oval 10"/>
              <p:cNvSpPr>
                <a:spLocks noRot="1" noChangeAspect="1" noMove="1" noResize="1" noEditPoints="1" noAdjustHandles="1" noChangeArrowheads="1" noChangeShapeType="1" noTextEdit="1"/>
              </p:cNvSpPr>
              <p:nvPr/>
            </p:nvSpPr>
            <p:spPr>
              <a:xfrm>
                <a:off x="1914052" y="4635163"/>
                <a:ext cx="356615" cy="356615"/>
              </a:xfrm>
              <a:prstGeom prst="ellipse">
                <a:avLst/>
              </a:prstGeom>
              <a:blipFill>
                <a:blip r:embed="rId9"/>
                <a:stretch>
                  <a:fillRect/>
                </a:stretch>
              </a:blipFill>
            </p:spPr>
            <p:txBody>
              <a:bodyPr/>
              <a:lstStyle/>
              <a:p>
                <a:r>
                  <a:rPr lang="zh-CN" altLang="en-US">
                    <a:noFill/>
                  </a:rPr>
                  <a:t> </a:t>
                </a:r>
              </a:p>
            </p:txBody>
          </p:sp>
        </mc:Fallback>
      </mc:AlternateContent>
      <p:cxnSp>
        <p:nvCxnSpPr>
          <p:cNvPr id="39" name="直接连接符 38"/>
          <p:cNvCxnSpPr>
            <a:stCxn id="33" idx="6"/>
            <a:endCxn id="35" idx="2"/>
          </p:cNvCxnSpPr>
          <p:nvPr/>
        </p:nvCxnSpPr>
        <p:spPr bwMode="auto">
          <a:xfrm flipV="1">
            <a:off x="824160" y="3611418"/>
            <a:ext cx="1085025" cy="625818"/>
          </a:xfrm>
          <a:prstGeom prst="line">
            <a:avLst/>
          </a:prstGeom>
          <a:solidFill>
            <a:srgbClr val="C0C0C0">
              <a:alpha val="0"/>
            </a:srgbClr>
          </a:solidFill>
          <a:ln w="28575" cap="flat" cmpd="sng" algn="ctr">
            <a:solidFill>
              <a:srgbClr val="FF0000"/>
            </a:solidFill>
            <a:prstDash val="solid"/>
            <a:round/>
            <a:headEnd type="none" w="med" len="med"/>
            <a:tailEnd type="none" w="med" len="med"/>
          </a:ln>
        </p:spPr>
      </p:cxnSp>
      <p:cxnSp>
        <p:nvCxnSpPr>
          <p:cNvPr id="40" name="直接连接符 39"/>
          <p:cNvCxnSpPr>
            <a:endCxn id="35" idx="2"/>
          </p:cNvCxnSpPr>
          <p:nvPr/>
        </p:nvCxnSpPr>
        <p:spPr bwMode="auto">
          <a:xfrm>
            <a:off x="824159" y="3607308"/>
            <a:ext cx="1085026" cy="4110"/>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41" name="直接连接符 40"/>
          <p:cNvCxnSpPr>
            <a:stCxn id="33" idx="6"/>
            <a:endCxn id="36" idx="2"/>
          </p:cNvCxnSpPr>
          <p:nvPr/>
        </p:nvCxnSpPr>
        <p:spPr bwMode="auto">
          <a:xfrm flipV="1">
            <a:off x="824160" y="4236417"/>
            <a:ext cx="1085025" cy="819"/>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44" name="Oval 7"/>
              <p:cNvSpPr/>
              <p:nvPr/>
            </p:nvSpPr>
            <p:spPr>
              <a:xfrm>
                <a:off x="467544" y="5304633"/>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4</m:t>
                          </m:r>
                        </m:sub>
                      </m:sSub>
                    </m:oMath>
                  </m:oMathPara>
                </a14:m>
                <a:endParaRPr lang="en-US" dirty="0"/>
              </a:p>
            </p:txBody>
          </p:sp>
        </mc:Choice>
        <mc:Fallback xmlns="">
          <p:sp>
            <p:nvSpPr>
              <p:cNvPr id="44" name="Oval 7"/>
              <p:cNvSpPr>
                <a:spLocks noRot="1" noChangeAspect="1" noMove="1" noResize="1" noEditPoints="1" noAdjustHandles="1" noChangeArrowheads="1" noChangeShapeType="1" noTextEdit="1"/>
              </p:cNvSpPr>
              <p:nvPr/>
            </p:nvSpPr>
            <p:spPr>
              <a:xfrm>
                <a:off x="467544" y="5304633"/>
                <a:ext cx="356615" cy="356615"/>
              </a:xfrm>
              <a:prstGeom prst="ellipse">
                <a:avLst/>
              </a:prstGeom>
              <a:blipFill>
                <a:blip r:embed="rId11"/>
                <a:stretch>
                  <a:fillRect/>
                </a:stretch>
              </a:blipFill>
            </p:spPr>
            <p:txBody>
              <a:bodyPr/>
              <a:lstStyle/>
              <a:p>
                <a:r>
                  <a:rPr lang="zh-CN" altLang="en-US">
                    <a:noFill/>
                  </a:rPr>
                  <a:t> </a:t>
                </a:r>
              </a:p>
            </p:txBody>
          </p:sp>
        </mc:Fallback>
      </mc:AlternateContent>
      <p:cxnSp>
        <p:nvCxnSpPr>
          <p:cNvPr id="45" name="直接连接符 44"/>
          <p:cNvCxnSpPr>
            <a:stCxn id="32" idx="6"/>
            <a:endCxn id="36" idx="2"/>
          </p:cNvCxnSpPr>
          <p:nvPr/>
        </p:nvCxnSpPr>
        <p:spPr bwMode="auto">
          <a:xfrm>
            <a:off x="825638" y="3616149"/>
            <a:ext cx="1083547" cy="620268"/>
          </a:xfrm>
          <a:prstGeom prst="line">
            <a:avLst/>
          </a:prstGeom>
          <a:solidFill>
            <a:srgbClr val="C0C0C0">
              <a:alpha val="0"/>
            </a:srgbClr>
          </a:solidFill>
          <a:ln w="28575" cap="flat" cmpd="sng" algn="ctr">
            <a:solidFill>
              <a:srgbClr val="FF0000"/>
            </a:solidFill>
            <a:prstDash val="solid"/>
            <a:round/>
            <a:headEnd type="none" w="med" len="med"/>
            <a:tailEnd type="none" w="med" len="med"/>
          </a:ln>
        </p:spPr>
      </p:cxnSp>
      <p:cxnSp>
        <p:nvCxnSpPr>
          <p:cNvPr id="48" name="直接连接符 47"/>
          <p:cNvCxnSpPr>
            <a:stCxn id="44" idx="6"/>
            <a:endCxn id="36" idx="2"/>
          </p:cNvCxnSpPr>
          <p:nvPr/>
        </p:nvCxnSpPr>
        <p:spPr bwMode="auto">
          <a:xfrm flipV="1">
            <a:off x="824159" y="4236417"/>
            <a:ext cx="1085026" cy="1246524"/>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49" name="Oval 5"/>
              <p:cNvSpPr/>
              <p:nvPr/>
            </p:nvSpPr>
            <p:spPr>
              <a:xfrm>
                <a:off x="2411795" y="3433731"/>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1</m:t>
                          </m:r>
                        </m:sub>
                      </m:sSub>
                    </m:oMath>
                  </m:oMathPara>
                </a14:m>
                <a:endParaRPr lang="en-US" dirty="0"/>
              </a:p>
            </p:txBody>
          </p:sp>
        </mc:Choice>
        <mc:Fallback xmlns="">
          <p:sp>
            <p:nvSpPr>
              <p:cNvPr id="49" name="Oval 5"/>
              <p:cNvSpPr>
                <a:spLocks noRot="1" noChangeAspect="1" noMove="1" noResize="1" noEditPoints="1" noAdjustHandles="1" noChangeArrowheads="1" noChangeShapeType="1" noTextEdit="1"/>
              </p:cNvSpPr>
              <p:nvPr/>
            </p:nvSpPr>
            <p:spPr>
              <a:xfrm>
                <a:off x="2411795" y="3433731"/>
                <a:ext cx="356615" cy="356615"/>
              </a:xfrm>
              <a:prstGeom prst="ellipse">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Oval 6"/>
              <p:cNvSpPr/>
              <p:nvPr/>
            </p:nvSpPr>
            <p:spPr>
              <a:xfrm>
                <a:off x="2410317" y="4054818"/>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2</m:t>
                          </m:r>
                        </m:sub>
                      </m:sSub>
                    </m:oMath>
                  </m:oMathPara>
                </a14:m>
                <a:endParaRPr lang="en-US" dirty="0"/>
              </a:p>
            </p:txBody>
          </p:sp>
        </mc:Choice>
        <mc:Fallback xmlns="">
          <p:sp>
            <p:nvSpPr>
              <p:cNvPr id="50" name="Oval 6"/>
              <p:cNvSpPr>
                <a:spLocks noRot="1" noChangeAspect="1" noMove="1" noResize="1" noEditPoints="1" noAdjustHandles="1" noChangeArrowheads="1" noChangeShapeType="1" noTextEdit="1"/>
              </p:cNvSpPr>
              <p:nvPr/>
            </p:nvSpPr>
            <p:spPr>
              <a:xfrm>
                <a:off x="2410317" y="4054818"/>
                <a:ext cx="356615" cy="356615"/>
              </a:xfrm>
              <a:prstGeom prst="ellipse">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Oval 7"/>
              <p:cNvSpPr/>
              <p:nvPr/>
            </p:nvSpPr>
            <p:spPr>
              <a:xfrm>
                <a:off x="2410316" y="4635430"/>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3</m:t>
                          </m:r>
                        </m:sub>
                      </m:sSub>
                    </m:oMath>
                  </m:oMathPara>
                </a14:m>
                <a:endParaRPr lang="en-US" dirty="0"/>
              </a:p>
            </p:txBody>
          </p:sp>
        </mc:Choice>
        <mc:Fallback xmlns="">
          <p:sp>
            <p:nvSpPr>
              <p:cNvPr id="51" name="Oval 7"/>
              <p:cNvSpPr>
                <a:spLocks noRot="1" noChangeAspect="1" noMove="1" noResize="1" noEditPoints="1" noAdjustHandles="1" noChangeArrowheads="1" noChangeShapeType="1" noTextEdit="1"/>
              </p:cNvSpPr>
              <p:nvPr/>
            </p:nvSpPr>
            <p:spPr>
              <a:xfrm>
                <a:off x="2410316" y="4635430"/>
                <a:ext cx="356615" cy="356615"/>
              </a:xfrm>
              <a:prstGeom prst="ellipse">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Oval 8"/>
              <p:cNvSpPr/>
              <p:nvPr/>
            </p:nvSpPr>
            <p:spPr>
              <a:xfrm>
                <a:off x="3851957" y="3429000"/>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1</m:t>
                          </m:r>
                        </m:sub>
                      </m:sSub>
                    </m:oMath>
                  </m:oMathPara>
                </a14:m>
                <a:endParaRPr lang="en-US" dirty="0"/>
              </a:p>
            </p:txBody>
          </p:sp>
        </mc:Choice>
        <mc:Fallback xmlns="">
          <p:sp>
            <p:nvSpPr>
              <p:cNvPr id="52" name="Oval 8"/>
              <p:cNvSpPr>
                <a:spLocks noRot="1" noChangeAspect="1" noMove="1" noResize="1" noEditPoints="1" noAdjustHandles="1" noChangeArrowheads="1" noChangeShapeType="1" noTextEdit="1"/>
              </p:cNvSpPr>
              <p:nvPr/>
            </p:nvSpPr>
            <p:spPr>
              <a:xfrm>
                <a:off x="3851957" y="3429000"/>
                <a:ext cx="356615" cy="356615"/>
              </a:xfrm>
              <a:prstGeom prst="ellipse">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Oval 9"/>
              <p:cNvSpPr/>
              <p:nvPr/>
            </p:nvSpPr>
            <p:spPr>
              <a:xfrm>
                <a:off x="3851957" y="4053999"/>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2</m:t>
                          </m:r>
                        </m:sub>
                      </m:sSub>
                    </m:oMath>
                  </m:oMathPara>
                </a14:m>
                <a:endParaRPr lang="en-US" dirty="0"/>
              </a:p>
            </p:txBody>
          </p:sp>
        </mc:Choice>
        <mc:Fallback xmlns="">
          <p:sp>
            <p:nvSpPr>
              <p:cNvPr id="53" name="Oval 9"/>
              <p:cNvSpPr>
                <a:spLocks noRot="1" noChangeAspect="1" noMove="1" noResize="1" noEditPoints="1" noAdjustHandles="1" noChangeArrowheads="1" noChangeShapeType="1" noTextEdit="1"/>
              </p:cNvSpPr>
              <p:nvPr/>
            </p:nvSpPr>
            <p:spPr>
              <a:xfrm>
                <a:off x="3851957" y="4053999"/>
                <a:ext cx="356615" cy="356615"/>
              </a:xfrm>
              <a:prstGeom prst="ellipse">
                <a:avLst/>
              </a:prstGeom>
              <a:blipFill>
                <a:blip r:embed="rId16"/>
                <a:stretch>
                  <a:fillRect/>
                </a:stretch>
              </a:blipFill>
            </p:spPr>
            <p:txBody>
              <a:bodyPr/>
              <a:lstStyle/>
              <a:p>
                <a:r>
                  <a:rPr lang="zh-CN" altLang="en-US">
                    <a:noFill/>
                  </a:rPr>
                  <a:t> </a:t>
                </a:r>
              </a:p>
            </p:txBody>
          </p:sp>
        </mc:Fallback>
      </mc:AlternateContent>
      <p:cxnSp>
        <p:nvCxnSpPr>
          <p:cNvPr id="56" name="直接连接符 55"/>
          <p:cNvCxnSpPr>
            <a:stCxn id="49" idx="6"/>
            <a:endCxn id="52" idx="2"/>
          </p:cNvCxnSpPr>
          <p:nvPr/>
        </p:nvCxnSpPr>
        <p:spPr bwMode="auto">
          <a:xfrm flipV="1">
            <a:off x="2768410" y="3607308"/>
            <a:ext cx="1083547" cy="4731"/>
          </a:xfrm>
          <a:prstGeom prst="line">
            <a:avLst/>
          </a:prstGeom>
          <a:solidFill>
            <a:srgbClr val="C0C0C0">
              <a:alpha val="0"/>
            </a:srgbClr>
          </a:solidFill>
          <a:ln w="28575" cap="flat" cmpd="sng" algn="ctr">
            <a:solidFill>
              <a:srgbClr val="0070C0"/>
            </a:solidFill>
            <a:prstDash val="solid"/>
            <a:round/>
            <a:headEnd type="none" w="med" len="med"/>
            <a:tailEnd type="none" w="med" len="med"/>
          </a:ln>
        </p:spPr>
      </p:cxnSp>
      <p:cxnSp>
        <p:nvCxnSpPr>
          <p:cNvPr id="57" name="直接连接符 56"/>
          <p:cNvCxnSpPr>
            <a:stCxn id="50" idx="6"/>
            <a:endCxn id="52" idx="2"/>
          </p:cNvCxnSpPr>
          <p:nvPr/>
        </p:nvCxnSpPr>
        <p:spPr bwMode="auto">
          <a:xfrm flipV="1">
            <a:off x="2766932" y="3607308"/>
            <a:ext cx="1085025" cy="625818"/>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59" name="直接连接符 58"/>
          <p:cNvCxnSpPr>
            <a:stCxn id="49" idx="6"/>
            <a:endCxn id="53" idx="2"/>
          </p:cNvCxnSpPr>
          <p:nvPr/>
        </p:nvCxnSpPr>
        <p:spPr bwMode="auto">
          <a:xfrm>
            <a:off x="2768410" y="3612039"/>
            <a:ext cx="1083547" cy="620268"/>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61" name="Oval 7"/>
              <p:cNvSpPr/>
              <p:nvPr/>
            </p:nvSpPr>
            <p:spPr>
              <a:xfrm>
                <a:off x="2410316" y="5300523"/>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4</m:t>
                          </m:r>
                        </m:sub>
                      </m:sSub>
                    </m:oMath>
                  </m:oMathPara>
                </a14:m>
                <a:endParaRPr lang="en-US" dirty="0"/>
              </a:p>
            </p:txBody>
          </p:sp>
        </mc:Choice>
        <mc:Fallback xmlns="">
          <p:sp>
            <p:nvSpPr>
              <p:cNvPr id="61" name="Oval 7"/>
              <p:cNvSpPr>
                <a:spLocks noRot="1" noChangeAspect="1" noMove="1" noResize="1" noEditPoints="1" noAdjustHandles="1" noChangeArrowheads="1" noChangeShapeType="1" noTextEdit="1"/>
              </p:cNvSpPr>
              <p:nvPr/>
            </p:nvSpPr>
            <p:spPr>
              <a:xfrm>
                <a:off x="2410316" y="5300523"/>
                <a:ext cx="356615" cy="356615"/>
              </a:xfrm>
              <a:prstGeom prst="ellipse">
                <a:avLst/>
              </a:prstGeom>
              <a:blipFill>
                <a:blip r:embed="rId19"/>
                <a:stretch>
                  <a:fillRect/>
                </a:stretch>
              </a:blipFill>
            </p:spPr>
            <p:txBody>
              <a:bodyPr/>
              <a:lstStyle/>
              <a:p>
                <a:r>
                  <a:rPr lang="zh-CN" altLang="en-US">
                    <a:noFill/>
                  </a:rPr>
                  <a:t> </a:t>
                </a:r>
              </a:p>
            </p:txBody>
          </p:sp>
        </mc:Fallback>
      </mc:AlternateContent>
      <p:cxnSp>
        <p:nvCxnSpPr>
          <p:cNvPr id="62" name="直接连接符 61"/>
          <p:cNvCxnSpPr>
            <a:stCxn id="50" idx="6"/>
            <a:endCxn id="53" idx="2"/>
          </p:cNvCxnSpPr>
          <p:nvPr/>
        </p:nvCxnSpPr>
        <p:spPr bwMode="auto">
          <a:xfrm flipV="1">
            <a:off x="2766932" y="4232307"/>
            <a:ext cx="1085025" cy="819"/>
          </a:xfrm>
          <a:prstGeom prst="line">
            <a:avLst/>
          </a:prstGeom>
          <a:solidFill>
            <a:srgbClr val="C0C0C0">
              <a:alpha val="0"/>
            </a:srgbClr>
          </a:solidFill>
          <a:ln w="28575" cap="flat" cmpd="sng" algn="ctr">
            <a:solidFill>
              <a:srgbClr val="0070C0"/>
            </a:solidFill>
            <a:prstDash val="solid"/>
            <a:round/>
            <a:headEnd type="none" w="med" len="med"/>
            <a:tailEnd type="none" w="med" len="med"/>
          </a:ln>
        </p:spPr>
      </p:cxnSp>
      <p:sp>
        <p:nvSpPr>
          <p:cNvPr id="66" name="Title 1"/>
          <p:cNvSpPr>
            <a:spLocks noGrp="1"/>
          </p:cNvSpPr>
          <p:nvPr>
            <p:ph type="title"/>
          </p:nvPr>
        </p:nvSpPr>
        <p:spPr>
          <a:xfrm>
            <a:off x="395536" y="122238"/>
            <a:ext cx="8748464" cy="714375"/>
          </a:xfrm>
        </p:spPr>
        <p:txBody>
          <a:bodyPr/>
          <a:lstStyle/>
          <a:p>
            <a:pPr eaLnBrk="1" hangingPunct="1"/>
            <a:r>
              <a:rPr lang="en-US" altLang="zh-CN" sz="3600" dirty="0"/>
              <a:t>Permutation</a:t>
            </a:r>
            <a:endParaRPr lang="en-US" altLang="zh-CN" sz="3500" dirty="0"/>
          </a:p>
        </p:txBody>
      </p:sp>
      <p:cxnSp>
        <p:nvCxnSpPr>
          <p:cNvPr id="88" name="直接连接符 87"/>
          <p:cNvCxnSpPr>
            <a:stCxn id="44" idx="6"/>
          </p:cNvCxnSpPr>
          <p:nvPr/>
        </p:nvCxnSpPr>
        <p:spPr bwMode="auto">
          <a:xfrm flipV="1">
            <a:off x="824159" y="3616149"/>
            <a:ext cx="1085024" cy="1866792"/>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91" name="直接连接符 90"/>
          <p:cNvCxnSpPr>
            <a:stCxn id="34" idx="6"/>
          </p:cNvCxnSpPr>
          <p:nvPr/>
        </p:nvCxnSpPr>
        <p:spPr bwMode="auto">
          <a:xfrm flipV="1">
            <a:off x="824159" y="3616149"/>
            <a:ext cx="1085024" cy="1201699"/>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94" name="直接连接符 93"/>
          <p:cNvCxnSpPr>
            <a:stCxn id="34" idx="6"/>
            <a:endCxn id="36" idx="2"/>
          </p:cNvCxnSpPr>
          <p:nvPr/>
        </p:nvCxnSpPr>
        <p:spPr bwMode="auto">
          <a:xfrm flipV="1">
            <a:off x="824159" y="4236417"/>
            <a:ext cx="1085026" cy="581431"/>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104" name="直接连接符 103"/>
          <p:cNvCxnSpPr/>
          <p:nvPr/>
        </p:nvCxnSpPr>
        <p:spPr bwMode="auto">
          <a:xfrm flipV="1">
            <a:off x="2766929" y="4249774"/>
            <a:ext cx="1085026" cy="1246524"/>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105" name="直接连接符 104"/>
          <p:cNvCxnSpPr/>
          <p:nvPr/>
        </p:nvCxnSpPr>
        <p:spPr bwMode="auto">
          <a:xfrm flipV="1">
            <a:off x="2766929" y="3629506"/>
            <a:ext cx="1085024" cy="1866792"/>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106" name="直接连接符 105"/>
          <p:cNvCxnSpPr/>
          <p:nvPr/>
        </p:nvCxnSpPr>
        <p:spPr bwMode="auto">
          <a:xfrm flipV="1">
            <a:off x="2766929" y="3629506"/>
            <a:ext cx="1085024" cy="1201699"/>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107" name="直接连接符 106"/>
          <p:cNvCxnSpPr/>
          <p:nvPr/>
        </p:nvCxnSpPr>
        <p:spPr bwMode="auto">
          <a:xfrm flipV="1">
            <a:off x="2766929" y="4249774"/>
            <a:ext cx="1085026" cy="581431"/>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78" name="Oval 10"/>
              <p:cNvSpPr/>
              <p:nvPr/>
            </p:nvSpPr>
            <p:spPr>
              <a:xfrm>
                <a:off x="3856824" y="4631053"/>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3</m:t>
                          </m:r>
                        </m:sub>
                      </m:sSub>
                    </m:oMath>
                  </m:oMathPara>
                </a14:m>
                <a:endParaRPr lang="en-US" dirty="0"/>
              </a:p>
            </p:txBody>
          </p:sp>
        </mc:Choice>
        <mc:Fallback xmlns="">
          <p:sp>
            <p:nvSpPr>
              <p:cNvPr id="78" name="Oval 10"/>
              <p:cNvSpPr>
                <a:spLocks noRot="1" noChangeAspect="1" noMove="1" noResize="1" noEditPoints="1" noAdjustHandles="1" noChangeArrowheads="1" noChangeShapeType="1" noTextEdit="1"/>
              </p:cNvSpPr>
              <p:nvPr/>
            </p:nvSpPr>
            <p:spPr>
              <a:xfrm>
                <a:off x="3856824" y="4631053"/>
                <a:ext cx="356615" cy="356615"/>
              </a:xfrm>
              <a:prstGeom prst="ellipse">
                <a:avLst/>
              </a:prstGeom>
              <a:blipFill>
                <a:blip r:embed="rId20"/>
                <a:stretch>
                  <a:fillRect/>
                </a:stretch>
              </a:blipFill>
            </p:spPr>
            <p:txBody>
              <a:bodyPr/>
              <a:lstStyle/>
              <a:p>
                <a:r>
                  <a:rPr lang="zh-CN" altLang="en-US">
                    <a:noFill/>
                  </a:rPr>
                  <a:t> </a:t>
                </a:r>
              </a:p>
            </p:txBody>
          </p:sp>
        </mc:Fallback>
      </mc:AlternateContent>
      <p:cxnSp>
        <p:nvCxnSpPr>
          <p:cNvPr id="79" name="直接连接符 78"/>
          <p:cNvCxnSpPr>
            <a:stCxn id="49" idx="6"/>
            <a:endCxn id="78" idx="2"/>
          </p:cNvCxnSpPr>
          <p:nvPr/>
        </p:nvCxnSpPr>
        <p:spPr bwMode="auto">
          <a:xfrm>
            <a:off x="2768410" y="3612039"/>
            <a:ext cx="1088414" cy="1197322"/>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82" name="直接连接符 81"/>
          <p:cNvCxnSpPr>
            <a:stCxn id="50" idx="6"/>
            <a:endCxn id="78" idx="2"/>
          </p:cNvCxnSpPr>
          <p:nvPr/>
        </p:nvCxnSpPr>
        <p:spPr bwMode="auto">
          <a:xfrm>
            <a:off x="2766932" y="4233126"/>
            <a:ext cx="1089892" cy="576235"/>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86" name="直接连接符 85"/>
          <p:cNvCxnSpPr>
            <a:stCxn id="51" idx="6"/>
            <a:endCxn id="78" idx="2"/>
          </p:cNvCxnSpPr>
          <p:nvPr/>
        </p:nvCxnSpPr>
        <p:spPr bwMode="auto">
          <a:xfrm flipV="1">
            <a:off x="2766931" y="4809361"/>
            <a:ext cx="1089893" cy="4377"/>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89" name="直接连接符 88"/>
          <p:cNvCxnSpPr>
            <a:stCxn id="61" idx="6"/>
            <a:endCxn id="78" idx="2"/>
          </p:cNvCxnSpPr>
          <p:nvPr/>
        </p:nvCxnSpPr>
        <p:spPr bwMode="auto">
          <a:xfrm flipV="1">
            <a:off x="2766931" y="4809361"/>
            <a:ext cx="1089893" cy="669470"/>
          </a:xfrm>
          <a:prstGeom prst="line">
            <a:avLst/>
          </a:prstGeom>
          <a:solidFill>
            <a:srgbClr val="C0C0C0">
              <a:alpha val="0"/>
            </a:srgbClr>
          </a:solidFill>
          <a:ln w="28575" cap="flat" cmpd="sng" algn="ctr">
            <a:solidFill>
              <a:srgbClr val="0070C0"/>
            </a:solidFill>
            <a:prstDash val="solid"/>
            <a:round/>
            <a:headEnd type="none" w="med" len="med"/>
            <a:tailEnd type="none" w="med" len="med"/>
          </a:ln>
        </p:spPr>
      </p:cxnSp>
      <p:cxnSp>
        <p:nvCxnSpPr>
          <p:cNvPr id="92" name="直接连接符 91"/>
          <p:cNvCxnSpPr/>
          <p:nvPr/>
        </p:nvCxnSpPr>
        <p:spPr bwMode="auto">
          <a:xfrm>
            <a:off x="834234" y="3620880"/>
            <a:ext cx="1088414" cy="1197322"/>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93" name="直接连接符 92"/>
          <p:cNvCxnSpPr/>
          <p:nvPr/>
        </p:nvCxnSpPr>
        <p:spPr bwMode="auto">
          <a:xfrm>
            <a:off x="832756" y="4241967"/>
            <a:ext cx="1089892" cy="576235"/>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95" name="直接连接符 94"/>
          <p:cNvCxnSpPr/>
          <p:nvPr/>
        </p:nvCxnSpPr>
        <p:spPr bwMode="auto">
          <a:xfrm flipV="1">
            <a:off x="832755" y="4818202"/>
            <a:ext cx="1089893" cy="4377"/>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96" name="直接连接符 95"/>
          <p:cNvCxnSpPr/>
          <p:nvPr/>
        </p:nvCxnSpPr>
        <p:spPr bwMode="auto">
          <a:xfrm flipV="1">
            <a:off x="832755" y="4818202"/>
            <a:ext cx="1089893" cy="669470"/>
          </a:xfrm>
          <a:prstGeom prst="line">
            <a:avLst/>
          </a:prstGeom>
          <a:solidFill>
            <a:srgbClr val="C0C0C0">
              <a:alpha val="0"/>
            </a:srgbClr>
          </a:solidFill>
          <a:ln w="28575" cap="flat" cmpd="sng" algn="ctr">
            <a:solidFill>
              <a:srgbClr val="FF3300"/>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83" name="Oval 11"/>
              <p:cNvSpPr/>
              <p:nvPr/>
            </p:nvSpPr>
            <p:spPr>
              <a:xfrm>
                <a:off x="1909183" y="5300953"/>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4</m:t>
                          </m:r>
                        </m:sub>
                      </m:sSub>
                    </m:oMath>
                  </m:oMathPara>
                </a14:m>
                <a:endParaRPr lang="en-US" dirty="0"/>
              </a:p>
            </p:txBody>
          </p:sp>
        </mc:Choice>
        <mc:Fallback xmlns="">
          <p:sp>
            <p:nvSpPr>
              <p:cNvPr id="83" name="Oval 11"/>
              <p:cNvSpPr>
                <a:spLocks noRot="1" noChangeAspect="1" noMove="1" noResize="1" noEditPoints="1" noAdjustHandles="1" noChangeArrowheads="1" noChangeShapeType="1" noTextEdit="1"/>
              </p:cNvSpPr>
              <p:nvPr/>
            </p:nvSpPr>
            <p:spPr>
              <a:xfrm>
                <a:off x="1909183" y="5300953"/>
                <a:ext cx="356615" cy="356615"/>
              </a:xfrm>
              <a:prstGeom prst="ellipse">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Oval 11"/>
              <p:cNvSpPr/>
              <p:nvPr/>
            </p:nvSpPr>
            <p:spPr>
              <a:xfrm>
                <a:off x="3851955" y="5296843"/>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4</m:t>
                          </m:r>
                        </m:sub>
                      </m:sSub>
                    </m:oMath>
                  </m:oMathPara>
                </a14:m>
                <a:endParaRPr lang="en-US" dirty="0"/>
              </a:p>
            </p:txBody>
          </p:sp>
        </mc:Choice>
        <mc:Fallback xmlns="">
          <p:sp>
            <p:nvSpPr>
              <p:cNvPr id="84" name="Oval 11"/>
              <p:cNvSpPr>
                <a:spLocks noRot="1" noChangeAspect="1" noMove="1" noResize="1" noEditPoints="1" noAdjustHandles="1" noChangeArrowheads="1" noChangeShapeType="1" noTextEdit="1"/>
              </p:cNvSpPr>
              <p:nvPr/>
            </p:nvSpPr>
            <p:spPr>
              <a:xfrm>
                <a:off x="3851955" y="5296843"/>
                <a:ext cx="356615" cy="356615"/>
              </a:xfrm>
              <a:prstGeom prst="ellipse">
                <a:avLst/>
              </a:prstGeom>
              <a:blipFill>
                <a:blip r:embed="rId22"/>
                <a:stretch>
                  <a:fillRect/>
                </a:stretch>
              </a:blipFill>
            </p:spPr>
            <p:txBody>
              <a:bodyPr/>
              <a:lstStyle/>
              <a:p>
                <a:r>
                  <a:rPr lang="zh-CN" altLang="en-US">
                    <a:noFill/>
                  </a:rPr>
                  <a:t> </a:t>
                </a:r>
              </a:p>
            </p:txBody>
          </p:sp>
        </mc:Fallback>
      </mc:AlternateContent>
      <p:cxnSp>
        <p:nvCxnSpPr>
          <p:cNvPr id="85" name="直接连接符 84"/>
          <p:cNvCxnSpPr>
            <a:endCxn id="83" idx="2"/>
          </p:cNvCxnSpPr>
          <p:nvPr/>
        </p:nvCxnSpPr>
        <p:spPr bwMode="auto">
          <a:xfrm>
            <a:off x="832755" y="3629506"/>
            <a:ext cx="1076428" cy="1849755"/>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90" name="直接连接符 89"/>
          <p:cNvCxnSpPr>
            <a:stCxn id="33" idx="6"/>
            <a:endCxn id="83" idx="2"/>
          </p:cNvCxnSpPr>
          <p:nvPr/>
        </p:nvCxnSpPr>
        <p:spPr bwMode="auto">
          <a:xfrm>
            <a:off x="824160" y="4237236"/>
            <a:ext cx="1085023" cy="1242025"/>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109" name="直接连接符 108"/>
          <p:cNvCxnSpPr>
            <a:stCxn id="34" idx="6"/>
            <a:endCxn id="83" idx="2"/>
          </p:cNvCxnSpPr>
          <p:nvPr/>
        </p:nvCxnSpPr>
        <p:spPr bwMode="auto">
          <a:xfrm>
            <a:off x="824159" y="4817848"/>
            <a:ext cx="1085024" cy="661413"/>
          </a:xfrm>
          <a:prstGeom prst="line">
            <a:avLst/>
          </a:prstGeom>
          <a:solidFill>
            <a:srgbClr val="C0C0C0">
              <a:alpha val="0"/>
            </a:srgbClr>
          </a:solidFill>
          <a:ln w="28575" cap="flat" cmpd="sng" algn="ctr">
            <a:solidFill>
              <a:srgbClr val="FF0000"/>
            </a:solidFill>
            <a:prstDash val="solid"/>
            <a:round/>
            <a:headEnd type="none" w="med" len="med"/>
            <a:tailEnd type="none" w="med" len="med"/>
          </a:ln>
        </p:spPr>
      </p:cxnSp>
      <p:cxnSp>
        <p:nvCxnSpPr>
          <p:cNvPr id="110" name="直接连接符 109"/>
          <p:cNvCxnSpPr>
            <a:stCxn id="44" idx="6"/>
            <a:endCxn id="83" idx="2"/>
          </p:cNvCxnSpPr>
          <p:nvPr/>
        </p:nvCxnSpPr>
        <p:spPr bwMode="auto">
          <a:xfrm flipV="1">
            <a:off x="824159" y="5479261"/>
            <a:ext cx="1085024" cy="3680"/>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111" name="直接连接符 110"/>
          <p:cNvCxnSpPr/>
          <p:nvPr/>
        </p:nvCxnSpPr>
        <p:spPr bwMode="auto">
          <a:xfrm>
            <a:off x="2775525" y="3637917"/>
            <a:ext cx="1076428" cy="1849755"/>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112" name="直接连接符 111"/>
          <p:cNvCxnSpPr/>
          <p:nvPr/>
        </p:nvCxnSpPr>
        <p:spPr bwMode="auto">
          <a:xfrm>
            <a:off x="2766930" y="4245647"/>
            <a:ext cx="1085023" cy="1242025"/>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113" name="直接连接符 112"/>
          <p:cNvCxnSpPr/>
          <p:nvPr/>
        </p:nvCxnSpPr>
        <p:spPr bwMode="auto">
          <a:xfrm>
            <a:off x="2766929" y="4826259"/>
            <a:ext cx="1085024" cy="661413"/>
          </a:xfrm>
          <a:prstGeom prst="line">
            <a:avLst/>
          </a:prstGeom>
          <a:solidFill>
            <a:srgbClr val="C0C0C0">
              <a:alpha val="0"/>
            </a:srgbClr>
          </a:solidFill>
          <a:ln w="28575" cap="flat" cmpd="sng" algn="ctr">
            <a:solidFill>
              <a:srgbClr val="0070C0"/>
            </a:solidFill>
            <a:prstDash val="solid"/>
            <a:round/>
            <a:headEnd type="none" w="med" len="med"/>
            <a:tailEnd type="none" w="med" len="med"/>
          </a:ln>
        </p:spPr>
      </p:cxnSp>
      <p:cxnSp>
        <p:nvCxnSpPr>
          <p:cNvPr id="115" name="直接连接符 114"/>
          <p:cNvCxnSpPr/>
          <p:nvPr/>
        </p:nvCxnSpPr>
        <p:spPr bwMode="auto">
          <a:xfrm flipV="1">
            <a:off x="2766929" y="5487672"/>
            <a:ext cx="1085024" cy="3680"/>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grpSp>
        <p:nvGrpSpPr>
          <p:cNvPr id="119" name="组合 118"/>
          <p:cNvGrpSpPr/>
          <p:nvPr/>
        </p:nvGrpSpPr>
        <p:grpSpPr>
          <a:xfrm>
            <a:off x="5031543" y="3395215"/>
            <a:ext cx="3456828" cy="3319440"/>
            <a:chOff x="5031543" y="3395215"/>
            <a:chExt cx="3456828" cy="3319440"/>
          </a:xfrm>
        </p:grpSpPr>
        <p:pic>
          <p:nvPicPr>
            <p:cNvPr id="126" name="Picture 11" descr="MCj03118980000[1]"/>
            <p:cNvPicPr>
              <a:picLocks noChangeAspect="1" noChangeArrowheads="1"/>
            </p:cNvPicPr>
            <p:nvPr/>
          </p:nvPicPr>
          <p:blipFill>
            <a:blip r:embed="rId23" cstate="hqprint">
              <a:extLst>
                <a:ext uri="{28A0092B-C50C-407E-A947-70E740481C1C}">
                  <a14:useLocalDpi xmlns:a14="http://schemas.microsoft.com/office/drawing/2010/main" val="0"/>
                </a:ext>
              </a:extLst>
            </a:blip>
            <a:srcRect/>
            <a:stretch>
              <a:fillRect/>
            </a:stretch>
          </p:blipFill>
          <p:spPr bwMode="auto">
            <a:xfrm>
              <a:off x="7506716" y="3920217"/>
              <a:ext cx="454530" cy="2138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8" name="Picture 11" descr="MCj03118980000[1]"/>
            <p:cNvPicPr>
              <a:picLocks noChangeAspect="1" noChangeArrowheads="1"/>
            </p:cNvPicPr>
            <p:nvPr/>
          </p:nvPicPr>
          <p:blipFill>
            <a:blip r:embed="rId23" cstate="hqprint">
              <a:extLst>
                <a:ext uri="{28A0092B-C50C-407E-A947-70E740481C1C}">
                  <a14:useLocalDpi xmlns:a14="http://schemas.microsoft.com/office/drawing/2010/main" val="0"/>
                </a:ext>
              </a:extLst>
            </a:blip>
            <a:srcRect/>
            <a:stretch>
              <a:fillRect/>
            </a:stretch>
          </p:blipFill>
          <p:spPr bwMode="auto">
            <a:xfrm>
              <a:off x="6065193" y="4847609"/>
              <a:ext cx="456350" cy="2147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4" name="Picture 2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652120" y="5243397"/>
              <a:ext cx="272080" cy="2739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6" name="Picture 10"/>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174686" y="4817847"/>
              <a:ext cx="304386" cy="3021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2" name="Picture 9"/>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629562" y="3867641"/>
              <a:ext cx="272082" cy="2748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3" name="Picture 11" descr="MCj03118980000[1]"/>
            <p:cNvPicPr>
              <a:picLocks noChangeAspect="1" noChangeArrowheads="1"/>
            </p:cNvPicPr>
            <p:nvPr/>
          </p:nvPicPr>
          <p:blipFill>
            <a:blip r:embed="rId23" cstate="hqprint">
              <a:extLst>
                <a:ext uri="{28A0092B-C50C-407E-A947-70E740481C1C}">
                  <a14:useLocalDpi xmlns:a14="http://schemas.microsoft.com/office/drawing/2010/main" val="0"/>
                </a:ext>
              </a:extLst>
            </a:blip>
            <a:srcRect/>
            <a:stretch>
              <a:fillRect/>
            </a:stretch>
          </p:blipFill>
          <p:spPr bwMode="auto">
            <a:xfrm>
              <a:off x="6537373" y="6193518"/>
              <a:ext cx="456350" cy="2147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4" name="Picture 11" descr="MCj03118980000[1]"/>
            <p:cNvPicPr>
              <a:picLocks noChangeAspect="1" noChangeArrowheads="1"/>
            </p:cNvPicPr>
            <p:nvPr/>
          </p:nvPicPr>
          <p:blipFill>
            <a:blip r:embed="rId23" cstate="hqprint">
              <a:extLst>
                <a:ext uri="{28A0092B-C50C-407E-A947-70E740481C1C}">
                  <a14:useLocalDpi xmlns:a14="http://schemas.microsoft.com/office/drawing/2010/main" val="0"/>
                </a:ext>
              </a:extLst>
            </a:blip>
            <a:srcRect/>
            <a:stretch>
              <a:fillRect/>
            </a:stretch>
          </p:blipFill>
          <p:spPr bwMode="auto">
            <a:xfrm>
              <a:off x="6528304" y="4355698"/>
              <a:ext cx="453622" cy="2120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5" name="Text Box 177"/>
            <p:cNvSpPr txBox="1">
              <a:spLocks noChangeArrowheads="1"/>
            </p:cNvSpPr>
            <p:nvPr/>
          </p:nvSpPr>
          <p:spPr bwMode="auto">
            <a:xfrm>
              <a:off x="5436096" y="5435932"/>
              <a:ext cx="1059682"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zh-CN" altLang="en-US" sz="1800" b="1" dirty="0"/>
                <a:t>t</a:t>
              </a:r>
              <a:r>
                <a:rPr lang="zh-CN" altLang="en-US" sz="1800" b="1" baseline="-25000" dirty="0"/>
                <a:t>1</a:t>
              </a:r>
              <a:r>
                <a:rPr lang="zh-CN" altLang="en-US" sz="1800" b="1" dirty="0"/>
                <a:t>（</a:t>
              </a:r>
              <a:r>
                <a:rPr lang="en-US" altLang="zh-CN" sz="1800" b="1" dirty="0"/>
                <a:t>1</a:t>
              </a:r>
              <a:r>
                <a:rPr lang="zh-CN" altLang="en-US" sz="1800" b="1" dirty="0"/>
                <a:t>，</a:t>
              </a:r>
              <a:r>
                <a:rPr lang="en-US" altLang="zh-CN" sz="1800" b="1" dirty="0"/>
                <a:t>2</a:t>
              </a:r>
              <a:r>
                <a:rPr lang="zh-CN" altLang="en-US" sz="1800" b="1" dirty="0"/>
                <a:t>）</a:t>
              </a:r>
              <a:endParaRPr lang="zh-CN" altLang="en-US" sz="1800" b="1" baseline="-25000" dirty="0"/>
            </a:p>
          </p:txBody>
        </p:sp>
        <p:grpSp>
          <p:nvGrpSpPr>
            <p:cNvPr id="146" name="组合 145"/>
            <p:cNvGrpSpPr/>
            <p:nvPr/>
          </p:nvGrpSpPr>
          <p:grpSpPr>
            <a:xfrm>
              <a:off x="5364088" y="3509850"/>
              <a:ext cx="2952328" cy="2871478"/>
              <a:chOff x="5148064" y="3437842"/>
              <a:chExt cx="2952328" cy="2871478"/>
            </a:xfrm>
          </p:grpSpPr>
          <p:cxnSp>
            <p:nvCxnSpPr>
              <p:cNvPr id="174" name="直接箭头连接符 173"/>
              <p:cNvCxnSpPr/>
              <p:nvPr/>
            </p:nvCxnSpPr>
            <p:spPr bwMode="auto">
              <a:xfrm flipV="1">
                <a:off x="5148064" y="3437842"/>
                <a:ext cx="0" cy="2871478"/>
              </a:xfrm>
              <a:prstGeom prst="straightConnector1">
                <a:avLst/>
              </a:prstGeom>
              <a:solidFill>
                <a:srgbClr val="C0C0C0">
                  <a:alpha val="0"/>
                </a:srgbClr>
              </a:solidFill>
              <a:ln w="28575" cap="flat" cmpd="sng" algn="ctr">
                <a:solidFill>
                  <a:schemeClr val="tx1"/>
                </a:solidFill>
                <a:prstDash val="solid"/>
                <a:round/>
                <a:headEnd type="none" w="med" len="med"/>
                <a:tailEnd type="arrow" w="med" len="lg"/>
              </a:ln>
              <a:effectLst/>
            </p:spPr>
          </p:cxnSp>
          <p:cxnSp>
            <p:nvCxnSpPr>
              <p:cNvPr id="175" name="直接箭头连接符 174"/>
              <p:cNvCxnSpPr/>
              <p:nvPr/>
            </p:nvCxnSpPr>
            <p:spPr bwMode="auto">
              <a:xfrm>
                <a:off x="5148064" y="6309320"/>
                <a:ext cx="2952328" cy="0"/>
              </a:xfrm>
              <a:prstGeom prst="straightConnector1">
                <a:avLst/>
              </a:prstGeom>
              <a:solidFill>
                <a:srgbClr val="C0C0C0">
                  <a:alpha val="0"/>
                </a:srgbClr>
              </a:solidFill>
              <a:ln w="28575" cap="flat" cmpd="sng" algn="ctr">
                <a:solidFill>
                  <a:schemeClr val="tx1"/>
                </a:solidFill>
                <a:prstDash val="solid"/>
                <a:round/>
                <a:headEnd type="none" w="med" len="med"/>
                <a:tailEnd type="arrow" w="med" len="lg"/>
              </a:ln>
              <a:effectLst/>
            </p:spPr>
          </p:cxnSp>
          <p:cxnSp>
            <p:nvCxnSpPr>
              <p:cNvPr id="176" name="直接连接符 175"/>
              <p:cNvCxnSpPr/>
              <p:nvPr/>
            </p:nvCxnSpPr>
            <p:spPr bwMode="auto">
              <a:xfrm>
                <a:off x="5148064" y="393305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77" name="直接连接符 176"/>
              <p:cNvCxnSpPr/>
              <p:nvPr/>
            </p:nvCxnSpPr>
            <p:spPr bwMode="auto">
              <a:xfrm>
                <a:off x="5148064" y="580526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78" name="直接连接符 177"/>
              <p:cNvCxnSpPr/>
              <p:nvPr/>
            </p:nvCxnSpPr>
            <p:spPr bwMode="auto">
              <a:xfrm>
                <a:off x="5148064" y="532003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79" name="直接连接符 178"/>
              <p:cNvCxnSpPr/>
              <p:nvPr/>
            </p:nvCxnSpPr>
            <p:spPr bwMode="auto">
              <a:xfrm>
                <a:off x="5148064" y="436510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80" name="直接连接符 179"/>
              <p:cNvCxnSpPr/>
              <p:nvPr/>
            </p:nvCxnSpPr>
            <p:spPr bwMode="auto">
              <a:xfrm>
                <a:off x="5148064" y="4817848"/>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grpSp>
            <p:nvGrpSpPr>
              <p:cNvPr id="181" name="组合 180"/>
              <p:cNvGrpSpPr/>
              <p:nvPr/>
            </p:nvGrpSpPr>
            <p:grpSpPr>
              <a:xfrm rot="16200000">
                <a:off x="6511217" y="5306207"/>
                <a:ext cx="72008" cy="1934218"/>
                <a:chOff x="5300464" y="4023446"/>
                <a:chExt cx="72008" cy="1934218"/>
              </a:xfrm>
            </p:grpSpPr>
            <p:cxnSp>
              <p:nvCxnSpPr>
                <p:cNvPr id="182" name="直接连接符 181"/>
                <p:cNvCxnSpPr/>
                <p:nvPr/>
              </p:nvCxnSpPr>
              <p:spPr bwMode="auto">
                <a:xfrm>
                  <a:off x="5300464" y="402344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83" name="直接连接符 182"/>
                <p:cNvCxnSpPr/>
                <p:nvPr/>
              </p:nvCxnSpPr>
              <p:spPr bwMode="auto">
                <a:xfrm>
                  <a:off x="5300464" y="595766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84" name="直接连接符 183"/>
                <p:cNvCxnSpPr/>
                <p:nvPr/>
              </p:nvCxnSpPr>
              <p:spPr bwMode="auto">
                <a:xfrm>
                  <a:off x="5300464" y="547243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85" name="直接连接符 184"/>
                <p:cNvCxnSpPr/>
                <p:nvPr/>
              </p:nvCxnSpPr>
              <p:spPr bwMode="auto">
                <a:xfrm>
                  <a:off x="5300464" y="451750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86" name="直接连接符 185"/>
                <p:cNvCxnSpPr/>
                <p:nvPr/>
              </p:nvCxnSpPr>
              <p:spPr bwMode="auto">
                <a:xfrm>
                  <a:off x="5300464" y="4970248"/>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grpSp>
        </p:grpSp>
        <p:pic>
          <p:nvPicPr>
            <p:cNvPr id="147" name="图片 146"/>
            <p:cNvPicPr>
              <a:picLocks noChangeAspect="1"/>
            </p:cNvPicPr>
            <p:nvPr/>
          </p:nvPicPr>
          <p:blipFill>
            <a:blip r:embed="rId27"/>
            <a:stretch>
              <a:fillRect/>
            </a:stretch>
          </p:blipFill>
          <p:spPr>
            <a:xfrm>
              <a:off x="7622820" y="4809361"/>
              <a:ext cx="284966" cy="318190"/>
            </a:xfrm>
            <a:prstGeom prst="rect">
              <a:avLst/>
            </a:prstGeom>
          </p:spPr>
        </p:pic>
        <p:sp>
          <p:nvSpPr>
            <p:cNvPr id="155" name="Text Box 177"/>
            <p:cNvSpPr txBox="1">
              <a:spLocks noChangeArrowheads="1"/>
            </p:cNvSpPr>
            <p:nvPr/>
          </p:nvSpPr>
          <p:spPr bwMode="auto">
            <a:xfrm>
              <a:off x="5919271" y="5062387"/>
              <a:ext cx="1059682"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zh-CN" altLang="en-US" sz="1800" b="1" dirty="0"/>
                <a:t>t</a:t>
              </a:r>
              <a:r>
                <a:rPr lang="en-US" altLang="zh-CN" sz="1800" baseline="-25000" dirty="0"/>
                <a:t>2</a:t>
              </a:r>
              <a:r>
                <a:rPr lang="zh-CN" altLang="en-US" sz="1800" b="1" dirty="0"/>
                <a:t>（</a:t>
              </a:r>
              <a:r>
                <a:rPr lang="en-US" altLang="zh-CN" sz="1800" dirty="0"/>
                <a:t>2</a:t>
              </a:r>
              <a:r>
                <a:rPr lang="zh-CN" altLang="en-US" sz="1800" b="1" dirty="0"/>
                <a:t>，</a:t>
              </a:r>
              <a:r>
                <a:rPr lang="en-US" altLang="zh-CN" sz="1800" dirty="0"/>
                <a:t>3</a:t>
              </a:r>
              <a:r>
                <a:rPr lang="zh-CN" altLang="en-US" sz="1800" b="1" dirty="0"/>
                <a:t>）</a:t>
              </a:r>
              <a:endParaRPr lang="zh-CN" altLang="en-US" sz="1800" b="1" baseline="-25000" dirty="0"/>
            </a:p>
          </p:txBody>
        </p:sp>
        <p:sp>
          <p:nvSpPr>
            <p:cNvPr id="156" name="Text Box 177"/>
            <p:cNvSpPr txBox="1">
              <a:spLocks noChangeArrowheads="1"/>
            </p:cNvSpPr>
            <p:nvPr/>
          </p:nvSpPr>
          <p:spPr bwMode="auto">
            <a:xfrm>
              <a:off x="5820268" y="4505879"/>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2</a:t>
              </a:r>
              <a:r>
                <a:rPr lang="zh-CN" altLang="en-US" sz="1800" b="1" dirty="0"/>
                <a:t>（</a:t>
              </a:r>
              <a:r>
                <a:rPr lang="en-US" altLang="zh-CN" sz="1800" dirty="0"/>
                <a:t>2</a:t>
              </a:r>
              <a:r>
                <a:rPr lang="zh-CN" altLang="en-US" sz="1800" b="1" dirty="0"/>
                <a:t>，</a:t>
              </a:r>
              <a:r>
                <a:rPr lang="en-US" altLang="zh-CN" sz="1800" dirty="0"/>
                <a:t>3</a:t>
              </a:r>
              <a:r>
                <a:rPr lang="zh-CN" altLang="en-US" sz="1800" b="1" dirty="0"/>
                <a:t>）</a:t>
              </a:r>
              <a:endParaRPr lang="zh-CN" altLang="en-US" sz="1800" b="1" baseline="-25000" dirty="0"/>
            </a:p>
          </p:txBody>
        </p:sp>
        <p:sp>
          <p:nvSpPr>
            <p:cNvPr id="157" name="Text Box 177"/>
            <p:cNvSpPr txBox="1">
              <a:spLocks noChangeArrowheads="1"/>
            </p:cNvSpPr>
            <p:nvPr/>
          </p:nvSpPr>
          <p:spPr bwMode="auto">
            <a:xfrm>
              <a:off x="6156210" y="4053999"/>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3</a:t>
              </a:r>
              <a:r>
                <a:rPr lang="zh-CN" altLang="en-US" sz="1800" b="1" dirty="0"/>
                <a:t>（</a:t>
              </a:r>
              <a:r>
                <a:rPr lang="en-US" altLang="zh-CN" sz="1800" dirty="0"/>
                <a:t>3</a:t>
              </a:r>
              <a:r>
                <a:rPr lang="zh-CN" altLang="en-US" sz="1800" b="1" dirty="0"/>
                <a:t>，</a:t>
              </a:r>
              <a:r>
                <a:rPr lang="en-US" altLang="zh-CN" sz="1800" dirty="0"/>
                <a:t>4</a:t>
              </a:r>
              <a:r>
                <a:rPr lang="zh-CN" altLang="en-US" sz="1800" b="1" dirty="0"/>
                <a:t>）</a:t>
              </a:r>
              <a:endParaRPr lang="zh-CN" altLang="en-US" sz="1800" b="1" baseline="-25000" dirty="0"/>
            </a:p>
          </p:txBody>
        </p:sp>
        <p:sp>
          <p:nvSpPr>
            <p:cNvPr id="158" name="Text Box 177"/>
            <p:cNvSpPr txBox="1">
              <a:spLocks noChangeArrowheads="1"/>
            </p:cNvSpPr>
            <p:nvPr/>
          </p:nvSpPr>
          <p:spPr bwMode="auto">
            <a:xfrm>
              <a:off x="6190410" y="5903480"/>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1</a:t>
              </a:r>
              <a:r>
                <a:rPr lang="zh-CN" altLang="en-US" sz="1800" b="1" dirty="0"/>
                <a:t>（</a:t>
              </a:r>
              <a:r>
                <a:rPr lang="en-US" altLang="zh-CN" sz="1800" dirty="0"/>
                <a:t>3</a:t>
              </a:r>
              <a:r>
                <a:rPr lang="zh-CN" altLang="en-US" sz="1800" b="1" dirty="0"/>
                <a:t>，</a:t>
              </a:r>
              <a:r>
                <a:rPr lang="en-US" altLang="zh-CN" sz="1800" dirty="0"/>
                <a:t>0</a:t>
              </a:r>
              <a:r>
                <a:rPr lang="zh-CN" altLang="en-US" sz="1800" b="1" dirty="0"/>
                <a:t>）</a:t>
              </a:r>
              <a:endParaRPr lang="zh-CN" altLang="en-US" sz="1800" b="1" baseline="-25000" dirty="0"/>
            </a:p>
          </p:txBody>
        </p:sp>
        <p:sp>
          <p:nvSpPr>
            <p:cNvPr id="159" name="Text Box 177"/>
            <p:cNvSpPr txBox="1">
              <a:spLocks noChangeArrowheads="1"/>
            </p:cNvSpPr>
            <p:nvPr/>
          </p:nvSpPr>
          <p:spPr bwMode="auto">
            <a:xfrm>
              <a:off x="7218431" y="3593372"/>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4</a:t>
              </a:r>
              <a:r>
                <a:rPr lang="zh-CN" altLang="en-US" sz="1800" b="1" dirty="0"/>
                <a:t>（</a:t>
              </a:r>
              <a:r>
                <a:rPr lang="en-US" altLang="zh-CN" sz="1800" dirty="0"/>
                <a:t>5</a:t>
              </a:r>
              <a:r>
                <a:rPr lang="zh-CN" altLang="en-US" sz="1800" b="1" dirty="0"/>
                <a:t>，</a:t>
              </a:r>
              <a:r>
                <a:rPr lang="en-US" altLang="zh-CN" sz="1800" dirty="0"/>
                <a:t>5</a:t>
              </a:r>
              <a:r>
                <a:rPr lang="zh-CN" altLang="en-US" sz="1800" b="1" dirty="0"/>
                <a:t>）</a:t>
              </a:r>
              <a:endParaRPr lang="zh-CN" altLang="en-US" sz="1800" b="1" baseline="-25000" dirty="0"/>
            </a:p>
          </p:txBody>
        </p:sp>
        <p:sp>
          <p:nvSpPr>
            <p:cNvPr id="160" name="Text Box 177"/>
            <p:cNvSpPr txBox="1">
              <a:spLocks noChangeArrowheads="1"/>
            </p:cNvSpPr>
            <p:nvPr/>
          </p:nvSpPr>
          <p:spPr bwMode="auto">
            <a:xfrm>
              <a:off x="7286977" y="4142485"/>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t</a:t>
              </a:r>
              <a:r>
                <a:rPr lang="en-US" altLang="zh-CN" sz="1800" baseline="-25000" dirty="0"/>
                <a:t>3</a:t>
              </a:r>
              <a:r>
                <a:rPr lang="zh-CN" altLang="en-US" sz="1800" b="1" dirty="0"/>
                <a:t>（</a:t>
              </a:r>
              <a:r>
                <a:rPr lang="en-US" altLang="zh-CN" sz="1800" dirty="0"/>
                <a:t>5</a:t>
              </a:r>
              <a:r>
                <a:rPr lang="zh-CN" altLang="en-US" sz="1800" b="1" dirty="0"/>
                <a:t>，</a:t>
              </a:r>
              <a:r>
                <a:rPr lang="en-US" altLang="zh-CN" sz="1800" dirty="0"/>
                <a:t>5</a:t>
              </a:r>
              <a:r>
                <a:rPr lang="zh-CN" altLang="en-US" sz="1800" b="1" dirty="0"/>
                <a:t>）</a:t>
              </a:r>
              <a:endParaRPr lang="zh-CN" altLang="en-US" sz="1800" b="1" baseline="-25000" dirty="0"/>
            </a:p>
          </p:txBody>
        </p:sp>
        <p:sp>
          <p:nvSpPr>
            <p:cNvPr id="161" name="Text Box 177"/>
            <p:cNvSpPr txBox="1">
              <a:spLocks noChangeArrowheads="1"/>
            </p:cNvSpPr>
            <p:nvPr/>
          </p:nvSpPr>
          <p:spPr bwMode="auto">
            <a:xfrm>
              <a:off x="7314916" y="5078819"/>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t</a:t>
              </a:r>
              <a:r>
                <a:rPr lang="en-US" altLang="zh-CN" sz="1800" baseline="-25000" dirty="0"/>
                <a:t>4</a:t>
              </a:r>
              <a:r>
                <a:rPr lang="zh-CN" altLang="en-US" sz="1800" b="1" dirty="0"/>
                <a:t>（</a:t>
              </a:r>
              <a:r>
                <a:rPr lang="en-US" altLang="zh-CN" sz="1800" dirty="0"/>
                <a:t>5</a:t>
              </a:r>
              <a:r>
                <a:rPr lang="zh-CN" altLang="en-US" sz="1800" b="1" dirty="0"/>
                <a:t>，</a:t>
              </a:r>
              <a:r>
                <a:rPr lang="en-US" altLang="zh-CN" sz="1800" dirty="0"/>
                <a:t>3</a:t>
              </a:r>
              <a:r>
                <a:rPr lang="zh-CN" altLang="en-US" sz="1800" b="1" dirty="0"/>
                <a:t>）</a:t>
              </a:r>
              <a:endParaRPr lang="zh-CN" altLang="en-US" sz="1800" b="1" baseline="-25000" dirty="0"/>
            </a:p>
          </p:txBody>
        </p:sp>
        <p:sp>
          <p:nvSpPr>
            <p:cNvPr id="162" name="文本框 161"/>
            <p:cNvSpPr txBox="1"/>
            <p:nvPr/>
          </p:nvSpPr>
          <p:spPr>
            <a:xfrm>
              <a:off x="5034120" y="3846169"/>
              <a:ext cx="360040" cy="369332"/>
            </a:xfrm>
            <a:prstGeom prst="rect">
              <a:avLst/>
            </a:prstGeom>
            <a:noFill/>
          </p:spPr>
          <p:txBody>
            <a:bodyPr wrap="square" rtlCol="0">
              <a:spAutoFit/>
            </a:bodyPr>
            <a:lstStyle/>
            <a:p>
              <a:r>
                <a:rPr lang="en-US" altLang="zh-CN" sz="1800" dirty="0">
                  <a:latin typeface="+mn-lt"/>
                </a:rPr>
                <a:t>5</a:t>
              </a:r>
              <a:endParaRPr lang="zh-CN" altLang="en-US" sz="1800" dirty="0">
                <a:latin typeface="+mn-lt"/>
              </a:endParaRPr>
            </a:p>
          </p:txBody>
        </p:sp>
        <p:sp>
          <p:nvSpPr>
            <p:cNvPr id="163" name="文本框 162"/>
            <p:cNvSpPr txBox="1"/>
            <p:nvPr/>
          </p:nvSpPr>
          <p:spPr>
            <a:xfrm>
              <a:off x="5031543" y="4249774"/>
              <a:ext cx="360040" cy="369332"/>
            </a:xfrm>
            <a:prstGeom prst="rect">
              <a:avLst/>
            </a:prstGeom>
            <a:noFill/>
          </p:spPr>
          <p:txBody>
            <a:bodyPr wrap="square" rtlCol="0">
              <a:spAutoFit/>
            </a:bodyPr>
            <a:lstStyle/>
            <a:p>
              <a:r>
                <a:rPr lang="en-US" altLang="zh-CN" sz="1800" dirty="0">
                  <a:latin typeface="+mn-lt"/>
                </a:rPr>
                <a:t>4</a:t>
              </a:r>
              <a:endParaRPr lang="zh-CN" altLang="en-US" sz="1800" dirty="0">
                <a:latin typeface="+mn-lt"/>
              </a:endParaRPr>
            </a:p>
          </p:txBody>
        </p:sp>
        <p:sp>
          <p:nvSpPr>
            <p:cNvPr id="164" name="文本框 163"/>
            <p:cNvSpPr txBox="1"/>
            <p:nvPr/>
          </p:nvSpPr>
          <p:spPr>
            <a:xfrm>
              <a:off x="5034881" y="4729335"/>
              <a:ext cx="360040" cy="369332"/>
            </a:xfrm>
            <a:prstGeom prst="rect">
              <a:avLst/>
            </a:prstGeom>
            <a:noFill/>
          </p:spPr>
          <p:txBody>
            <a:bodyPr wrap="square" rtlCol="0">
              <a:spAutoFit/>
            </a:bodyPr>
            <a:lstStyle/>
            <a:p>
              <a:r>
                <a:rPr lang="en-US" altLang="zh-CN" sz="1800" dirty="0">
                  <a:latin typeface="+mn-lt"/>
                </a:rPr>
                <a:t>3</a:t>
              </a:r>
              <a:endParaRPr lang="zh-CN" altLang="en-US" sz="1800" dirty="0">
                <a:latin typeface="+mn-lt"/>
              </a:endParaRPr>
            </a:p>
          </p:txBody>
        </p:sp>
        <p:sp>
          <p:nvSpPr>
            <p:cNvPr id="165" name="文本框 164"/>
            <p:cNvSpPr txBox="1"/>
            <p:nvPr/>
          </p:nvSpPr>
          <p:spPr>
            <a:xfrm>
              <a:off x="5034881" y="5215687"/>
              <a:ext cx="360040" cy="369332"/>
            </a:xfrm>
            <a:prstGeom prst="rect">
              <a:avLst/>
            </a:prstGeom>
            <a:noFill/>
          </p:spPr>
          <p:txBody>
            <a:bodyPr wrap="square" rtlCol="0">
              <a:spAutoFit/>
            </a:bodyPr>
            <a:lstStyle/>
            <a:p>
              <a:r>
                <a:rPr lang="en-US" altLang="zh-CN" sz="1800" dirty="0">
                  <a:latin typeface="+mn-lt"/>
                </a:rPr>
                <a:t>2</a:t>
              </a:r>
              <a:endParaRPr lang="zh-CN" altLang="en-US" sz="1800" dirty="0">
                <a:latin typeface="+mn-lt"/>
              </a:endParaRPr>
            </a:p>
          </p:txBody>
        </p:sp>
        <p:sp>
          <p:nvSpPr>
            <p:cNvPr id="166" name="文本框 165"/>
            <p:cNvSpPr txBox="1"/>
            <p:nvPr/>
          </p:nvSpPr>
          <p:spPr>
            <a:xfrm>
              <a:off x="5036100" y="5698695"/>
              <a:ext cx="360040" cy="369332"/>
            </a:xfrm>
            <a:prstGeom prst="rect">
              <a:avLst/>
            </a:prstGeom>
            <a:noFill/>
          </p:spPr>
          <p:txBody>
            <a:bodyPr wrap="square" rtlCol="0">
              <a:spAutoFit/>
            </a:bodyPr>
            <a:lstStyle/>
            <a:p>
              <a:r>
                <a:rPr lang="en-US" altLang="zh-CN" sz="1800" dirty="0">
                  <a:latin typeface="+mn-lt"/>
                </a:rPr>
                <a:t>1</a:t>
              </a:r>
              <a:endParaRPr lang="zh-CN" altLang="en-US" sz="1800" dirty="0">
                <a:latin typeface="+mn-lt"/>
              </a:endParaRPr>
            </a:p>
          </p:txBody>
        </p:sp>
        <p:sp>
          <p:nvSpPr>
            <p:cNvPr id="167" name="文本框 166"/>
            <p:cNvSpPr txBox="1"/>
            <p:nvPr/>
          </p:nvSpPr>
          <p:spPr>
            <a:xfrm>
              <a:off x="7550334" y="6345323"/>
              <a:ext cx="360040" cy="369332"/>
            </a:xfrm>
            <a:prstGeom prst="rect">
              <a:avLst/>
            </a:prstGeom>
            <a:noFill/>
          </p:spPr>
          <p:txBody>
            <a:bodyPr wrap="square" rtlCol="0">
              <a:spAutoFit/>
            </a:bodyPr>
            <a:lstStyle/>
            <a:p>
              <a:r>
                <a:rPr lang="en-US" altLang="zh-CN" sz="1800" dirty="0">
                  <a:latin typeface="+mn-lt"/>
                </a:rPr>
                <a:t>5</a:t>
              </a:r>
              <a:endParaRPr lang="zh-CN" altLang="en-US" sz="1800" dirty="0">
                <a:latin typeface="+mn-lt"/>
              </a:endParaRPr>
            </a:p>
          </p:txBody>
        </p:sp>
        <p:sp>
          <p:nvSpPr>
            <p:cNvPr id="168" name="文本框 167"/>
            <p:cNvSpPr txBox="1"/>
            <p:nvPr/>
          </p:nvSpPr>
          <p:spPr>
            <a:xfrm>
              <a:off x="7082669" y="6345323"/>
              <a:ext cx="360040" cy="369332"/>
            </a:xfrm>
            <a:prstGeom prst="rect">
              <a:avLst/>
            </a:prstGeom>
            <a:noFill/>
          </p:spPr>
          <p:txBody>
            <a:bodyPr wrap="square" rtlCol="0">
              <a:spAutoFit/>
            </a:bodyPr>
            <a:lstStyle/>
            <a:p>
              <a:r>
                <a:rPr lang="en-US" altLang="zh-CN" sz="1800" dirty="0">
                  <a:latin typeface="+mn-lt"/>
                </a:rPr>
                <a:t>4</a:t>
              </a:r>
              <a:endParaRPr lang="zh-CN" altLang="en-US" sz="1800" dirty="0">
                <a:latin typeface="+mn-lt"/>
              </a:endParaRPr>
            </a:p>
          </p:txBody>
        </p:sp>
        <p:sp>
          <p:nvSpPr>
            <p:cNvPr id="169" name="文本框 168"/>
            <p:cNvSpPr txBox="1"/>
            <p:nvPr/>
          </p:nvSpPr>
          <p:spPr>
            <a:xfrm>
              <a:off x="6621886" y="6345323"/>
              <a:ext cx="360040" cy="369332"/>
            </a:xfrm>
            <a:prstGeom prst="rect">
              <a:avLst/>
            </a:prstGeom>
            <a:noFill/>
          </p:spPr>
          <p:txBody>
            <a:bodyPr wrap="square" rtlCol="0">
              <a:spAutoFit/>
            </a:bodyPr>
            <a:lstStyle/>
            <a:p>
              <a:r>
                <a:rPr lang="en-US" altLang="zh-CN" sz="1800" dirty="0">
                  <a:latin typeface="+mn-lt"/>
                </a:rPr>
                <a:t>3</a:t>
              </a:r>
              <a:endParaRPr lang="zh-CN" altLang="en-US" sz="1800" dirty="0">
                <a:latin typeface="+mn-lt"/>
              </a:endParaRPr>
            </a:p>
          </p:txBody>
        </p:sp>
        <p:sp>
          <p:nvSpPr>
            <p:cNvPr id="170" name="文本框 169"/>
            <p:cNvSpPr txBox="1"/>
            <p:nvPr/>
          </p:nvSpPr>
          <p:spPr>
            <a:xfrm>
              <a:off x="6132114" y="6345323"/>
              <a:ext cx="360040" cy="369332"/>
            </a:xfrm>
            <a:prstGeom prst="rect">
              <a:avLst/>
            </a:prstGeom>
            <a:noFill/>
          </p:spPr>
          <p:txBody>
            <a:bodyPr wrap="square" rtlCol="0">
              <a:spAutoFit/>
            </a:bodyPr>
            <a:lstStyle/>
            <a:p>
              <a:r>
                <a:rPr lang="en-US" altLang="zh-CN" sz="1800" dirty="0">
                  <a:latin typeface="+mn-lt"/>
                </a:rPr>
                <a:t>2</a:t>
              </a:r>
              <a:endParaRPr lang="zh-CN" altLang="en-US" sz="1800" dirty="0">
                <a:latin typeface="+mn-lt"/>
              </a:endParaRPr>
            </a:p>
          </p:txBody>
        </p:sp>
        <p:sp>
          <p:nvSpPr>
            <p:cNvPr id="171" name="文本框 170"/>
            <p:cNvSpPr txBox="1"/>
            <p:nvPr/>
          </p:nvSpPr>
          <p:spPr>
            <a:xfrm>
              <a:off x="5652120" y="6345323"/>
              <a:ext cx="360040" cy="369332"/>
            </a:xfrm>
            <a:prstGeom prst="rect">
              <a:avLst/>
            </a:prstGeom>
            <a:noFill/>
          </p:spPr>
          <p:txBody>
            <a:bodyPr wrap="square" rtlCol="0">
              <a:spAutoFit/>
            </a:bodyPr>
            <a:lstStyle/>
            <a:p>
              <a:r>
                <a:rPr lang="en-US" altLang="zh-CN" sz="1800" dirty="0">
                  <a:latin typeface="+mn-lt"/>
                </a:rPr>
                <a:t>1</a:t>
              </a:r>
              <a:endParaRPr lang="zh-CN" altLang="en-US" sz="1800" dirty="0">
                <a:latin typeface="+mn-lt"/>
              </a:endParaRPr>
            </a:p>
          </p:txBody>
        </p:sp>
        <p:sp>
          <p:nvSpPr>
            <p:cNvPr id="172" name="文本框 171"/>
            <p:cNvSpPr txBox="1"/>
            <p:nvPr/>
          </p:nvSpPr>
          <p:spPr>
            <a:xfrm>
              <a:off x="5031543" y="3395215"/>
              <a:ext cx="360040" cy="369332"/>
            </a:xfrm>
            <a:prstGeom prst="rect">
              <a:avLst/>
            </a:prstGeom>
            <a:noFill/>
          </p:spPr>
          <p:txBody>
            <a:bodyPr wrap="square" rtlCol="0">
              <a:spAutoFit/>
            </a:bodyPr>
            <a:lstStyle/>
            <a:p>
              <a:r>
                <a:rPr lang="en-US" altLang="zh-CN" sz="1800" dirty="0">
                  <a:latin typeface="+mn-lt"/>
                </a:rPr>
                <a:t>Y</a:t>
              </a:r>
              <a:endParaRPr lang="zh-CN" altLang="en-US" sz="1800" dirty="0">
                <a:latin typeface="+mn-lt"/>
              </a:endParaRPr>
            </a:p>
          </p:txBody>
        </p:sp>
        <p:sp>
          <p:nvSpPr>
            <p:cNvPr id="173" name="文本框 172"/>
            <p:cNvSpPr txBox="1"/>
            <p:nvPr/>
          </p:nvSpPr>
          <p:spPr>
            <a:xfrm>
              <a:off x="8108980" y="6341542"/>
              <a:ext cx="360040" cy="369332"/>
            </a:xfrm>
            <a:prstGeom prst="rect">
              <a:avLst/>
            </a:prstGeom>
            <a:noFill/>
          </p:spPr>
          <p:txBody>
            <a:bodyPr wrap="square" rtlCol="0">
              <a:spAutoFit/>
            </a:bodyPr>
            <a:lstStyle/>
            <a:p>
              <a:r>
                <a:rPr lang="en-US" altLang="zh-CN" sz="1800" dirty="0">
                  <a:latin typeface="+mn-lt"/>
                </a:rPr>
                <a:t>X</a:t>
              </a:r>
              <a:endParaRPr lang="zh-CN" altLang="en-US" sz="1800" dirty="0">
                <a:latin typeface="+mn-lt"/>
              </a:endParaRPr>
            </a:p>
          </p:txBody>
        </p:sp>
      </p:grpSp>
      <p:sp>
        <p:nvSpPr>
          <p:cNvPr id="187" name="Rectangle 3"/>
          <p:cNvSpPr txBox="1">
            <a:spLocks noChangeArrowheads="1"/>
          </p:cNvSpPr>
          <p:nvPr/>
        </p:nvSpPr>
        <p:spPr bwMode="auto">
          <a:xfrm>
            <a:off x="228600" y="957263"/>
            <a:ext cx="8591550" cy="11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Basic idea</a:t>
            </a:r>
          </a:p>
          <a:p>
            <a:pPr lvl="1" algn="just">
              <a:lnSpc>
                <a:spcPct val="95000"/>
              </a:lnSpc>
              <a:spcBef>
                <a:spcPct val="25000"/>
              </a:spcBef>
              <a:spcAft>
                <a:spcPct val="10000"/>
              </a:spcAft>
              <a:buSzPct val="60000"/>
              <a:defRPr/>
            </a:pPr>
            <a:r>
              <a:rPr lang="en-US" altLang="zh-CN" sz="2400" dirty="0">
                <a:cs typeface="ＭＳ Ｐゴシック" charset="-128"/>
              </a:rPr>
              <a:t>When a new task appears, compute the offline minimum matching </a:t>
            </a:r>
            <a:r>
              <a:rPr lang="en-US" altLang="zh-CN" sz="2400" dirty="0" err="1">
                <a:cs typeface="ＭＳ Ｐゴシック" charset="-128"/>
              </a:rPr>
              <a:t>M</a:t>
            </a:r>
            <a:r>
              <a:rPr lang="en-US" altLang="zh-CN" sz="2400" baseline="-25000" dirty="0" err="1">
                <a:cs typeface="ＭＳ Ｐゴシック" charset="-128"/>
              </a:rPr>
              <a:t>i</a:t>
            </a:r>
            <a:r>
              <a:rPr lang="en-US" altLang="zh-CN" sz="2400" dirty="0">
                <a:cs typeface="ＭＳ Ｐゴシック" charset="-128"/>
              </a:rPr>
              <a:t> on the revealed part of the graph. </a:t>
            </a:r>
          </a:p>
          <a:p>
            <a:pPr lvl="1" algn="just">
              <a:lnSpc>
                <a:spcPct val="95000"/>
              </a:lnSpc>
              <a:spcBef>
                <a:spcPct val="25000"/>
              </a:spcBef>
              <a:spcAft>
                <a:spcPct val="10000"/>
              </a:spcAft>
              <a:buSzPct val="60000"/>
              <a:defRPr/>
            </a:pPr>
            <a:r>
              <a:rPr lang="en-US" altLang="zh-CN" sz="2400" dirty="0">
                <a:cs typeface="ＭＳ Ｐゴシック" charset="-128"/>
              </a:rPr>
              <a:t>If the service provider matched to the new task in </a:t>
            </a:r>
            <a:r>
              <a:rPr lang="en-US" altLang="zh-CN" sz="2400" dirty="0" err="1">
                <a:cs typeface="ＭＳ Ｐゴシック" charset="-128"/>
              </a:rPr>
              <a:t>M</a:t>
            </a:r>
            <a:r>
              <a:rPr lang="en-US" altLang="zh-CN" sz="2400" baseline="-25000" dirty="0" err="1">
                <a:cs typeface="ＭＳ Ｐゴシック" charset="-128"/>
              </a:rPr>
              <a:t>i</a:t>
            </a:r>
            <a:r>
              <a:rPr lang="en-US" altLang="zh-CN" sz="2400" dirty="0">
                <a:cs typeface="ＭＳ Ｐゴシック" charset="-128"/>
              </a:rPr>
              <a:t> is unmatched, match the pair.</a:t>
            </a:r>
          </a:p>
          <a:p>
            <a:pPr lvl="1" algn="just">
              <a:lnSpc>
                <a:spcPct val="95000"/>
              </a:lnSpc>
              <a:spcBef>
                <a:spcPct val="25000"/>
              </a:spcBef>
              <a:spcAft>
                <a:spcPct val="10000"/>
              </a:spcAft>
              <a:buSzPct val="60000"/>
              <a:defRPr/>
            </a:pPr>
            <a:endParaRPr lang="en-US" altLang="zh-CN" sz="2300" dirty="0">
              <a:latin typeface="+mn-lt"/>
              <a:cs typeface="ＭＳ Ｐゴシック" charset="-128"/>
            </a:endParaRPr>
          </a:p>
        </p:txBody>
      </p:sp>
      <p:sp>
        <p:nvSpPr>
          <p:cNvPr id="188" name="矩形 187"/>
          <p:cNvSpPr/>
          <p:nvPr/>
        </p:nvSpPr>
        <p:spPr bwMode="auto">
          <a:xfrm>
            <a:off x="6694846" y="3093359"/>
            <a:ext cx="1919739" cy="527521"/>
          </a:xfrm>
          <a:prstGeom prst="rect">
            <a:avLst/>
          </a:prstGeom>
          <a:solidFill>
            <a:srgbClr val="FFC000"/>
          </a:solidFill>
          <a:ln>
            <a:noFill/>
          </a:ln>
        </p:spPr>
        <p:txBody>
          <a:bodyPr anchor="ctr"/>
          <a:lstStyle/>
          <a:p>
            <a:pPr algn="ctr" eaLnBrk="1" hangingPunct="1"/>
            <a:r>
              <a:rPr lang="en-US" altLang="zh-CN" sz="2000" dirty="0">
                <a:latin typeface="+mn-lt"/>
                <a:cs typeface="ＭＳ Ｐゴシック" charset="-128"/>
              </a:rPr>
              <a:t>Cost=6.81</a:t>
            </a:r>
            <a:endParaRPr lang="zh-CN" altLang="en-US" sz="2000" dirty="0">
              <a:latin typeface="+mn-lt"/>
              <a:cs typeface="ＭＳ Ｐゴシック" charset="-128"/>
            </a:endParaRPr>
          </a:p>
        </p:txBody>
      </p:sp>
    </p:spTree>
    <p:extLst>
      <p:ext uri="{BB962C8B-B14F-4D97-AF65-F5344CB8AC3E}">
        <p14:creationId xmlns:p14="http://schemas.microsoft.com/office/powerpoint/2010/main" val="3123213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Title 1"/>
          <p:cNvSpPr>
            <a:spLocks noGrp="1"/>
          </p:cNvSpPr>
          <p:nvPr>
            <p:ph type="title"/>
          </p:nvPr>
        </p:nvSpPr>
        <p:spPr>
          <a:xfrm>
            <a:off x="395536" y="122238"/>
            <a:ext cx="8748464" cy="714375"/>
          </a:xfrm>
        </p:spPr>
        <p:txBody>
          <a:bodyPr/>
          <a:lstStyle/>
          <a:p>
            <a:pPr eaLnBrk="1" hangingPunct="1"/>
            <a:r>
              <a:rPr lang="en-US" altLang="zh-CN" sz="3600" dirty="0"/>
              <a:t>Four Representative Algorithms</a:t>
            </a:r>
            <a:endParaRPr lang="en-US" altLang="zh-CN" sz="3500" dirty="0"/>
          </a:p>
        </p:txBody>
      </p:sp>
      <p:sp>
        <p:nvSpPr>
          <p:cNvPr id="9"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103</a:t>
            </a:fld>
            <a:endParaRPr lang="en-US" altLang="zh-CN" sz="1200" b="0">
              <a:ea typeface="Gulim" pitchFamily="34" charset="-127"/>
            </a:endParaRPr>
          </a:p>
        </p:txBody>
      </p:sp>
      <p:sp>
        <p:nvSpPr>
          <p:cNvPr id="7" name="Rectangle 3"/>
          <p:cNvSpPr txBox="1">
            <a:spLocks noChangeArrowheads="1"/>
          </p:cNvSpPr>
          <p:nvPr/>
        </p:nvSpPr>
        <p:spPr bwMode="auto">
          <a:xfrm>
            <a:off x="395536" y="957635"/>
            <a:ext cx="8424614" cy="311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3200" dirty="0">
                <a:latin typeface="+mn-lt"/>
                <a:cs typeface="ＭＳ Ｐゴシック" charset="-128"/>
              </a:rPr>
              <a:t>Deterministic Algorithms</a:t>
            </a:r>
            <a:endParaRPr lang="en-US" altLang="zh-CN" sz="3200" dirty="0">
              <a:cs typeface="ＭＳ Ｐゴシック" charset="-128"/>
            </a:endParaRPr>
          </a:p>
          <a:p>
            <a:pPr lvl="1" algn="just">
              <a:lnSpc>
                <a:spcPct val="95000"/>
              </a:lnSpc>
              <a:spcBef>
                <a:spcPct val="25000"/>
              </a:spcBef>
              <a:spcAft>
                <a:spcPct val="10000"/>
              </a:spcAft>
              <a:buSzPct val="60000"/>
              <a:defRPr/>
            </a:pPr>
            <a:r>
              <a:rPr lang="en-US" altLang="zh-CN" sz="2800" dirty="0">
                <a:cs typeface="ＭＳ Ｐゴシック" charset="-128"/>
              </a:rPr>
              <a:t>Greedy [SODA 1991]</a:t>
            </a:r>
          </a:p>
          <a:p>
            <a:pPr lvl="1" algn="just">
              <a:lnSpc>
                <a:spcPct val="95000"/>
              </a:lnSpc>
              <a:spcBef>
                <a:spcPct val="25000"/>
              </a:spcBef>
              <a:spcAft>
                <a:spcPct val="10000"/>
              </a:spcAft>
              <a:buSzPct val="60000"/>
              <a:defRPr/>
            </a:pPr>
            <a:r>
              <a:rPr lang="en-US" altLang="zh-CN" sz="2800" dirty="0">
                <a:cs typeface="ＭＳ Ｐゴシック" charset="-128"/>
              </a:rPr>
              <a:t>Permutation [SODA 1991]</a:t>
            </a:r>
          </a:p>
          <a:p>
            <a:pPr marL="349250" lvl="1" indent="0" algn="just">
              <a:lnSpc>
                <a:spcPct val="95000"/>
              </a:lnSpc>
              <a:spcBef>
                <a:spcPct val="25000"/>
              </a:spcBef>
              <a:spcAft>
                <a:spcPct val="10000"/>
              </a:spcAft>
              <a:buSzPct val="60000"/>
              <a:buNone/>
              <a:defRPr/>
            </a:pPr>
            <a:endParaRPr lang="en-US" altLang="zh-CN" sz="2400" dirty="0">
              <a:cs typeface="ＭＳ Ｐゴシック" charset="-128"/>
            </a:endParaRPr>
          </a:p>
          <a:p>
            <a:pPr marL="349250" lvl="1" indent="0" algn="just">
              <a:lnSpc>
                <a:spcPct val="95000"/>
              </a:lnSpc>
              <a:spcBef>
                <a:spcPct val="25000"/>
              </a:spcBef>
              <a:spcAft>
                <a:spcPct val="10000"/>
              </a:spcAft>
              <a:buSzPct val="60000"/>
              <a:buNone/>
              <a:defRPr/>
            </a:pPr>
            <a:endParaRPr lang="en-US" altLang="zh-CN" sz="2400" dirty="0">
              <a:cs typeface="ＭＳ Ｐゴシック" charset="-128"/>
            </a:endParaRPr>
          </a:p>
          <a:p>
            <a:pPr algn="just">
              <a:lnSpc>
                <a:spcPct val="95000"/>
              </a:lnSpc>
              <a:spcBef>
                <a:spcPct val="25000"/>
              </a:spcBef>
              <a:spcAft>
                <a:spcPct val="10000"/>
              </a:spcAft>
              <a:buSzPct val="60000"/>
              <a:defRPr/>
            </a:pPr>
            <a:r>
              <a:rPr lang="en-US" altLang="zh-CN" sz="3200" dirty="0">
                <a:solidFill>
                  <a:srgbClr val="FF0000"/>
                </a:solidFill>
                <a:cs typeface="ＭＳ Ｐゴシック" charset="-128"/>
              </a:rPr>
              <a:t>Randomized Algorithms</a:t>
            </a:r>
          </a:p>
          <a:p>
            <a:pPr lvl="1" algn="just">
              <a:lnSpc>
                <a:spcPct val="95000"/>
              </a:lnSpc>
              <a:spcBef>
                <a:spcPct val="25000"/>
              </a:spcBef>
              <a:spcAft>
                <a:spcPct val="10000"/>
              </a:spcAft>
              <a:buSzPct val="60000"/>
              <a:defRPr/>
            </a:pPr>
            <a:r>
              <a:rPr lang="en-US" altLang="zh-CN" sz="2800" dirty="0">
                <a:cs typeface="ＭＳ Ｐゴシック" charset="-128"/>
              </a:rPr>
              <a:t>HST-Greedy [SODA 2006]</a:t>
            </a:r>
          </a:p>
          <a:p>
            <a:pPr lvl="1" algn="just">
              <a:lnSpc>
                <a:spcPct val="95000"/>
              </a:lnSpc>
              <a:spcBef>
                <a:spcPct val="25000"/>
              </a:spcBef>
              <a:spcAft>
                <a:spcPct val="10000"/>
              </a:spcAft>
              <a:buSzPct val="60000"/>
              <a:defRPr/>
            </a:pPr>
            <a:r>
              <a:rPr lang="en-US" altLang="zh-CN" sz="2800" dirty="0">
                <a:cs typeface="ＭＳ Ｐゴシック" charset="-128"/>
              </a:rPr>
              <a:t>HST-Reassignment [ESA 2007]</a:t>
            </a:r>
          </a:p>
        </p:txBody>
      </p:sp>
    </p:spTree>
    <p:extLst>
      <p:ext uri="{BB962C8B-B14F-4D97-AF65-F5344CB8AC3E}">
        <p14:creationId xmlns:p14="http://schemas.microsoft.com/office/powerpoint/2010/main" val="2644830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Title 1"/>
          <p:cNvSpPr>
            <a:spLocks noGrp="1"/>
          </p:cNvSpPr>
          <p:nvPr>
            <p:ph type="title"/>
          </p:nvPr>
        </p:nvSpPr>
        <p:spPr>
          <a:xfrm>
            <a:off x="395536" y="122238"/>
            <a:ext cx="8748464" cy="714375"/>
          </a:xfrm>
        </p:spPr>
        <p:txBody>
          <a:bodyPr/>
          <a:lstStyle/>
          <a:p>
            <a:pPr eaLnBrk="1" hangingPunct="1"/>
            <a:r>
              <a:rPr lang="en-US" altLang="zh-CN" sz="3600" dirty="0"/>
              <a:t>HST Construction</a:t>
            </a:r>
            <a:endParaRPr lang="en-US" altLang="zh-CN" sz="3500" dirty="0"/>
          </a:p>
        </p:txBody>
      </p:sp>
      <p:sp>
        <p:nvSpPr>
          <p:cNvPr id="9"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104</a:t>
            </a:fld>
            <a:endParaRPr lang="en-US" altLang="zh-CN" sz="1200" b="0">
              <a:ea typeface="Gulim" pitchFamily="34" charset="-127"/>
            </a:endParaRPr>
          </a:p>
        </p:txBody>
      </p:sp>
      <p:sp>
        <p:nvSpPr>
          <p:cNvPr id="7" name="Rectangle 3"/>
          <p:cNvSpPr txBox="1">
            <a:spLocks noChangeArrowheads="1"/>
          </p:cNvSpPr>
          <p:nvPr/>
        </p:nvSpPr>
        <p:spPr bwMode="auto">
          <a:xfrm>
            <a:off x="228600" y="957635"/>
            <a:ext cx="8591550" cy="311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Basic idea </a:t>
            </a:r>
            <a:endParaRPr lang="en-US" altLang="zh-CN" sz="2400" dirty="0">
              <a:cs typeface="ＭＳ Ｐゴシック" charset="-128"/>
            </a:endParaRPr>
          </a:p>
          <a:p>
            <a:pPr lvl="1" algn="just">
              <a:lnSpc>
                <a:spcPct val="95000"/>
              </a:lnSpc>
              <a:spcBef>
                <a:spcPct val="25000"/>
              </a:spcBef>
              <a:spcAft>
                <a:spcPct val="10000"/>
              </a:spcAft>
              <a:buSzPct val="60000"/>
              <a:defRPr/>
            </a:pPr>
            <a:r>
              <a:rPr lang="en-US" altLang="zh-CN" sz="2400" dirty="0">
                <a:cs typeface="ＭＳ Ｐゴシック" charset="-128"/>
              </a:rPr>
              <a:t>Randomly generate a global permutation of all the given objects as an order.</a:t>
            </a:r>
          </a:p>
          <a:p>
            <a:pPr lvl="1" algn="just">
              <a:lnSpc>
                <a:spcPct val="95000"/>
              </a:lnSpc>
              <a:spcBef>
                <a:spcPct val="25000"/>
              </a:spcBef>
              <a:spcAft>
                <a:spcPct val="10000"/>
              </a:spcAft>
              <a:buSzPct val="60000"/>
              <a:defRPr/>
            </a:pPr>
            <a:endParaRPr lang="en-US" altLang="zh-CN" sz="2400" dirty="0">
              <a:cs typeface="ＭＳ Ｐゴシック" charset="-128"/>
            </a:endParaRPr>
          </a:p>
          <a:p>
            <a:pPr lvl="1" algn="just">
              <a:lnSpc>
                <a:spcPct val="95000"/>
              </a:lnSpc>
              <a:spcBef>
                <a:spcPct val="25000"/>
              </a:spcBef>
              <a:spcAft>
                <a:spcPct val="10000"/>
              </a:spcAft>
              <a:buSzPct val="60000"/>
              <a:defRPr/>
            </a:pPr>
            <a:r>
              <a:rPr lang="en-US" altLang="zh-CN" sz="2400" dirty="0">
                <a:cs typeface="ＭＳ Ｐゴシック" charset="-128"/>
              </a:rPr>
              <a:t>Perform a hierarchical decomposition following the generated order level by level.</a:t>
            </a:r>
          </a:p>
          <a:p>
            <a:pPr lvl="1" algn="just">
              <a:lnSpc>
                <a:spcPct val="95000"/>
              </a:lnSpc>
              <a:spcBef>
                <a:spcPct val="25000"/>
              </a:spcBef>
              <a:spcAft>
                <a:spcPct val="10000"/>
              </a:spcAft>
              <a:buSzPct val="60000"/>
              <a:defRPr/>
            </a:pPr>
            <a:endParaRPr lang="en-US" altLang="zh-CN" sz="2400" dirty="0">
              <a:cs typeface="ＭＳ Ｐゴシック" charset="-128"/>
            </a:endParaRPr>
          </a:p>
        </p:txBody>
      </p:sp>
    </p:spTree>
    <p:extLst>
      <p:ext uri="{BB962C8B-B14F-4D97-AF65-F5344CB8AC3E}">
        <p14:creationId xmlns:p14="http://schemas.microsoft.com/office/powerpoint/2010/main" val="381477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747" name="Rectangle 3"/>
              <p:cNvSpPr txBox="1">
                <a:spLocks noChangeArrowheads="1"/>
              </p:cNvSpPr>
              <p:nvPr/>
            </p:nvSpPr>
            <p:spPr bwMode="auto">
              <a:xfrm>
                <a:off x="228600" y="957263"/>
                <a:ext cx="8591550" cy="110358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Basic idea</a:t>
                </a:r>
              </a:p>
              <a:p>
                <a:pPr lvl="1" algn="just">
                  <a:lnSpc>
                    <a:spcPct val="95000"/>
                  </a:lnSpc>
                  <a:spcBef>
                    <a:spcPct val="25000"/>
                  </a:spcBef>
                  <a:spcAft>
                    <a:spcPct val="10000"/>
                  </a:spcAft>
                  <a:buSzPct val="60000"/>
                  <a:defRPr/>
                </a:pPr>
                <a:r>
                  <a:rPr lang="en-US" altLang="zh-CN" sz="2400" dirty="0">
                    <a:cs typeface="ＭＳ Ｐゴシック" charset="-128"/>
                  </a:rPr>
                  <a:t>Suppose </a:t>
                </a:r>
                <a:r>
                  <a:rPr lang="el-GR" altLang="zh-CN" sz="2400" dirty="0">
                    <a:cs typeface="ＭＳ Ｐゴシック" charset="-128"/>
                  </a:rPr>
                  <a:t>β</a:t>
                </a:r>
                <a:r>
                  <a:rPr lang="en-US" altLang="zh-CN" sz="2400" dirty="0">
                    <a:cs typeface="ＭＳ Ｐゴシック" charset="-128"/>
                  </a:rPr>
                  <a:t>=1.2 and the global permutation is &lt;w</a:t>
                </a:r>
                <a:r>
                  <a:rPr lang="en-US" altLang="zh-CN" sz="2400" baseline="-25000" dirty="0">
                    <a:cs typeface="ＭＳ Ｐゴシック" charset="-128"/>
                  </a:rPr>
                  <a:t>1</a:t>
                </a:r>
                <a:r>
                  <a:rPr lang="en-US" altLang="zh-CN" sz="2400" dirty="0">
                    <a:cs typeface="ＭＳ Ｐゴシック" charset="-128"/>
                  </a:rPr>
                  <a:t>,w</a:t>
                </a:r>
                <a:r>
                  <a:rPr lang="en-US" altLang="zh-CN" sz="2400" baseline="-25000" dirty="0">
                    <a:cs typeface="ＭＳ Ｐゴシック" charset="-128"/>
                  </a:rPr>
                  <a:t>2</a:t>
                </a:r>
                <a:r>
                  <a:rPr lang="en-US" altLang="zh-CN" sz="2400" dirty="0">
                    <a:cs typeface="ＭＳ Ｐゴシック" charset="-128"/>
                  </a:rPr>
                  <a:t>,w</a:t>
                </a:r>
                <a:r>
                  <a:rPr lang="en-US" altLang="zh-CN" sz="2400" baseline="-25000" dirty="0">
                    <a:cs typeface="ＭＳ Ｐゴシック" charset="-128"/>
                  </a:rPr>
                  <a:t>3</a:t>
                </a:r>
                <a:r>
                  <a:rPr lang="en-US" altLang="zh-CN" sz="2400" dirty="0">
                    <a:cs typeface="ＭＳ Ｐゴシック" charset="-128"/>
                  </a:rPr>
                  <a:t>,w</a:t>
                </a:r>
                <a:r>
                  <a:rPr lang="en-US" altLang="zh-CN" sz="2400" baseline="-25000" dirty="0">
                    <a:cs typeface="ＭＳ Ｐゴシック" charset="-128"/>
                  </a:rPr>
                  <a:t>4</a:t>
                </a:r>
                <a:r>
                  <a:rPr lang="en-US" altLang="zh-CN" sz="2400" dirty="0">
                    <a:cs typeface="ＭＳ Ｐゴシック" charset="-128"/>
                  </a:rPr>
                  <a:t>&gt;. </a:t>
                </a:r>
                <a:r>
                  <a:rPr lang="el-GR" altLang="zh-CN" sz="2400" dirty="0">
                    <a:cs typeface="ＭＳ Ｐゴシック" charset="-128"/>
                  </a:rPr>
                  <a:t>Δ</a:t>
                </a:r>
                <a:r>
                  <a:rPr lang="en-US" altLang="zh-CN" sz="2400" dirty="0">
                    <a:cs typeface="ＭＳ Ｐゴシック" charset="-128"/>
                  </a:rPr>
                  <a:t>=</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1" i="1" smtClean="0">
                            <a:latin typeface="Cambria Math" panose="02040503050406030204" pitchFamily="18" charset="0"/>
                          </a:rPr>
                          <m:t>𝒎𝒂𝒙</m:t>
                        </m:r>
                      </m:e>
                      <m:sub>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𝒘</m:t>
                            </m:r>
                          </m:e>
                          <m:sub>
                            <m:r>
                              <a:rPr lang="en-US" altLang="zh-CN" sz="2400" b="1" i="1" smtClean="0">
                                <a:latin typeface="Cambria Math" panose="02040503050406030204" pitchFamily="18" charset="0"/>
                              </a:rPr>
                              <m:t>𝒊</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𝒘</m:t>
                            </m:r>
                          </m:e>
                          <m:sub>
                            <m:r>
                              <a:rPr lang="en-US" altLang="zh-CN" sz="2400" b="1" i="1" smtClean="0">
                                <a:latin typeface="Cambria Math" panose="02040503050406030204" pitchFamily="18" charset="0"/>
                              </a:rPr>
                              <m:t>𝒋</m:t>
                            </m:r>
                          </m:sub>
                        </m:sSub>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𝑾</m:t>
                        </m:r>
                      </m:sub>
                    </m:sSub>
                    <m:r>
                      <a:rPr lang="en-US" altLang="zh-CN" sz="2400" b="1" i="1" smtClean="0">
                        <a:latin typeface="Cambria Math" panose="02040503050406030204" pitchFamily="18" charset="0"/>
                      </a:rPr>
                      <m:t>𝒅</m:t>
                    </m:r>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𝒘</m:t>
                            </m:r>
                          </m:e>
                          <m:sub>
                            <m:r>
                              <a:rPr lang="en-US" altLang="zh-CN" sz="2400" b="1" i="1" smtClean="0">
                                <a:latin typeface="Cambria Math" panose="02040503050406030204" pitchFamily="18" charset="0"/>
                              </a:rPr>
                              <m:t>𝒊</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𝒘</m:t>
                            </m:r>
                          </m:e>
                          <m:sub>
                            <m:r>
                              <a:rPr lang="en-US" altLang="zh-CN" sz="2400" b="1" i="1" smtClean="0">
                                <a:latin typeface="Cambria Math" panose="02040503050406030204" pitchFamily="18" charset="0"/>
                              </a:rPr>
                              <m:t>𝒋</m:t>
                            </m:r>
                          </m:sub>
                        </m:sSub>
                      </m:e>
                    </m:d>
                    <m:r>
                      <a:rPr lang="en-US" altLang="zh-CN" sz="2400" b="1" i="1" smtClean="0">
                        <a:latin typeface="Cambria Math" panose="02040503050406030204" pitchFamily="18" charset="0"/>
                      </a:rPr>
                      <m:t>=</m:t>
                    </m:r>
                    <m:rad>
                      <m:radPr>
                        <m:degHide m:val="on"/>
                        <m:ctrlPr>
                          <a:rPr lang="en-US" altLang="zh-CN" sz="2400" b="1" i="1" smtClean="0">
                            <a:latin typeface="Cambria Math" panose="02040503050406030204" pitchFamily="18" charset="0"/>
                          </a:rPr>
                        </m:ctrlPr>
                      </m:radPr>
                      <m:deg/>
                      <m:e>
                        <m:r>
                          <a:rPr lang="en-US" altLang="zh-CN" sz="2400" b="1" i="1" smtClean="0">
                            <a:latin typeface="Cambria Math" panose="02040503050406030204" pitchFamily="18" charset="0"/>
                          </a:rPr>
                          <m:t>𝟐𝟗</m:t>
                        </m:r>
                      </m:e>
                    </m:rad>
                  </m:oMath>
                </a14:m>
                <a:r>
                  <a:rPr lang="en-US" altLang="zh-CN" sz="2300" dirty="0">
                    <a:latin typeface="+mn-lt"/>
                    <a:cs typeface="ＭＳ Ｐゴシック" charset="-128"/>
                  </a:rPr>
                  <a:t> and </a:t>
                </a:r>
                <a:r>
                  <a:rPr lang="el-GR" altLang="zh-CN" sz="2300" dirty="0">
                    <a:latin typeface="+mn-lt"/>
                    <a:cs typeface="ＭＳ Ｐゴシック" charset="-128"/>
                  </a:rPr>
                  <a:t>δ</a:t>
                </a:r>
                <a:r>
                  <a:rPr lang="en-US" altLang="zh-CN" sz="2300" dirty="0">
                    <a:latin typeface="+mn-lt"/>
                    <a:cs typeface="ＭＳ Ｐゴシック" charset="-128"/>
                  </a:rPr>
                  <a:t>=</a:t>
                </a:r>
                <a14:m>
                  <m:oMath xmlns:m="http://schemas.openxmlformats.org/officeDocument/2006/math">
                    <m:d>
                      <m:dPr>
                        <m:begChr m:val="⌊"/>
                        <m:endChr m:val="⌋"/>
                        <m:ctrlPr>
                          <a:rPr lang="en-US" altLang="zh-CN" sz="2300" i="1" smtClean="0">
                            <a:latin typeface="Cambria Math" panose="02040503050406030204" pitchFamily="18" charset="0"/>
                          </a:rPr>
                        </m:ctrlPr>
                      </m:dPr>
                      <m:e>
                        <m:func>
                          <m:funcPr>
                            <m:ctrlPr>
                              <a:rPr lang="en-US" altLang="zh-CN" sz="2300" i="1" smtClean="0">
                                <a:latin typeface="Cambria Math" panose="02040503050406030204" pitchFamily="18" charset="0"/>
                              </a:rPr>
                            </m:ctrlPr>
                          </m:funcPr>
                          <m:fName>
                            <m:r>
                              <m:rPr>
                                <m:sty m:val="p"/>
                              </m:rPr>
                              <a:rPr lang="en-US" altLang="zh-CN" sz="2300" i="0" smtClean="0">
                                <a:latin typeface="Cambria Math" panose="02040503050406030204" pitchFamily="18" charset="0"/>
                              </a:rPr>
                              <m:t>log</m:t>
                            </m:r>
                          </m:fName>
                          <m:e>
                            <m:rad>
                              <m:radPr>
                                <m:degHide m:val="on"/>
                                <m:ctrlPr>
                                  <a:rPr lang="en-US" altLang="zh-CN" sz="2300" i="1" smtClean="0">
                                    <a:latin typeface="Cambria Math" panose="02040503050406030204" pitchFamily="18" charset="0"/>
                                  </a:rPr>
                                </m:ctrlPr>
                              </m:radPr>
                              <m:deg/>
                              <m:e>
                                <m:r>
                                  <a:rPr lang="en-US" altLang="zh-CN" sz="2300" b="1" i="1" smtClean="0">
                                    <a:latin typeface="Cambria Math" panose="02040503050406030204" pitchFamily="18" charset="0"/>
                                  </a:rPr>
                                  <m:t>𝟐𝟗</m:t>
                                </m:r>
                              </m:e>
                            </m:rad>
                          </m:e>
                        </m:func>
                      </m:e>
                    </m:d>
                    <m:r>
                      <a:rPr lang="en-US" altLang="zh-CN" sz="2300" b="1" i="1" smtClean="0">
                        <a:latin typeface="Cambria Math" panose="02040503050406030204" pitchFamily="18" charset="0"/>
                      </a:rPr>
                      <m:t>=</m:t>
                    </m:r>
                    <m:r>
                      <a:rPr lang="en-US" altLang="zh-CN" sz="2300" b="1" i="1" smtClean="0">
                        <a:latin typeface="Cambria Math" panose="02040503050406030204" pitchFamily="18" charset="0"/>
                      </a:rPr>
                      <m:t>𝟒</m:t>
                    </m:r>
                    <m:r>
                      <a:rPr lang="en-US" altLang="zh-CN" sz="2300" b="1" i="1" smtClean="0">
                        <a:latin typeface="Cambria Math" panose="02040503050406030204" pitchFamily="18" charset="0"/>
                      </a:rPr>
                      <m:t>.</m:t>
                    </m:r>
                  </m:oMath>
                </a14:m>
                <a:endParaRPr lang="en-US" altLang="zh-CN" sz="2300" b="1" dirty="0">
                  <a:latin typeface="+mn-lt"/>
                </a:endParaRPr>
              </a:p>
              <a:p>
                <a:pPr lvl="1" algn="just">
                  <a:lnSpc>
                    <a:spcPct val="95000"/>
                  </a:lnSpc>
                  <a:spcBef>
                    <a:spcPct val="25000"/>
                  </a:spcBef>
                  <a:spcAft>
                    <a:spcPct val="10000"/>
                  </a:spcAft>
                  <a:buSzPct val="60000"/>
                  <a:defRPr/>
                </a:pPr>
                <a:r>
                  <a:rPr lang="en-US" altLang="zh-CN" sz="2300" dirty="0">
                    <a:latin typeface="+mn-lt"/>
                    <a:cs typeface="ＭＳ Ｐゴシック" charset="-128"/>
                  </a:rPr>
                  <a:t>The root vertex contains four taxis.</a:t>
                </a:r>
              </a:p>
            </p:txBody>
          </p:sp>
        </mc:Choice>
        <mc:Fallback xmlns="">
          <p:sp>
            <p:nvSpPr>
              <p:cNvPr id="31747" name="Rectangle 3"/>
              <p:cNvSpPr txBox="1">
                <a:spLocks noRot="1" noChangeAspect="1" noMove="1" noResize="1" noEditPoints="1" noAdjustHandles="1" noChangeArrowheads="1" noChangeShapeType="1" noTextEdit="1"/>
              </p:cNvSpPr>
              <p:nvPr/>
            </p:nvSpPr>
            <p:spPr bwMode="auto">
              <a:xfrm>
                <a:off x="228600" y="957263"/>
                <a:ext cx="8591550" cy="1103585"/>
              </a:xfrm>
              <a:prstGeom prst="rect">
                <a:avLst/>
              </a:prstGeom>
              <a:blipFill>
                <a:blip r:embed="rId3"/>
                <a:stretch>
                  <a:fillRect l="-355" t="-7735" r="-1065" b="-11933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141" name="组合 140"/>
          <p:cNvGrpSpPr/>
          <p:nvPr/>
        </p:nvGrpSpPr>
        <p:grpSpPr>
          <a:xfrm>
            <a:off x="5031543" y="3395215"/>
            <a:ext cx="3437477" cy="3319440"/>
            <a:chOff x="5031543" y="3395215"/>
            <a:chExt cx="3437477" cy="3319440"/>
          </a:xfrm>
        </p:grpSpPr>
        <p:pic>
          <p:nvPicPr>
            <p:cNvPr id="101" name="Picture 11" descr="MCj03118980000[1]"/>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506716" y="3920217"/>
              <a:ext cx="454530" cy="2138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2" name="Picture 11" descr="MCj03118980000[1]"/>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065193" y="4847609"/>
              <a:ext cx="456350" cy="2147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0" name="Picture 11" descr="MCj03118980000[1]"/>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537373" y="6193518"/>
              <a:ext cx="456350" cy="2147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3" name="Picture 11" descr="MCj03118980000[1]"/>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528304" y="4355698"/>
              <a:ext cx="453622" cy="2120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30" name="组合 29"/>
            <p:cNvGrpSpPr/>
            <p:nvPr/>
          </p:nvGrpSpPr>
          <p:grpSpPr>
            <a:xfrm>
              <a:off x="5364088" y="3509850"/>
              <a:ext cx="2952328" cy="2871478"/>
              <a:chOff x="5148064" y="3437842"/>
              <a:chExt cx="2952328" cy="2871478"/>
            </a:xfrm>
          </p:grpSpPr>
          <p:cxnSp>
            <p:nvCxnSpPr>
              <p:cNvPr id="8" name="直接箭头连接符 7"/>
              <p:cNvCxnSpPr/>
              <p:nvPr/>
            </p:nvCxnSpPr>
            <p:spPr bwMode="auto">
              <a:xfrm flipV="1">
                <a:off x="5148064" y="3437842"/>
                <a:ext cx="0" cy="2871478"/>
              </a:xfrm>
              <a:prstGeom prst="straightConnector1">
                <a:avLst/>
              </a:prstGeom>
              <a:solidFill>
                <a:srgbClr val="C0C0C0">
                  <a:alpha val="0"/>
                </a:srgbClr>
              </a:solidFill>
              <a:ln w="28575" cap="flat" cmpd="sng" algn="ctr">
                <a:solidFill>
                  <a:schemeClr val="tx1"/>
                </a:solidFill>
                <a:prstDash val="solid"/>
                <a:round/>
                <a:headEnd type="none" w="med" len="med"/>
                <a:tailEnd type="arrow" w="med" len="lg"/>
              </a:ln>
              <a:effectLst/>
            </p:spPr>
          </p:cxnSp>
          <p:cxnSp>
            <p:nvCxnSpPr>
              <p:cNvPr id="11" name="直接箭头连接符 10"/>
              <p:cNvCxnSpPr/>
              <p:nvPr/>
            </p:nvCxnSpPr>
            <p:spPr bwMode="auto">
              <a:xfrm>
                <a:off x="5148064" y="6309320"/>
                <a:ext cx="2952328" cy="0"/>
              </a:xfrm>
              <a:prstGeom prst="straightConnector1">
                <a:avLst/>
              </a:prstGeom>
              <a:solidFill>
                <a:srgbClr val="C0C0C0">
                  <a:alpha val="0"/>
                </a:srgbClr>
              </a:solidFill>
              <a:ln w="28575" cap="flat" cmpd="sng" algn="ctr">
                <a:solidFill>
                  <a:schemeClr val="tx1"/>
                </a:solidFill>
                <a:prstDash val="solid"/>
                <a:round/>
                <a:headEnd type="none" w="med" len="med"/>
                <a:tailEnd type="arrow" w="med" len="lg"/>
              </a:ln>
              <a:effectLst/>
            </p:spPr>
          </p:cxnSp>
          <p:cxnSp>
            <p:nvCxnSpPr>
              <p:cNvPr id="114" name="直接连接符 113"/>
              <p:cNvCxnSpPr/>
              <p:nvPr/>
            </p:nvCxnSpPr>
            <p:spPr bwMode="auto">
              <a:xfrm>
                <a:off x="5148064" y="393305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16" name="直接连接符 115"/>
              <p:cNvCxnSpPr/>
              <p:nvPr/>
            </p:nvCxnSpPr>
            <p:spPr bwMode="auto">
              <a:xfrm>
                <a:off x="5148064" y="580526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17" name="直接连接符 116"/>
              <p:cNvCxnSpPr/>
              <p:nvPr/>
            </p:nvCxnSpPr>
            <p:spPr bwMode="auto">
              <a:xfrm>
                <a:off x="5148064" y="532003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18" name="直接连接符 117"/>
              <p:cNvCxnSpPr/>
              <p:nvPr/>
            </p:nvCxnSpPr>
            <p:spPr bwMode="auto">
              <a:xfrm>
                <a:off x="5148064" y="436510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20" name="直接连接符 119"/>
              <p:cNvCxnSpPr/>
              <p:nvPr/>
            </p:nvCxnSpPr>
            <p:spPr bwMode="auto">
              <a:xfrm>
                <a:off x="5148064" y="4817848"/>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grpSp>
            <p:nvGrpSpPr>
              <p:cNvPr id="28" name="组合 27"/>
              <p:cNvGrpSpPr/>
              <p:nvPr/>
            </p:nvGrpSpPr>
            <p:grpSpPr>
              <a:xfrm rot="16200000">
                <a:off x="6511217" y="5306207"/>
                <a:ext cx="72008" cy="1934218"/>
                <a:chOff x="5300464" y="4023446"/>
                <a:chExt cx="72008" cy="1934218"/>
              </a:xfrm>
            </p:grpSpPr>
            <p:cxnSp>
              <p:nvCxnSpPr>
                <p:cNvPr id="121" name="直接连接符 120"/>
                <p:cNvCxnSpPr/>
                <p:nvPr/>
              </p:nvCxnSpPr>
              <p:spPr bwMode="auto">
                <a:xfrm>
                  <a:off x="5300464" y="402344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22" name="直接连接符 121"/>
                <p:cNvCxnSpPr/>
                <p:nvPr/>
              </p:nvCxnSpPr>
              <p:spPr bwMode="auto">
                <a:xfrm>
                  <a:off x="5300464" y="595766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23" name="直接连接符 122"/>
                <p:cNvCxnSpPr/>
                <p:nvPr/>
              </p:nvCxnSpPr>
              <p:spPr bwMode="auto">
                <a:xfrm>
                  <a:off x="5300464" y="547243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24" name="直接连接符 123"/>
                <p:cNvCxnSpPr/>
                <p:nvPr/>
              </p:nvCxnSpPr>
              <p:spPr bwMode="auto">
                <a:xfrm>
                  <a:off x="5300464" y="451750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25" name="直接连接符 124"/>
                <p:cNvCxnSpPr/>
                <p:nvPr/>
              </p:nvCxnSpPr>
              <p:spPr bwMode="auto">
                <a:xfrm>
                  <a:off x="5300464" y="4970248"/>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grpSp>
        </p:grpSp>
        <p:sp>
          <p:nvSpPr>
            <p:cNvPr id="129" name="Text Box 177"/>
            <p:cNvSpPr txBox="1">
              <a:spLocks noChangeArrowheads="1"/>
            </p:cNvSpPr>
            <p:nvPr/>
          </p:nvSpPr>
          <p:spPr bwMode="auto">
            <a:xfrm>
              <a:off x="5820268" y="4505879"/>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2</a:t>
              </a:r>
              <a:r>
                <a:rPr lang="zh-CN" altLang="en-US" sz="1800" b="1" dirty="0"/>
                <a:t>（</a:t>
              </a:r>
              <a:r>
                <a:rPr lang="en-US" altLang="zh-CN" sz="1800" dirty="0"/>
                <a:t>2</a:t>
              </a:r>
              <a:r>
                <a:rPr lang="zh-CN" altLang="en-US" sz="1800" b="1" dirty="0"/>
                <a:t>，</a:t>
              </a:r>
              <a:r>
                <a:rPr lang="en-US" altLang="zh-CN" sz="1800" dirty="0"/>
                <a:t>3</a:t>
              </a:r>
              <a:r>
                <a:rPr lang="zh-CN" altLang="en-US" sz="1800" b="1" dirty="0"/>
                <a:t>）</a:t>
              </a:r>
              <a:endParaRPr lang="zh-CN" altLang="en-US" sz="1800" b="1" baseline="-25000" dirty="0"/>
            </a:p>
          </p:txBody>
        </p:sp>
        <p:sp>
          <p:nvSpPr>
            <p:cNvPr id="130" name="Text Box 177"/>
            <p:cNvSpPr txBox="1">
              <a:spLocks noChangeArrowheads="1"/>
            </p:cNvSpPr>
            <p:nvPr/>
          </p:nvSpPr>
          <p:spPr bwMode="auto">
            <a:xfrm>
              <a:off x="6156210" y="4053999"/>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3</a:t>
              </a:r>
              <a:r>
                <a:rPr lang="zh-CN" altLang="en-US" sz="1800" b="1" dirty="0"/>
                <a:t>（</a:t>
              </a:r>
              <a:r>
                <a:rPr lang="en-US" altLang="zh-CN" sz="1800" dirty="0"/>
                <a:t>3</a:t>
              </a:r>
              <a:r>
                <a:rPr lang="zh-CN" altLang="en-US" sz="1800" b="1" dirty="0"/>
                <a:t>，</a:t>
              </a:r>
              <a:r>
                <a:rPr lang="en-US" altLang="zh-CN" sz="1800" dirty="0"/>
                <a:t>4</a:t>
              </a:r>
              <a:r>
                <a:rPr lang="zh-CN" altLang="en-US" sz="1800" b="1" dirty="0"/>
                <a:t>）</a:t>
              </a:r>
              <a:endParaRPr lang="zh-CN" altLang="en-US" sz="1800" b="1" baseline="-25000" dirty="0"/>
            </a:p>
          </p:txBody>
        </p:sp>
        <p:sp>
          <p:nvSpPr>
            <p:cNvPr id="131" name="Text Box 177"/>
            <p:cNvSpPr txBox="1">
              <a:spLocks noChangeArrowheads="1"/>
            </p:cNvSpPr>
            <p:nvPr/>
          </p:nvSpPr>
          <p:spPr bwMode="auto">
            <a:xfrm>
              <a:off x="6190410" y="5903480"/>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1</a:t>
              </a:r>
              <a:r>
                <a:rPr lang="zh-CN" altLang="en-US" sz="1800" b="1" dirty="0"/>
                <a:t>（</a:t>
              </a:r>
              <a:r>
                <a:rPr lang="en-US" altLang="zh-CN" sz="1800" dirty="0"/>
                <a:t>3</a:t>
              </a:r>
              <a:r>
                <a:rPr lang="zh-CN" altLang="en-US" sz="1800" b="1" dirty="0"/>
                <a:t>，</a:t>
              </a:r>
              <a:r>
                <a:rPr lang="en-US" altLang="zh-CN" sz="1800" dirty="0"/>
                <a:t>0</a:t>
              </a:r>
              <a:r>
                <a:rPr lang="zh-CN" altLang="en-US" sz="1800" b="1" dirty="0"/>
                <a:t>）</a:t>
              </a:r>
              <a:endParaRPr lang="zh-CN" altLang="en-US" sz="1800" b="1" baseline="-25000" dirty="0"/>
            </a:p>
          </p:txBody>
        </p:sp>
        <p:sp>
          <p:nvSpPr>
            <p:cNvPr id="132" name="Text Box 177"/>
            <p:cNvSpPr txBox="1">
              <a:spLocks noChangeArrowheads="1"/>
            </p:cNvSpPr>
            <p:nvPr/>
          </p:nvSpPr>
          <p:spPr bwMode="auto">
            <a:xfrm>
              <a:off x="7218431" y="3593372"/>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4</a:t>
              </a:r>
              <a:r>
                <a:rPr lang="zh-CN" altLang="en-US" sz="1800" b="1" dirty="0"/>
                <a:t>（</a:t>
              </a:r>
              <a:r>
                <a:rPr lang="en-US" altLang="zh-CN" sz="1800" dirty="0"/>
                <a:t>5</a:t>
              </a:r>
              <a:r>
                <a:rPr lang="zh-CN" altLang="en-US" sz="1800" b="1" dirty="0"/>
                <a:t>，</a:t>
              </a:r>
              <a:r>
                <a:rPr lang="en-US" altLang="zh-CN" sz="1800" dirty="0"/>
                <a:t>5</a:t>
              </a:r>
              <a:r>
                <a:rPr lang="zh-CN" altLang="en-US" sz="1800" b="1" dirty="0"/>
                <a:t>）</a:t>
              </a:r>
              <a:endParaRPr lang="zh-CN" altLang="en-US" sz="1800" b="1" baseline="-25000" dirty="0"/>
            </a:p>
          </p:txBody>
        </p:sp>
        <p:sp>
          <p:nvSpPr>
            <p:cNvPr id="135" name="文本框 134"/>
            <p:cNvSpPr txBox="1"/>
            <p:nvPr/>
          </p:nvSpPr>
          <p:spPr>
            <a:xfrm>
              <a:off x="5034120" y="3846169"/>
              <a:ext cx="360040" cy="369332"/>
            </a:xfrm>
            <a:prstGeom prst="rect">
              <a:avLst/>
            </a:prstGeom>
            <a:noFill/>
          </p:spPr>
          <p:txBody>
            <a:bodyPr wrap="square" rtlCol="0">
              <a:spAutoFit/>
            </a:bodyPr>
            <a:lstStyle/>
            <a:p>
              <a:r>
                <a:rPr lang="en-US" altLang="zh-CN" sz="1800" dirty="0">
                  <a:latin typeface="+mn-lt"/>
                </a:rPr>
                <a:t>5</a:t>
              </a:r>
              <a:endParaRPr lang="zh-CN" altLang="en-US" sz="1800" dirty="0">
                <a:latin typeface="+mn-lt"/>
              </a:endParaRPr>
            </a:p>
          </p:txBody>
        </p:sp>
        <p:sp>
          <p:nvSpPr>
            <p:cNvPr id="137" name="文本框 136"/>
            <p:cNvSpPr txBox="1"/>
            <p:nvPr/>
          </p:nvSpPr>
          <p:spPr>
            <a:xfrm>
              <a:off x="5031543" y="4249774"/>
              <a:ext cx="360040" cy="369332"/>
            </a:xfrm>
            <a:prstGeom prst="rect">
              <a:avLst/>
            </a:prstGeom>
            <a:noFill/>
          </p:spPr>
          <p:txBody>
            <a:bodyPr wrap="square" rtlCol="0">
              <a:spAutoFit/>
            </a:bodyPr>
            <a:lstStyle/>
            <a:p>
              <a:r>
                <a:rPr lang="en-US" altLang="zh-CN" sz="1800" dirty="0">
                  <a:latin typeface="+mn-lt"/>
                </a:rPr>
                <a:t>4</a:t>
              </a:r>
              <a:endParaRPr lang="zh-CN" altLang="en-US" sz="1800" dirty="0">
                <a:latin typeface="+mn-lt"/>
              </a:endParaRPr>
            </a:p>
          </p:txBody>
        </p:sp>
        <p:sp>
          <p:nvSpPr>
            <p:cNvPr id="138" name="文本框 137"/>
            <p:cNvSpPr txBox="1"/>
            <p:nvPr/>
          </p:nvSpPr>
          <p:spPr>
            <a:xfrm>
              <a:off x="5034881" y="4729335"/>
              <a:ext cx="360040" cy="369332"/>
            </a:xfrm>
            <a:prstGeom prst="rect">
              <a:avLst/>
            </a:prstGeom>
            <a:noFill/>
          </p:spPr>
          <p:txBody>
            <a:bodyPr wrap="square" rtlCol="0">
              <a:spAutoFit/>
            </a:bodyPr>
            <a:lstStyle/>
            <a:p>
              <a:r>
                <a:rPr lang="en-US" altLang="zh-CN" sz="1800" dirty="0">
                  <a:latin typeface="+mn-lt"/>
                </a:rPr>
                <a:t>3</a:t>
              </a:r>
              <a:endParaRPr lang="zh-CN" altLang="en-US" sz="1800" dirty="0">
                <a:latin typeface="+mn-lt"/>
              </a:endParaRPr>
            </a:p>
          </p:txBody>
        </p:sp>
        <p:sp>
          <p:nvSpPr>
            <p:cNvPr id="139" name="文本框 138"/>
            <p:cNvSpPr txBox="1"/>
            <p:nvPr/>
          </p:nvSpPr>
          <p:spPr>
            <a:xfrm>
              <a:off x="5034881" y="5215687"/>
              <a:ext cx="360040" cy="369332"/>
            </a:xfrm>
            <a:prstGeom prst="rect">
              <a:avLst/>
            </a:prstGeom>
            <a:noFill/>
          </p:spPr>
          <p:txBody>
            <a:bodyPr wrap="square" rtlCol="0">
              <a:spAutoFit/>
            </a:bodyPr>
            <a:lstStyle/>
            <a:p>
              <a:r>
                <a:rPr lang="en-US" altLang="zh-CN" sz="1800" dirty="0">
                  <a:latin typeface="+mn-lt"/>
                </a:rPr>
                <a:t>2</a:t>
              </a:r>
              <a:endParaRPr lang="zh-CN" altLang="en-US" sz="1800" dirty="0">
                <a:latin typeface="+mn-lt"/>
              </a:endParaRPr>
            </a:p>
          </p:txBody>
        </p:sp>
        <p:sp>
          <p:nvSpPr>
            <p:cNvPr id="140" name="文本框 139"/>
            <p:cNvSpPr txBox="1"/>
            <p:nvPr/>
          </p:nvSpPr>
          <p:spPr>
            <a:xfrm>
              <a:off x="5036100" y="5698695"/>
              <a:ext cx="360040" cy="369332"/>
            </a:xfrm>
            <a:prstGeom prst="rect">
              <a:avLst/>
            </a:prstGeom>
            <a:noFill/>
          </p:spPr>
          <p:txBody>
            <a:bodyPr wrap="square" rtlCol="0">
              <a:spAutoFit/>
            </a:bodyPr>
            <a:lstStyle/>
            <a:p>
              <a:r>
                <a:rPr lang="en-US" altLang="zh-CN" sz="1800" dirty="0">
                  <a:latin typeface="+mn-lt"/>
                </a:rPr>
                <a:t>1</a:t>
              </a:r>
              <a:endParaRPr lang="zh-CN" altLang="en-US" sz="1800" dirty="0">
                <a:latin typeface="+mn-lt"/>
              </a:endParaRPr>
            </a:p>
          </p:txBody>
        </p:sp>
        <p:sp>
          <p:nvSpPr>
            <p:cNvPr id="148" name="文本框 147"/>
            <p:cNvSpPr txBox="1"/>
            <p:nvPr/>
          </p:nvSpPr>
          <p:spPr>
            <a:xfrm>
              <a:off x="7550334" y="6345323"/>
              <a:ext cx="360040" cy="369332"/>
            </a:xfrm>
            <a:prstGeom prst="rect">
              <a:avLst/>
            </a:prstGeom>
            <a:noFill/>
          </p:spPr>
          <p:txBody>
            <a:bodyPr wrap="square" rtlCol="0">
              <a:spAutoFit/>
            </a:bodyPr>
            <a:lstStyle/>
            <a:p>
              <a:r>
                <a:rPr lang="en-US" altLang="zh-CN" sz="1800" dirty="0">
                  <a:latin typeface="+mn-lt"/>
                </a:rPr>
                <a:t>5</a:t>
              </a:r>
              <a:endParaRPr lang="zh-CN" altLang="en-US" sz="1800" dirty="0">
                <a:latin typeface="+mn-lt"/>
              </a:endParaRPr>
            </a:p>
          </p:txBody>
        </p:sp>
        <p:sp>
          <p:nvSpPr>
            <p:cNvPr id="149" name="文本框 148"/>
            <p:cNvSpPr txBox="1"/>
            <p:nvPr/>
          </p:nvSpPr>
          <p:spPr>
            <a:xfrm>
              <a:off x="7082669" y="6345323"/>
              <a:ext cx="360040" cy="369332"/>
            </a:xfrm>
            <a:prstGeom prst="rect">
              <a:avLst/>
            </a:prstGeom>
            <a:noFill/>
          </p:spPr>
          <p:txBody>
            <a:bodyPr wrap="square" rtlCol="0">
              <a:spAutoFit/>
            </a:bodyPr>
            <a:lstStyle/>
            <a:p>
              <a:r>
                <a:rPr lang="en-US" altLang="zh-CN" sz="1800" dirty="0">
                  <a:latin typeface="+mn-lt"/>
                </a:rPr>
                <a:t>4</a:t>
              </a:r>
              <a:endParaRPr lang="zh-CN" altLang="en-US" sz="1800" dirty="0">
                <a:latin typeface="+mn-lt"/>
              </a:endParaRPr>
            </a:p>
          </p:txBody>
        </p:sp>
        <p:sp>
          <p:nvSpPr>
            <p:cNvPr id="150" name="文本框 149"/>
            <p:cNvSpPr txBox="1"/>
            <p:nvPr/>
          </p:nvSpPr>
          <p:spPr>
            <a:xfrm>
              <a:off x="6621886" y="6345323"/>
              <a:ext cx="360040" cy="369332"/>
            </a:xfrm>
            <a:prstGeom prst="rect">
              <a:avLst/>
            </a:prstGeom>
            <a:noFill/>
          </p:spPr>
          <p:txBody>
            <a:bodyPr wrap="square" rtlCol="0">
              <a:spAutoFit/>
            </a:bodyPr>
            <a:lstStyle/>
            <a:p>
              <a:r>
                <a:rPr lang="en-US" altLang="zh-CN" sz="1800" dirty="0">
                  <a:latin typeface="+mn-lt"/>
                </a:rPr>
                <a:t>3</a:t>
              </a:r>
              <a:endParaRPr lang="zh-CN" altLang="en-US" sz="1800" dirty="0">
                <a:latin typeface="+mn-lt"/>
              </a:endParaRPr>
            </a:p>
          </p:txBody>
        </p:sp>
        <p:sp>
          <p:nvSpPr>
            <p:cNvPr id="151" name="文本框 150"/>
            <p:cNvSpPr txBox="1"/>
            <p:nvPr/>
          </p:nvSpPr>
          <p:spPr>
            <a:xfrm>
              <a:off x="6132114" y="6345323"/>
              <a:ext cx="360040" cy="369332"/>
            </a:xfrm>
            <a:prstGeom prst="rect">
              <a:avLst/>
            </a:prstGeom>
            <a:noFill/>
          </p:spPr>
          <p:txBody>
            <a:bodyPr wrap="square" rtlCol="0">
              <a:spAutoFit/>
            </a:bodyPr>
            <a:lstStyle/>
            <a:p>
              <a:r>
                <a:rPr lang="en-US" altLang="zh-CN" sz="1800" dirty="0">
                  <a:latin typeface="+mn-lt"/>
                </a:rPr>
                <a:t>2</a:t>
              </a:r>
              <a:endParaRPr lang="zh-CN" altLang="en-US" sz="1800" dirty="0">
                <a:latin typeface="+mn-lt"/>
              </a:endParaRPr>
            </a:p>
          </p:txBody>
        </p:sp>
        <p:sp>
          <p:nvSpPr>
            <p:cNvPr id="152" name="文本框 151"/>
            <p:cNvSpPr txBox="1"/>
            <p:nvPr/>
          </p:nvSpPr>
          <p:spPr>
            <a:xfrm>
              <a:off x="5652120" y="6345323"/>
              <a:ext cx="360040" cy="369332"/>
            </a:xfrm>
            <a:prstGeom prst="rect">
              <a:avLst/>
            </a:prstGeom>
            <a:noFill/>
          </p:spPr>
          <p:txBody>
            <a:bodyPr wrap="square" rtlCol="0">
              <a:spAutoFit/>
            </a:bodyPr>
            <a:lstStyle/>
            <a:p>
              <a:r>
                <a:rPr lang="en-US" altLang="zh-CN" sz="1800" dirty="0">
                  <a:latin typeface="+mn-lt"/>
                </a:rPr>
                <a:t>1</a:t>
              </a:r>
              <a:endParaRPr lang="zh-CN" altLang="en-US" sz="1800" dirty="0">
                <a:latin typeface="+mn-lt"/>
              </a:endParaRPr>
            </a:p>
          </p:txBody>
        </p:sp>
        <p:sp>
          <p:nvSpPr>
            <p:cNvPr id="153" name="文本框 152"/>
            <p:cNvSpPr txBox="1"/>
            <p:nvPr/>
          </p:nvSpPr>
          <p:spPr>
            <a:xfrm>
              <a:off x="5031543" y="3395215"/>
              <a:ext cx="360040" cy="369332"/>
            </a:xfrm>
            <a:prstGeom prst="rect">
              <a:avLst/>
            </a:prstGeom>
            <a:noFill/>
          </p:spPr>
          <p:txBody>
            <a:bodyPr wrap="square" rtlCol="0">
              <a:spAutoFit/>
            </a:bodyPr>
            <a:lstStyle/>
            <a:p>
              <a:r>
                <a:rPr lang="en-US" altLang="zh-CN" sz="1800" dirty="0">
                  <a:latin typeface="+mn-lt"/>
                </a:rPr>
                <a:t>Y</a:t>
              </a:r>
              <a:endParaRPr lang="zh-CN" altLang="en-US" sz="1800" dirty="0">
                <a:latin typeface="+mn-lt"/>
              </a:endParaRPr>
            </a:p>
          </p:txBody>
        </p:sp>
        <p:sp>
          <p:nvSpPr>
            <p:cNvPr id="154" name="文本框 153"/>
            <p:cNvSpPr txBox="1"/>
            <p:nvPr/>
          </p:nvSpPr>
          <p:spPr>
            <a:xfrm>
              <a:off x="8108980" y="6341542"/>
              <a:ext cx="360040" cy="369332"/>
            </a:xfrm>
            <a:prstGeom prst="rect">
              <a:avLst/>
            </a:prstGeom>
            <a:noFill/>
          </p:spPr>
          <p:txBody>
            <a:bodyPr wrap="square" rtlCol="0">
              <a:spAutoFit/>
            </a:bodyPr>
            <a:lstStyle/>
            <a:p>
              <a:r>
                <a:rPr lang="en-US" altLang="zh-CN" sz="1800" dirty="0">
                  <a:latin typeface="+mn-lt"/>
                </a:rPr>
                <a:t>X</a:t>
              </a:r>
              <a:endParaRPr lang="zh-CN" altLang="en-US" sz="1800" dirty="0">
                <a:latin typeface="+mn-lt"/>
              </a:endParaRPr>
            </a:p>
          </p:txBody>
        </p:sp>
      </p:grpSp>
      <p:sp>
        <p:nvSpPr>
          <p:cNvPr id="60" name="Title 1"/>
          <p:cNvSpPr>
            <a:spLocks noGrp="1"/>
          </p:cNvSpPr>
          <p:nvPr>
            <p:ph type="title"/>
          </p:nvPr>
        </p:nvSpPr>
        <p:spPr>
          <a:xfrm>
            <a:off x="395536" y="122238"/>
            <a:ext cx="8748464" cy="714375"/>
          </a:xfrm>
        </p:spPr>
        <p:txBody>
          <a:bodyPr/>
          <a:lstStyle/>
          <a:p>
            <a:pPr eaLnBrk="1" hangingPunct="1"/>
            <a:r>
              <a:rPr lang="en-US" altLang="zh-CN" sz="3600" dirty="0"/>
              <a:t>HST Construction</a:t>
            </a:r>
            <a:endParaRPr lang="en-US" altLang="zh-CN" sz="3500" dirty="0"/>
          </a:p>
        </p:txBody>
      </p:sp>
      <mc:AlternateContent xmlns:mc="http://schemas.openxmlformats.org/markup-compatibility/2006" xmlns:a14="http://schemas.microsoft.com/office/drawing/2010/main">
        <mc:Choice Requires="a14">
          <p:sp>
            <p:nvSpPr>
              <p:cNvPr id="75" name="Oval 7"/>
              <p:cNvSpPr/>
              <p:nvPr/>
            </p:nvSpPr>
            <p:spPr>
              <a:xfrm>
                <a:off x="2199128" y="3414060"/>
                <a:ext cx="1788991" cy="41367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1800" b="1" i="1">
                              <a:latin typeface="Cambria Math" panose="02040503050406030204" pitchFamily="18" charset="0"/>
                            </a:rPr>
                          </m:ctrlPr>
                        </m:sSubPr>
                        <m:e>
                          <m:r>
                            <a:rPr lang="en-US" altLang="zh-CN" sz="1800" b="1" i="1">
                              <a:latin typeface="Cambria Math" panose="02040503050406030204" pitchFamily="18" charset="0"/>
                            </a:rPr>
                            <m:t>𝒘</m:t>
                          </m:r>
                        </m:e>
                        <m:sub>
                          <m:r>
                            <a:rPr lang="en-US" altLang="zh-CN" sz="1800" b="1" i="1">
                              <a:latin typeface="Cambria Math"/>
                            </a:rPr>
                            <m:t>𝟏</m:t>
                          </m:r>
                        </m:sub>
                      </m:sSub>
                      <m:r>
                        <a:rPr lang="en-US" altLang="zh-CN" sz="1800" b="1" i="1">
                          <a:latin typeface="Cambria Math" panose="02040503050406030204" pitchFamily="18" charset="0"/>
                        </a:rPr>
                        <m:t>,</m:t>
                      </m:r>
                      <m:sSub>
                        <m:sSubPr>
                          <m:ctrlPr>
                            <a:rPr lang="en-US" altLang="zh-CN" sz="1800" b="1" i="1">
                              <a:latin typeface="Cambria Math" panose="02040503050406030204" pitchFamily="18" charset="0"/>
                            </a:rPr>
                          </m:ctrlPr>
                        </m:sSubPr>
                        <m:e>
                          <m:r>
                            <a:rPr lang="en-US" altLang="zh-CN" sz="1800" b="1" i="1">
                              <a:latin typeface="Cambria Math" panose="02040503050406030204" pitchFamily="18" charset="0"/>
                            </a:rPr>
                            <m:t>𝒘</m:t>
                          </m:r>
                        </m:e>
                        <m:sub>
                          <m:r>
                            <a:rPr lang="en-US" altLang="zh-CN" sz="1800" b="1" i="1">
                              <a:latin typeface="Cambria Math" panose="02040503050406030204" pitchFamily="18" charset="0"/>
                            </a:rPr>
                            <m:t>𝟐</m:t>
                          </m:r>
                        </m:sub>
                      </m:sSub>
                      <m:r>
                        <a:rPr lang="en-US" altLang="zh-CN" sz="1800" b="1" i="1">
                          <a:latin typeface="Cambria Math" panose="02040503050406030204" pitchFamily="18" charset="0"/>
                        </a:rPr>
                        <m:t>,</m:t>
                      </m:r>
                      <m:sSub>
                        <m:sSubPr>
                          <m:ctrlPr>
                            <a:rPr lang="en-US" altLang="zh-CN" sz="1800" b="1" i="1">
                              <a:latin typeface="Cambria Math" panose="02040503050406030204" pitchFamily="18" charset="0"/>
                            </a:rPr>
                          </m:ctrlPr>
                        </m:sSubPr>
                        <m:e>
                          <m:r>
                            <a:rPr lang="en-US" altLang="zh-CN" sz="1800" b="1" i="1">
                              <a:latin typeface="Cambria Math" panose="02040503050406030204" pitchFamily="18" charset="0"/>
                            </a:rPr>
                            <m:t>𝒘</m:t>
                          </m:r>
                        </m:e>
                        <m:sub>
                          <m:r>
                            <a:rPr lang="en-US" altLang="zh-CN" sz="1800" b="1" i="1">
                              <a:latin typeface="Cambria Math" panose="02040503050406030204" pitchFamily="18" charset="0"/>
                            </a:rPr>
                            <m:t>𝟑</m:t>
                          </m:r>
                        </m:sub>
                      </m:sSub>
                      <m:r>
                        <a:rPr lang="en-US" altLang="zh-CN" sz="1800" b="1" i="1">
                          <a:latin typeface="Cambria Math" panose="02040503050406030204" pitchFamily="18" charset="0"/>
                        </a:rPr>
                        <m:t>,</m:t>
                      </m:r>
                      <m:sSub>
                        <m:sSubPr>
                          <m:ctrlPr>
                            <a:rPr lang="en-US" altLang="zh-CN" sz="1800" b="1" i="1">
                              <a:latin typeface="Cambria Math" panose="02040503050406030204" pitchFamily="18" charset="0"/>
                            </a:rPr>
                          </m:ctrlPr>
                        </m:sSubPr>
                        <m:e>
                          <m:r>
                            <a:rPr lang="en-US" altLang="zh-CN" sz="1800" b="1" i="1">
                              <a:latin typeface="Cambria Math" panose="02040503050406030204" pitchFamily="18" charset="0"/>
                            </a:rPr>
                            <m:t>𝒘</m:t>
                          </m:r>
                        </m:e>
                        <m:sub>
                          <m:r>
                            <a:rPr lang="en-US" altLang="zh-CN" sz="1800" b="1" i="1">
                              <a:latin typeface="Cambria Math" panose="02040503050406030204" pitchFamily="18" charset="0"/>
                            </a:rPr>
                            <m:t>𝟒</m:t>
                          </m:r>
                        </m:sub>
                      </m:sSub>
                    </m:oMath>
                  </m:oMathPara>
                </a14:m>
                <a:endParaRPr lang="en-US" sz="1800" b="1" dirty="0"/>
              </a:p>
            </p:txBody>
          </p:sp>
        </mc:Choice>
        <mc:Fallback xmlns="">
          <p:sp>
            <p:nvSpPr>
              <p:cNvPr id="75" name="Oval 7"/>
              <p:cNvSpPr>
                <a:spLocks noRot="1" noChangeAspect="1" noMove="1" noResize="1" noEditPoints="1" noAdjustHandles="1" noChangeArrowheads="1" noChangeShapeType="1" noTextEdit="1"/>
              </p:cNvSpPr>
              <p:nvPr/>
            </p:nvSpPr>
            <p:spPr>
              <a:xfrm>
                <a:off x="2199128" y="3414060"/>
                <a:ext cx="1788991" cy="413671"/>
              </a:xfrm>
              <a:prstGeom prst="ellipse">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552722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747" name="Rectangle 3"/>
              <p:cNvSpPr txBox="1">
                <a:spLocks noChangeArrowheads="1"/>
              </p:cNvSpPr>
              <p:nvPr/>
            </p:nvSpPr>
            <p:spPr bwMode="auto">
              <a:xfrm>
                <a:off x="228600" y="957263"/>
                <a:ext cx="8591550" cy="110358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Basic idea</a:t>
                </a:r>
              </a:p>
              <a:p>
                <a:pPr lvl="1" algn="just">
                  <a:lnSpc>
                    <a:spcPct val="95000"/>
                  </a:lnSpc>
                  <a:spcBef>
                    <a:spcPct val="25000"/>
                  </a:spcBef>
                  <a:spcAft>
                    <a:spcPct val="10000"/>
                  </a:spcAft>
                  <a:buSzPct val="60000"/>
                  <a:defRPr/>
                </a:pPr>
                <a:r>
                  <a:rPr lang="en-US" altLang="zh-CN" sz="2400" dirty="0">
                    <a:cs typeface="ＭＳ Ｐゴシック" charset="-128"/>
                  </a:rPr>
                  <a:t>The algorithm partitions the root vertex into disjoint subsets of objects in level 3, where </a:t>
                </a:r>
                <a14:m>
                  <m:oMath xmlns:m="http://schemas.openxmlformats.org/officeDocument/2006/math">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𝜷</m:t>
                        </m:r>
                      </m:e>
                      <m:sub>
                        <m:r>
                          <a:rPr lang="en-US" altLang="zh-CN" sz="2400" b="1" i="1" smtClean="0">
                            <a:latin typeface="Cambria Math" panose="02040503050406030204" pitchFamily="18" charset="0"/>
                          </a:rPr>
                          <m:t>𝟑</m:t>
                        </m:r>
                      </m:sub>
                    </m:sSub>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𝟐</m:t>
                        </m:r>
                      </m:e>
                      <m:sup>
                        <m:r>
                          <a:rPr lang="en-US" altLang="zh-CN" sz="2400" b="1" i="1" smtClean="0">
                            <a:latin typeface="Cambria Math" panose="02040503050406030204" pitchFamily="18" charset="0"/>
                          </a:rPr>
                          <m:t>𝟑</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p>
                    </m:sSup>
                    <m:r>
                      <a:rPr lang="en-US" altLang="zh-CN" sz="2400" i="1">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𝟏</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𝟐</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𝟒</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𝟖</m:t>
                    </m:r>
                    <m:r>
                      <a:rPr lang="en-US" altLang="zh-CN" sz="2400" b="1" i="1" smtClean="0">
                        <a:latin typeface="Cambria Math" panose="02040503050406030204" pitchFamily="18" charset="0"/>
                        <a:ea typeface="Cambria Math" panose="02040503050406030204" pitchFamily="18" charset="0"/>
                      </a:rPr>
                      <m:t>.</m:t>
                    </m:r>
                  </m:oMath>
                </a14:m>
                <a:endParaRPr lang="en-US" altLang="zh-CN" sz="2400" b="1" dirty="0">
                  <a:ea typeface="Cambria Math" panose="02040503050406030204" pitchFamily="18" charset="0"/>
                </a:endParaRPr>
              </a:p>
              <a:p>
                <a:pPr lvl="1" algn="just">
                  <a:lnSpc>
                    <a:spcPct val="95000"/>
                  </a:lnSpc>
                  <a:spcBef>
                    <a:spcPct val="25000"/>
                  </a:spcBef>
                  <a:spcAft>
                    <a:spcPct val="10000"/>
                  </a:spcAft>
                  <a:buSzPct val="60000"/>
                  <a:defRPr/>
                </a:pPr>
                <a:r>
                  <a:rPr lang="en-US" altLang="zh-CN" sz="2400" dirty="0">
                    <a:cs typeface="ＭＳ Ｐゴシック" charset="-128"/>
                  </a:rPr>
                  <a:t>Partition the root using the open ball with radius 4.8 centered on w</a:t>
                </a:r>
                <a:r>
                  <a:rPr lang="en-US" altLang="zh-CN" sz="2400" baseline="-25000" dirty="0">
                    <a:cs typeface="ＭＳ Ｐゴシック" charset="-128"/>
                  </a:rPr>
                  <a:t>1 </a:t>
                </a:r>
                <a:r>
                  <a:rPr lang="en-US" altLang="zh-CN" sz="2400" dirty="0">
                    <a:cs typeface="ＭＳ Ｐゴシック" charset="-128"/>
                  </a:rPr>
                  <a:t>and on w</a:t>
                </a:r>
                <a:r>
                  <a:rPr lang="en-US" altLang="zh-CN" sz="2400" baseline="-25000" dirty="0">
                    <a:cs typeface="ＭＳ Ｐゴシック" charset="-128"/>
                  </a:rPr>
                  <a:t>2</a:t>
                </a:r>
                <a:r>
                  <a:rPr lang="en-US" altLang="zh-CN" sz="2400" dirty="0">
                    <a:cs typeface="ＭＳ Ｐゴシック" charset="-128"/>
                  </a:rPr>
                  <a:t>.</a:t>
                </a:r>
              </a:p>
              <a:p>
                <a:pPr lvl="1" algn="just">
                  <a:lnSpc>
                    <a:spcPct val="95000"/>
                  </a:lnSpc>
                  <a:spcBef>
                    <a:spcPct val="25000"/>
                  </a:spcBef>
                  <a:spcAft>
                    <a:spcPct val="10000"/>
                  </a:spcAft>
                  <a:buSzPct val="60000"/>
                  <a:defRPr/>
                </a:pPr>
                <a:endParaRPr lang="en-US" altLang="zh-CN" sz="2300" dirty="0">
                  <a:latin typeface="+mn-lt"/>
                  <a:cs typeface="ＭＳ Ｐゴシック" charset="-128"/>
                </a:endParaRPr>
              </a:p>
            </p:txBody>
          </p:sp>
        </mc:Choice>
        <mc:Fallback xmlns="">
          <p:sp>
            <p:nvSpPr>
              <p:cNvPr id="31747" name="Rectangle 3"/>
              <p:cNvSpPr txBox="1">
                <a:spLocks noRot="1" noChangeAspect="1" noMove="1" noResize="1" noEditPoints="1" noAdjustHandles="1" noChangeArrowheads="1" noChangeShapeType="1" noTextEdit="1"/>
              </p:cNvSpPr>
              <p:nvPr/>
            </p:nvSpPr>
            <p:spPr bwMode="auto">
              <a:xfrm>
                <a:off x="228600" y="957263"/>
                <a:ext cx="8591550" cy="1103585"/>
              </a:xfrm>
              <a:prstGeom prst="rect">
                <a:avLst/>
              </a:prstGeom>
              <a:blipFill>
                <a:blip r:embed="rId3"/>
                <a:stretch>
                  <a:fillRect l="-355" t="-7735" r="-1065" b="-13977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141" name="组合 140"/>
          <p:cNvGrpSpPr/>
          <p:nvPr/>
        </p:nvGrpSpPr>
        <p:grpSpPr>
          <a:xfrm>
            <a:off x="5031543" y="3395215"/>
            <a:ext cx="3437477" cy="3319440"/>
            <a:chOff x="5031543" y="3395215"/>
            <a:chExt cx="3437477" cy="3319440"/>
          </a:xfrm>
        </p:grpSpPr>
        <p:pic>
          <p:nvPicPr>
            <p:cNvPr id="101" name="Picture 11" descr="MCj03118980000[1]"/>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506716" y="3920217"/>
              <a:ext cx="454530" cy="2138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2" name="Picture 11" descr="MCj03118980000[1]"/>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065193" y="4847609"/>
              <a:ext cx="456350" cy="2147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0" name="Picture 11" descr="MCj03118980000[1]"/>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537373" y="6193518"/>
              <a:ext cx="456350" cy="2147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3" name="Picture 11" descr="MCj03118980000[1]"/>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528304" y="4355698"/>
              <a:ext cx="453622" cy="2120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30" name="组合 29"/>
            <p:cNvGrpSpPr/>
            <p:nvPr/>
          </p:nvGrpSpPr>
          <p:grpSpPr>
            <a:xfrm>
              <a:off x="5364088" y="3509850"/>
              <a:ext cx="2952328" cy="2871478"/>
              <a:chOff x="5148064" y="3437842"/>
              <a:chExt cx="2952328" cy="2871478"/>
            </a:xfrm>
          </p:grpSpPr>
          <p:cxnSp>
            <p:nvCxnSpPr>
              <p:cNvPr id="8" name="直接箭头连接符 7"/>
              <p:cNvCxnSpPr/>
              <p:nvPr/>
            </p:nvCxnSpPr>
            <p:spPr bwMode="auto">
              <a:xfrm flipV="1">
                <a:off x="5148064" y="3437842"/>
                <a:ext cx="0" cy="2871478"/>
              </a:xfrm>
              <a:prstGeom prst="straightConnector1">
                <a:avLst/>
              </a:prstGeom>
              <a:solidFill>
                <a:srgbClr val="C0C0C0">
                  <a:alpha val="0"/>
                </a:srgbClr>
              </a:solidFill>
              <a:ln w="28575" cap="flat" cmpd="sng" algn="ctr">
                <a:solidFill>
                  <a:schemeClr val="tx1"/>
                </a:solidFill>
                <a:prstDash val="solid"/>
                <a:round/>
                <a:headEnd type="none" w="med" len="med"/>
                <a:tailEnd type="arrow" w="med" len="lg"/>
              </a:ln>
              <a:effectLst/>
            </p:spPr>
          </p:cxnSp>
          <p:cxnSp>
            <p:nvCxnSpPr>
              <p:cNvPr id="11" name="直接箭头连接符 10"/>
              <p:cNvCxnSpPr/>
              <p:nvPr/>
            </p:nvCxnSpPr>
            <p:spPr bwMode="auto">
              <a:xfrm>
                <a:off x="5148064" y="6309320"/>
                <a:ext cx="2952328" cy="0"/>
              </a:xfrm>
              <a:prstGeom prst="straightConnector1">
                <a:avLst/>
              </a:prstGeom>
              <a:solidFill>
                <a:srgbClr val="C0C0C0">
                  <a:alpha val="0"/>
                </a:srgbClr>
              </a:solidFill>
              <a:ln w="28575" cap="flat" cmpd="sng" algn="ctr">
                <a:solidFill>
                  <a:schemeClr val="tx1"/>
                </a:solidFill>
                <a:prstDash val="solid"/>
                <a:round/>
                <a:headEnd type="none" w="med" len="med"/>
                <a:tailEnd type="arrow" w="med" len="lg"/>
              </a:ln>
              <a:effectLst/>
            </p:spPr>
          </p:cxnSp>
          <p:cxnSp>
            <p:nvCxnSpPr>
              <p:cNvPr id="114" name="直接连接符 113"/>
              <p:cNvCxnSpPr/>
              <p:nvPr/>
            </p:nvCxnSpPr>
            <p:spPr bwMode="auto">
              <a:xfrm>
                <a:off x="5148064" y="393305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16" name="直接连接符 115"/>
              <p:cNvCxnSpPr/>
              <p:nvPr/>
            </p:nvCxnSpPr>
            <p:spPr bwMode="auto">
              <a:xfrm>
                <a:off x="5148064" y="580526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17" name="直接连接符 116"/>
              <p:cNvCxnSpPr/>
              <p:nvPr/>
            </p:nvCxnSpPr>
            <p:spPr bwMode="auto">
              <a:xfrm>
                <a:off x="5148064" y="532003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18" name="直接连接符 117"/>
              <p:cNvCxnSpPr/>
              <p:nvPr/>
            </p:nvCxnSpPr>
            <p:spPr bwMode="auto">
              <a:xfrm>
                <a:off x="5148064" y="436510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20" name="直接连接符 119"/>
              <p:cNvCxnSpPr/>
              <p:nvPr/>
            </p:nvCxnSpPr>
            <p:spPr bwMode="auto">
              <a:xfrm>
                <a:off x="5148064" y="4817848"/>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grpSp>
            <p:nvGrpSpPr>
              <p:cNvPr id="28" name="组合 27"/>
              <p:cNvGrpSpPr/>
              <p:nvPr/>
            </p:nvGrpSpPr>
            <p:grpSpPr>
              <a:xfrm rot="16200000">
                <a:off x="6511217" y="5306207"/>
                <a:ext cx="72008" cy="1934218"/>
                <a:chOff x="5300464" y="4023446"/>
                <a:chExt cx="72008" cy="1934218"/>
              </a:xfrm>
            </p:grpSpPr>
            <p:cxnSp>
              <p:nvCxnSpPr>
                <p:cNvPr id="121" name="直接连接符 120"/>
                <p:cNvCxnSpPr/>
                <p:nvPr/>
              </p:nvCxnSpPr>
              <p:spPr bwMode="auto">
                <a:xfrm>
                  <a:off x="5300464" y="402344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22" name="直接连接符 121"/>
                <p:cNvCxnSpPr/>
                <p:nvPr/>
              </p:nvCxnSpPr>
              <p:spPr bwMode="auto">
                <a:xfrm>
                  <a:off x="5300464" y="595766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23" name="直接连接符 122"/>
                <p:cNvCxnSpPr/>
                <p:nvPr/>
              </p:nvCxnSpPr>
              <p:spPr bwMode="auto">
                <a:xfrm>
                  <a:off x="5300464" y="547243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24" name="直接连接符 123"/>
                <p:cNvCxnSpPr/>
                <p:nvPr/>
              </p:nvCxnSpPr>
              <p:spPr bwMode="auto">
                <a:xfrm>
                  <a:off x="5300464" y="451750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25" name="直接连接符 124"/>
                <p:cNvCxnSpPr/>
                <p:nvPr/>
              </p:nvCxnSpPr>
              <p:spPr bwMode="auto">
                <a:xfrm>
                  <a:off x="5300464" y="4970248"/>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grpSp>
        </p:grpSp>
        <p:sp>
          <p:nvSpPr>
            <p:cNvPr id="129" name="Text Box 177"/>
            <p:cNvSpPr txBox="1">
              <a:spLocks noChangeArrowheads="1"/>
            </p:cNvSpPr>
            <p:nvPr/>
          </p:nvSpPr>
          <p:spPr bwMode="auto">
            <a:xfrm>
              <a:off x="5820268" y="4505879"/>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2</a:t>
              </a:r>
              <a:r>
                <a:rPr lang="zh-CN" altLang="en-US" sz="1800" b="1" dirty="0"/>
                <a:t>（</a:t>
              </a:r>
              <a:r>
                <a:rPr lang="en-US" altLang="zh-CN" sz="1800" dirty="0"/>
                <a:t>2</a:t>
              </a:r>
              <a:r>
                <a:rPr lang="zh-CN" altLang="en-US" sz="1800" b="1" dirty="0"/>
                <a:t>，</a:t>
              </a:r>
              <a:r>
                <a:rPr lang="en-US" altLang="zh-CN" sz="1800" dirty="0"/>
                <a:t>3</a:t>
              </a:r>
              <a:r>
                <a:rPr lang="zh-CN" altLang="en-US" sz="1800" b="1" dirty="0"/>
                <a:t>）</a:t>
              </a:r>
              <a:endParaRPr lang="zh-CN" altLang="en-US" sz="1800" b="1" baseline="-25000" dirty="0"/>
            </a:p>
          </p:txBody>
        </p:sp>
        <p:sp>
          <p:nvSpPr>
            <p:cNvPr id="130" name="Text Box 177"/>
            <p:cNvSpPr txBox="1">
              <a:spLocks noChangeArrowheads="1"/>
            </p:cNvSpPr>
            <p:nvPr/>
          </p:nvSpPr>
          <p:spPr bwMode="auto">
            <a:xfrm>
              <a:off x="6156210" y="4053999"/>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3</a:t>
              </a:r>
              <a:r>
                <a:rPr lang="zh-CN" altLang="en-US" sz="1800" b="1" dirty="0"/>
                <a:t>（</a:t>
              </a:r>
              <a:r>
                <a:rPr lang="en-US" altLang="zh-CN" sz="1800" dirty="0"/>
                <a:t>3</a:t>
              </a:r>
              <a:r>
                <a:rPr lang="zh-CN" altLang="en-US" sz="1800" b="1" dirty="0"/>
                <a:t>，</a:t>
              </a:r>
              <a:r>
                <a:rPr lang="en-US" altLang="zh-CN" sz="1800" dirty="0"/>
                <a:t>4</a:t>
              </a:r>
              <a:r>
                <a:rPr lang="zh-CN" altLang="en-US" sz="1800" b="1" dirty="0"/>
                <a:t>）</a:t>
              </a:r>
              <a:endParaRPr lang="zh-CN" altLang="en-US" sz="1800" b="1" baseline="-25000" dirty="0"/>
            </a:p>
          </p:txBody>
        </p:sp>
        <p:sp>
          <p:nvSpPr>
            <p:cNvPr id="131" name="Text Box 177"/>
            <p:cNvSpPr txBox="1">
              <a:spLocks noChangeArrowheads="1"/>
            </p:cNvSpPr>
            <p:nvPr/>
          </p:nvSpPr>
          <p:spPr bwMode="auto">
            <a:xfrm>
              <a:off x="6190410" y="5903480"/>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1</a:t>
              </a:r>
              <a:r>
                <a:rPr lang="zh-CN" altLang="en-US" sz="1800" b="1" dirty="0"/>
                <a:t>（</a:t>
              </a:r>
              <a:r>
                <a:rPr lang="en-US" altLang="zh-CN" sz="1800" dirty="0"/>
                <a:t>3</a:t>
              </a:r>
              <a:r>
                <a:rPr lang="zh-CN" altLang="en-US" sz="1800" b="1" dirty="0"/>
                <a:t>，</a:t>
              </a:r>
              <a:r>
                <a:rPr lang="en-US" altLang="zh-CN" sz="1800" dirty="0"/>
                <a:t>0</a:t>
              </a:r>
              <a:r>
                <a:rPr lang="zh-CN" altLang="en-US" sz="1800" b="1" dirty="0"/>
                <a:t>）</a:t>
              </a:r>
              <a:endParaRPr lang="zh-CN" altLang="en-US" sz="1800" b="1" baseline="-25000" dirty="0"/>
            </a:p>
          </p:txBody>
        </p:sp>
        <p:sp>
          <p:nvSpPr>
            <p:cNvPr id="132" name="Text Box 177"/>
            <p:cNvSpPr txBox="1">
              <a:spLocks noChangeArrowheads="1"/>
            </p:cNvSpPr>
            <p:nvPr/>
          </p:nvSpPr>
          <p:spPr bwMode="auto">
            <a:xfrm>
              <a:off x="7218431" y="3593372"/>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4</a:t>
              </a:r>
              <a:r>
                <a:rPr lang="zh-CN" altLang="en-US" sz="1800" b="1" dirty="0"/>
                <a:t>（</a:t>
              </a:r>
              <a:r>
                <a:rPr lang="en-US" altLang="zh-CN" sz="1800" dirty="0"/>
                <a:t>5</a:t>
              </a:r>
              <a:r>
                <a:rPr lang="zh-CN" altLang="en-US" sz="1800" b="1" dirty="0"/>
                <a:t>，</a:t>
              </a:r>
              <a:r>
                <a:rPr lang="en-US" altLang="zh-CN" sz="1800" dirty="0"/>
                <a:t>5</a:t>
              </a:r>
              <a:r>
                <a:rPr lang="zh-CN" altLang="en-US" sz="1800" b="1" dirty="0"/>
                <a:t>）</a:t>
              </a:r>
              <a:endParaRPr lang="zh-CN" altLang="en-US" sz="1800" b="1" baseline="-25000" dirty="0"/>
            </a:p>
          </p:txBody>
        </p:sp>
        <p:sp>
          <p:nvSpPr>
            <p:cNvPr id="135" name="文本框 134"/>
            <p:cNvSpPr txBox="1"/>
            <p:nvPr/>
          </p:nvSpPr>
          <p:spPr>
            <a:xfrm>
              <a:off x="5034120" y="3846169"/>
              <a:ext cx="360040" cy="369332"/>
            </a:xfrm>
            <a:prstGeom prst="rect">
              <a:avLst/>
            </a:prstGeom>
            <a:noFill/>
          </p:spPr>
          <p:txBody>
            <a:bodyPr wrap="square" rtlCol="0">
              <a:spAutoFit/>
            </a:bodyPr>
            <a:lstStyle/>
            <a:p>
              <a:r>
                <a:rPr lang="en-US" altLang="zh-CN" sz="1800" dirty="0">
                  <a:latin typeface="+mn-lt"/>
                </a:rPr>
                <a:t>5</a:t>
              </a:r>
              <a:endParaRPr lang="zh-CN" altLang="en-US" sz="1800" dirty="0">
                <a:latin typeface="+mn-lt"/>
              </a:endParaRPr>
            </a:p>
          </p:txBody>
        </p:sp>
        <p:sp>
          <p:nvSpPr>
            <p:cNvPr id="137" name="文本框 136"/>
            <p:cNvSpPr txBox="1"/>
            <p:nvPr/>
          </p:nvSpPr>
          <p:spPr>
            <a:xfrm>
              <a:off x="5031543" y="4249774"/>
              <a:ext cx="360040" cy="369332"/>
            </a:xfrm>
            <a:prstGeom prst="rect">
              <a:avLst/>
            </a:prstGeom>
            <a:noFill/>
          </p:spPr>
          <p:txBody>
            <a:bodyPr wrap="square" rtlCol="0">
              <a:spAutoFit/>
            </a:bodyPr>
            <a:lstStyle/>
            <a:p>
              <a:r>
                <a:rPr lang="en-US" altLang="zh-CN" sz="1800" dirty="0">
                  <a:latin typeface="+mn-lt"/>
                </a:rPr>
                <a:t>4</a:t>
              </a:r>
              <a:endParaRPr lang="zh-CN" altLang="en-US" sz="1800" dirty="0">
                <a:latin typeface="+mn-lt"/>
              </a:endParaRPr>
            </a:p>
          </p:txBody>
        </p:sp>
        <p:sp>
          <p:nvSpPr>
            <p:cNvPr id="138" name="文本框 137"/>
            <p:cNvSpPr txBox="1"/>
            <p:nvPr/>
          </p:nvSpPr>
          <p:spPr>
            <a:xfrm>
              <a:off x="5034881" y="4729335"/>
              <a:ext cx="360040" cy="369332"/>
            </a:xfrm>
            <a:prstGeom prst="rect">
              <a:avLst/>
            </a:prstGeom>
            <a:noFill/>
          </p:spPr>
          <p:txBody>
            <a:bodyPr wrap="square" rtlCol="0">
              <a:spAutoFit/>
            </a:bodyPr>
            <a:lstStyle/>
            <a:p>
              <a:r>
                <a:rPr lang="en-US" altLang="zh-CN" sz="1800" dirty="0">
                  <a:latin typeface="+mn-lt"/>
                </a:rPr>
                <a:t>3</a:t>
              </a:r>
              <a:endParaRPr lang="zh-CN" altLang="en-US" sz="1800" dirty="0">
                <a:latin typeface="+mn-lt"/>
              </a:endParaRPr>
            </a:p>
          </p:txBody>
        </p:sp>
        <p:sp>
          <p:nvSpPr>
            <p:cNvPr id="139" name="文本框 138"/>
            <p:cNvSpPr txBox="1"/>
            <p:nvPr/>
          </p:nvSpPr>
          <p:spPr>
            <a:xfrm>
              <a:off x="5034881" y="5215687"/>
              <a:ext cx="360040" cy="369332"/>
            </a:xfrm>
            <a:prstGeom prst="rect">
              <a:avLst/>
            </a:prstGeom>
            <a:noFill/>
          </p:spPr>
          <p:txBody>
            <a:bodyPr wrap="square" rtlCol="0">
              <a:spAutoFit/>
            </a:bodyPr>
            <a:lstStyle/>
            <a:p>
              <a:r>
                <a:rPr lang="en-US" altLang="zh-CN" sz="1800" dirty="0">
                  <a:latin typeface="+mn-lt"/>
                </a:rPr>
                <a:t>2</a:t>
              </a:r>
              <a:endParaRPr lang="zh-CN" altLang="en-US" sz="1800" dirty="0">
                <a:latin typeface="+mn-lt"/>
              </a:endParaRPr>
            </a:p>
          </p:txBody>
        </p:sp>
        <p:sp>
          <p:nvSpPr>
            <p:cNvPr id="140" name="文本框 139"/>
            <p:cNvSpPr txBox="1"/>
            <p:nvPr/>
          </p:nvSpPr>
          <p:spPr>
            <a:xfrm>
              <a:off x="5036100" y="5698695"/>
              <a:ext cx="360040" cy="369332"/>
            </a:xfrm>
            <a:prstGeom prst="rect">
              <a:avLst/>
            </a:prstGeom>
            <a:noFill/>
          </p:spPr>
          <p:txBody>
            <a:bodyPr wrap="square" rtlCol="0">
              <a:spAutoFit/>
            </a:bodyPr>
            <a:lstStyle/>
            <a:p>
              <a:r>
                <a:rPr lang="en-US" altLang="zh-CN" sz="1800" dirty="0">
                  <a:latin typeface="+mn-lt"/>
                </a:rPr>
                <a:t>1</a:t>
              </a:r>
              <a:endParaRPr lang="zh-CN" altLang="en-US" sz="1800" dirty="0">
                <a:latin typeface="+mn-lt"/>
              </a:endParaRPr>
            </a:p>
          </p:txBody>
        </p:sp>
        <p:sp>
          <p:nvSpPr>
            <p:cNvPr id="148" name="文本框 147"/>
            <p:cNvSpPr txBox="1"/>
            <p:nvPr/>
          </p:nvSpPr>
          <p:spPr>
            <a:xfrm>
              <a:off x="7550334" y="6345323"/>
              <a:ext cx="360040" cy="369332"/>
            </a:xfrm>
            <a:prstGeom prst="rect">
              <a:avLst/>
            </a:prstGeom>
            <a:noFill/>
          </p:spPr>
          <p:txBody>
            <a:bodyPr wrap="square" rtlCol="0">
              <a:spAutoFit/>
            </a:bodyPr>
            <a:lstStyle/>
            <a:p>
              <a:r>
                <a:rPr lang="en-US" altLang="zh-CN" sz="1800" dirty="0">
                  <a:latin typeface="+mn-lt"/>
                </a:rPr>
                <a:t>5</a:t>
              </a:r>
              <a:endParaRPr lang="zh-CN" altLang="en-US" sz="1800" dirty="0">
                <a:latin typeface="+mn-lt"/>
              </a:endParaRPr>
            </a:p>
          </p:txBody>
        </p:sp>
        <p:sp>
          <p:nvSpPr>
            <p:cNvPr id="149" name="文本框 148"/>
            <p:cNvSpPr txBox="1"/>
            <p:nvPr/>
          </p:nvSpPr>
          <p:spPr>
            <a:xfrm>
              <a:off x="7082669" y="6345323"/>
              <a:ext cx="360040" cy="369332"/>
            </a:xfrm>
            <a:prstGeom prst="rect">
              <a:avLst/>
            </a:prstGeom>
            <a:noFill/>
          </p:spPr>
          <p:txBody>
            <a:bodyPr wrap="square" rtlCol="0">
              <a:spAutoFit/>
            </a:bodyPr>
            <a:lstStyle/>
            <a:p>
              <a:r>
                <a:rPr lang="en-US" altLang="zh-CN" sz="1800" dirty="0">
                  <a:latin typeface="+mn-lt"/>
                </a:rPr>
                <a:t>4</a:t>
              </a:r>
              <a:endParaRPr lang="zh-CN" altLang="en-US" sz="1800" dirty="0">
                <a:latin typeface="+mn-lt"/>
              </a:endParaRPr>
            </a:p>
          </p:txBody>
        </p:sp>
        <p:sp>
          <p:nvSpPr>
            <p:cNvPr id="150" name="文本框 149"/>
            <p:cNvSpPr txBox="1"/>
            <p:nvPr/>
          </p:nvSpPr>
          <p:spPr>
            <a:xfrm>
              <a:off x="6621886" y="6345323"/>
              <a:ext cx="360040" cy="369332"/>
            </a:xfrm>
            <a:prstGeom prst="rect">
              <a:avLst/>
            </a:prstGeom>
            <a:noFill/>
          </p:spPr>
          <p:txBody>
            <a:bodyPr wrap="square" rtlCol="0">
              <a:spAutoFit/>
            </a:bodyPr>
            <a:lstStyle/>
            <a:p>
              <a:r>
                <a:rPr lang="en-US" altLang="zh-CN" sz="1800" dirty="0">
                  <a:latin typeface="+mn-lt"/>
                </a:rPr>
                <a:t>3</a:t>
              </a:r>
              <a:endParaRPr lang="zh-CN" altLang="en-US" sz="1800" dirty="0">
                <a:latin typeface="+mn-lt"/>
              </a:endParaRPr>
            </a:p>
          </p:txBody>
        </p:sp>
        <p:sp>
          <p:nvSpPr>
            <p:cNvPr id="151" name="文本框 150"/>
            <p:cNvSpPr txBox="1"/>
            <p:nvPr/>
          </p:nvSpPr>
          <p:spPr>
            <a:xfrm>
              <a:off x="6132114" y="6345323"/>
              <a:ext cx="360040" cy="369332"/>
            </a:xfrm>
            <a:prstGeom prst="rect">
              <a:avLst/>
            </a:prstGeom>
            <a:noFill/>
          </p:spPr>
          <p:txBody>
            <a:bodyPr wrap="square" rtlCol="0">
              <a:spAutoFit/>
            </a:bodyPr>
            <a:lstStyle/>
            <a:p>
              <a:r>
                <a:rPr lang="en-US" altLang="zh-CN" sz="1800" dirty="0">
                  <a:latin typeface="+mn-lt"/>
                </a:rPr>
                <a:t>2</a:t>
              </a:r>
              <a:endParaRPr lang="zh-CN" altLang="en-US" sz="1800" dirty="0">
                <a:latin typeface="+mn-lt"/>
              </a:endParaRPr>
            </a:p>
          </p:txBody>
        </p:sp>
        <p:sp>
          <p:nvSpPr>
            <p:cNvPr id="152" name="文本框 151"/>
            <p:cNvSpPr txBox="1"/>
            <p:nvPr/>
          </p:nvSpPr>
          <p:spPr>
            <a:xfrm>
              <a:off x="5652120" y="6345323"/>
              <a:ext cx="360040" cy="369332"/>
            </a:xfrm>
            <a:prstGeom prst="rect">
              <a:avLst/>
            </a:prstGeom>
            <a:noFill/>
          </p:spPr>
          <p:txBody>
            <a:bodyPr wrap="square" rtlCol="0">
              <a:spAutoFit/>
            </a:bodyPr>
            <a:lstStyle/>
            <a:p>
              <a:r>
                <a:rPr lang="en-US" altLang="zh-CN" sz="1800" dirty="0">
                  <a:latin typeface="+mn-lt"/>
                </a:rPr>
                <a:t>1</a:t>
              </a:r>
              <a:endParaRPr lang="zh-CN" altLang="en-US" sz="1800" dirty="0">
                <a:latin typeface="+mn-lt"/>
              </a:endParaRPr>
            </a:p>
          </p:txBody>
        </p:sp>
        <p:sp>
          <p:nvSpPr>
            <p:cNvPr id="153" name="文本框 152"/>
            <p:cNvSpPr txBox="1"/>
            <p:nvPr/>
          </p:nvSpPr>
          <p:spPr>
            <a:xfrm>
              <a:off x="5031543" y="3395215"/>
              <a:ext cx="360040" cy="369332"/>
            </a:xfrm>
            <a:prstGeom prst="rect">
              <a:avLst/>
            </a:prstGeom>
            <a:noFill/>
          </p:spPr>
          <p:txBody>
            <a:bodyPr wrap="square" rtlCol="0">
              <a:spAutoFit/>
            </a:bodyPr>
            <a:lstStyle/>
            <a:p>
              <a:r>
                <a:rPr lang="en-US" altLang="zh-CN" sz="1800" dirty="0">
                  <a:latin typeface="+mn-lt"/>
                </a:rPr>
                <a:t>Y</a:t>
              </a:r>
              <a:endParaRPr lang="zh-CN" altLang="en-US" sz="1800" dirty="0">
                <a:latin typeface="+mn-lt"/>
              </a:endParaRPr>
            </a:p>
          </p:txBody>
        </p:sp>
        <p:sp>
          <p:nvSpPr>
            <p:cNvPr id="154" name="文本框 153"/>
            <p:cNvSpPr txBox="1"/>
            <p:nvPr/>
          </p:nvSpPr>
          <p:spPr>
            <a:xfrm>
              <a:off x="8108980" y="6341542"/>
              <a:ext cx="360040" cy="369332"/>
            </a:xfrm>
            <a:prstGeom prst="rect">
              <a:avLst/>
            </a:prstGeom>
            <a:noFill/>
          </p:spPr>
          <p:txBody>
            <a:bodyPr wrap="square" rtlCol="0">
              <a:spAutoFit/>
            </a:bodyPr>
            <a:lstStyle/>
            <a:p>
              <a:r>
                <a:rPr lang="en-US" altLang="zh-CN" sz="1800" dirty="0">
                  <a:latin typeface="+mn-lt"/>
                </a:rPr>
                <a:t>X</a:t>
              </a:r>
              <a:endParaRPr lang="zh-CN" altLang="en-US" sz="1800" dirty="0">
                <a:latin typeface="+mn-lt"/>
              </a:endParaRPr>
            </a:p>
          </p:txBody>
        </p:sp>
      </p:grpSp>
      <p:sp>
        <p:nvSpPr>
          <p:cNvPr id="60" name="Title 1"/>
          <p:cNvSpPr>
            <a:spLocks noGrp="1"/>
          </p:cNvSpPr>
          <p:nvPr>
            <p:ph type="title"/>
          </p:nvPr>
        </p:nvSpPr>
        <p:spPr>
          <a:xfrm>
            <a:off x="395536" y="122238"/>
            <a:ext cx="8748464" cy="714375"/>
          </a:xfrm>
        </p:spPr>
        <p:txBody>
          <a:bodyPr/>
          <a:lstStyle/>
          <a:p>
            <a:pPr eaLnBrk="1" hangingPunct="1"/>
            <a:r>
              <a:rPr lang="en-US" altLang="zh-CN" sz="3600" dirty="0"/>
              <a:t>HST Construction</a:t>
            </a:r>
            <a:endParaRPr lang="en-US" altLang="zh-CN" sz="3500" dirty="0"/>
          </a:p>
        </p:txBody>
      </p:sp>
      <p:cxnSp>
        <p:nvCxnSpPr>
          <p:cNvPr id="62" name="Straight Connector 11"/>
          <p:cNvCxnSpPr>
            <a:stCxn id="74" idx="0"/>
            <a:endCxn id="75" idx="4"/>
          </p:cNvCxnSpPr>
          <p:nvPr/>
        </p:nvCxnSpPr>
        <p:spPr>
          <a:xfrm flipV="1">
            <a:off x="1854913" y="3827731"/>
            <a:ext cx="1238711" cy="451278"/>
          </a:xfrm>
          <a:prstGeom prst="line">
            <a:avLst/>
          </a:prstGeom>
          <a:ln w="2857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4" name="Oval 6"/>
              <p:cNvSpPr/>
              <p:nvPr/>
            </p:nvSpPr>
            <p:spPr>
              <a:xfrm>
                <a:off x="1244898" y="4279009"/>
                <a:ext cx="1220030" cy="41367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rPr>
                            <m:t>𝒘</m:t>
                          </m:r>
                        </m:e>
                        <m:sub>
                          <m:r>
                            <a:rPr lang="en-US" sz="1800" b="1" i="1">
                              <a:latin typeface="Cambria Math"/>
                            </a:rPr>
                            <m:t>𝟏</m:t>
                          </m:r>
                        </m:sub>
                      </m:sSub>
                      <m:r>
                        <a:rPr lang="en-US" altLang="zh-CN" sz="1800" b="1" i="1">
                          <a:latin typeface="Cambria Math" panose="02040503050406030204" pitchFamily="18" charset="0"/>
                        </a:rPr>
                        <m:t>,</m:t>
                      </m:r>
                      <m:sSub>
                        <m:sSubPr>
                          <m:ctrlPr>
                            <a:rPr lang="en-US" altLang="zh-CN" sz="1800" b="1" i="1">
                              <a:latin typeface="Cambria Math" panose="02040503050406030204" pitchFamily="18" charset="0"/>
                            </a:rPr>
                          </m:ctrlPr>
                        </m:sSubPr>
                        <m:e>
                          <m:r>
                            <a:rPr lang="en-US" altLang="zh-CN" sz="1800" b="1" i="1">
                              <a:latin typeface="Cambria Math" panose="02040503050406030204" pitchFamily="18" charset="0"/>
                            </a:rPr>
                            <m:t>𝒘</m:t>
                          </m:r>
                        </m:e>
                        <m:sub>
                          <m:r>
                            <a:rPr lang="en-US" altLang="zh-CN" sz="1800" b="1" i="1">
                              <a:latin typeface="Cambria Math" panose="02040503050406030204" pitchFamily="18" charset="0"/>
                            </a:rPr>
                            <m:t>𝟐</m:t>
                          </m:r>
                        </m:sub>
                      </m:sSub>
                      <m:r>
                        <a:rPr lang="en-US" altLang="zh-CN" sz="1800" b="1" i="1">
                          <a:latin typeface="Cambria Math" panose="02040503050406030204" pitchFamily="18" charset="0"/>
                        </a:rPr>
                        <m:t>,</m:t>
                      </m:r>
                      <m:sSub>
                        <m:sSubPr>
                          <m:ctrlPr>
                            <a:rPr lang="en-US" altLang="zh-CN" sz="1800" b="1" i="1">
                              <a:latin typeface="Cambria Math" panose="02040503050406030204" pitchFamily="18" charset="0"/>
                            </a:rPr>
                          </m:ctrlPr>
                        </m:sSubPr>
                        <m:e>
                          <m:r>
                            <a:rPr lang="en-US" altLang="zh-CN" sz="1800" b="1" i="1">
                              <a:latin typeface="Cambria Math" panose="02040503050406030204" pitchFamily="18" charset="0"/>
                            </a:rPr>
                            <m:t>𝒘</m:t>
                          </m:r>
                        </m:e>
                        <m:sub>
                          <m:r>
                            <a:rPr lang="en-US" altLang="zh-CN" sz="1800" b="1" i="1">
                              <a:latin typeface="Cambria Math" panose="02040503050406030204" pitchFamily="18" charset="0"/>
                            </a:rPr>
                            <m:t>𝟑</m:t>
                          </m:r>
                        </m:sub>
                      </m:sSub>
                    </m:oMath>
                  </m:oMathPara>
                </a14:m>
                <a:endParaRPr lang="en-US" sz="1800" b="1" dirty="0"/>
              </a:p>
            </p:txBody>
          </p:sp>
        </mc:Choice>
        <mc:Fallback xmlns="">
          <p:sp>
            <p:nvSpPr>
              <p:cNvPr id="74" name="Oval 6"/>
              <p:cNvSpPr>
                <a:spLocks noRot="1" noChangeAspect="1" noMove="1" noResize="1" noEditPoints="1" noAdjustHandles="1" noChangeArrowheads="1" noChangeShapeType="1" noTextEdit="1"/>
              </p:cNvSpPr>
              <p:nvPr/>
            </p:nvSpPr>
            <p:spPr>
              <a:xfrm>
                <a:off x="1244898" y="4279009"/>
                <a:ext cx="1220030" cy="413671"/>
              </a:xfrm>
              <a:prstGeom prst="ellipse">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Oval 7"/>
              <p:cNvSpPr/>
              <p:nvPr/>
            </p:nvSpPr>
            <p:spPr>
              <a:xfrm>
                <a:off x="2199128" y="3414060"/>
                <a:ext cx="1788991" cy="41367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1800" b="1" i="1">
                              <a:latin typeface="Cambria Math" panose="02040503050406030204" pitchFamily="18" charset="0"/>
                            </a:rPr>
                          </m:ctrlPr>
                        </m:sSubPr>
                        <m:e>
                          <m:r>
                            <a:rPr lang="en-US" altLang="zh-CN" sz="1800" b="1" i="1">
                              <a:latin typeface="Cambria Math" panose="02040503050406030204" pitchFamily="18" charset="0"/>
                            </a:rPr>
                            <m:t>𝒘</m:t>
                          </m:r>
                        </m:e>
                        <m:sub>
                          <m:r>
                            <a:rPr lang="en-US" altLang="zh-CN" sz="1800" b="1" i="1">
                              <a:latin typeface="Cambria Math"/>
                            </a:rPr>
                            <m:t>𝟏</m:t>
                          </m:r>
                        </m:sub>
                      </m:sSub>
                      <m:r>
                        <a:rPr lang="en-US" altLang="zh-CN" sz="1800" b="1" i="1">
                          <a:latin typeface="Cambria Math" panose="02040503050406030204" pitchFamily="18" charset="0"/>
                        </a:rPr>
                        <m:t>,</m:t>
                      </m:r>
                      <m:sSub>
                        <m:sSubPr>
                          <m:ctrlPr>
                            <a:rPr lang="en-US" altLang="zh-CN" sz="1800" b="1" i="1">
                              <a:latin typeface="Cambria Math" panose="02040503050406030204" pitchFamily="18" charset="0"/>
                            </a:rPr>
                          </m:ctrlPr>
                        </m:sSubPr>
                        <m:e>
                          <m:r>
                            <a:rPr lang="en-US" altLang="zh-CN" sz="1800" b="1" i="1">
                              <a:latin typeface="Cambria Math" panose="02040503050406030204" pitchFamily="18" charset="0"/>
                            </a:rPr>
                            <m:t>𝒘</m:t>
                          </m:r>
                        </m:e>
                        <m:sub>
                          <m:r>
                            <a:rPr lang="en-US" altLang="zh-CN" sz="1800" b="1" i="1">
                              <a:latin typeface="Cambria Math" panose="02040503050406030204" pitchFamily="18" charset="0"/>
                            </a:rPr>
                            <m:t>𝟐</m:t>
                          </m:r>
                        </m:sub>
                      </m:sSub>
                      <m:r>
                        <a:rPr lang="en-US" altLang="zh-CN" sz="1800" b="1" i="1">
                          <a:latin typeface="Cambria Math" panose="02040503050406030204" pitchFamily="18" charset="0"/>
                        </a:rPr>
                        <m:t>,</m:t>
                      </m:r>
                      <m:sSub>
                        <m:sSubPr>
                          <m:ctrlPr>
                            <a:rPr lang="en-US" altLang="zh-CN" sz="1800" b="1" i="1">
                              <a:latin typeface="Cambria Math" panose="02040503050406030204" pitchFamily="18" charset="0"/>
                            </a:rPr>
                          </m:ctrlPr>
                        </m:sSubPr>
                        <m:e>
                          <m:r>
                            <a:rPr lang="en-US" altLang="zh-CN" sz="1800" b="1" i="1">
                              <a:latin typeface="Cambria Math" panose="02040503050406030204" pitchFamily="18" charset="0"/>
                            </a:rPr>
                            <m:t>𝒘</m:t>
                          </m:r>
                        </m:e>
                        <m:sub>
                          <m:r>
                            <a:rPr lang="en-US" altLang="zh-CN" sz="1800" b="1" i="1">
                              <a:latin typeface="Cambria Math" panose="02040503050406030204" pitchFamily="18" charset="0"/>
                            </a:rPr>
                            <m:t>𝟑</m:t>
                          </m:r>
                        </m:sub>
                      </m:sSub>
                      <m:r>
                        <a:rPr lang="en-US" altLang="zh-CN" sz="1800" b="1" i="1">
                          <a:latin typeface="Cambria Math" panose="02040503050406030204" pitchFamily="18" charset="0"/>
                        </a:rPr>
                        <m:t>,</m:t>
                      </m:r>
                      <m:sSub>
                        <m:sSubPr>
                          <m:ctrlPr>
                            <a:rPr lang="en-US" altLang="zh-CN" sz="1800" b="1" i="1">
                              <a:latin typeface="Cambria Math" panose="02040503050406030204" pitchFamily="18" charset="0"/>
                            </a:rPr>
                          </m:ctrlPr>
                        </m:sSubPr>
                        <m:e>
                          <m:r>
                            <a:rPr lang="en-US" altLang="zh-CN" sz="1800" b="1" i="1">
                              <a:latin typeface="Cambria Math" panose="02040503050406030204" pitchFamily="18" charset="0"/>
                            </a:rPr>
                            <m:t>𝒘</m:t>
                          </m:r>
                        </m:e>
                        <m:sub>
                          <m:r>
                            <a:rPr lang="en-US" altLang="zh-CN" sz="1800" b="1" i="1">
                              <a:latin typeface="Cambria Math" panose="02040503050406030204" pitchFamily="18" charset="0"/>
                            </a:rPr>
                            <m:t>𝟒</m:t>
                          </m:r>
                        </m:sub>
                      </m:sSub>
                    </m:oMath>
                  </m:oMathPara>
                </a14:m>
                <a:endParaRPr lang="en-US" sz="1800" b="1" dirty="0"/>
              </a:p>
            </p:txBody>
          </p:sp>
        </mc:Choice>
        <mc:Fallback xmlns="">
          <p:sp>
            <p:nvSpPr>
              <p:cNvPr id="75" name="Oval 7"/>
              <p:cNvSpPr>
                <a:spLocks noRot="1" noChangeAspect="1" noMove="1" noResize="1" noEditPoints="1" noAdjustHandles="1" noChangeArrowheads="1" noChangeShapeType="1" noTextEdit="1"/>
              </p:cNvSpPr>
              <p:nvPr/>
            </p:nvSpPr>
            <p:spPr>
              <a:xfrm>
                <a:off x="2199128" y="3414060"/>
                <a:ext cx="1788991" cy="413671"/>
              </a:xfrm>
              <a:prstGeom prst="ellipse">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Oval 9"/>
              <p:cNvSpPr/>
              <p:nvPr/>
            </p:nvSpPr>
            <p:spPr>
              <a:xfrm>
                <a:off x="4142742" y="4279009"/>
                <a:ext cx="416621" cy="41367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rPr>
                            <m:t>𝒘</m:t>
                          </m:r>
                        </m:e>
                        <m:sub>
                          <m:r>
                            <a:rPr lang="en-US" sz="1800" b="1" i="1">
                              <a:latin typeface="Cambria Math"/>
                            </a:rPr>
                            <m:t>𝟒</m:t>
                          </m:r>
                        </m:sub>
                      </m:sSub>
                    </m:oMath>
                  </m:oMathPara>
                </a14:m>
                <a:endParaRPr lang="en-US" sz="1800" b="1" dirty="0"/>
              </a:p>
            </p:txBody>
          </p:sp>
        </mc:Choice>
        <mc:Fallback xmlns="">
          <p:sp>
            <p:nvSpPr>
              <p:cNvPr id="76" name="Oval 9"/>
              <p:cNvSpPr>
                <a:spLocks noRot="1" noChangeAspect="1" noMove="1" noResize="1" noEditPoints="1" noAdjustHandles="1" noChangeArrowheads="1" noChangeShapeType="1" noTextEdit="1"/>
              </p:cNvSpPr>
              <p:nvPr/>
            </p:nvSpPr>
            <p:spPr>
              <a:xfrm>
                <a:off x="4142742" y="4279009"/>
                <a:ext cx="416621" cy="413671"/>
              </a:xfrm>
              <a:prstGeom prst="ellipse">
                <a:avLst/>
              </a:prstGeom>
              <a:blipFill>
                <a:blip r:embed="rId7"/>
                <a:stretch>
                  <a:fillRect l="-4167"/>
                </a:stretch>
              </a:blipFill>
            </p:spPr>
            <p:txBody>
              <a:bodyPr/>
              <a:lstStyle/>
              <a:p>
                <a:r>
                  <a:rPr lang="zh-CN" altLang="en-US">
                    <a:noFill/>
                  </a:rPr>
                  <a:t> </a:t>
                </a:r>
              </a:p>
            </p:txBody>
          </p:sp>
        </mc:Fallback>
      </mc:AlternateContent>
      <p:cxnSp>
        <p:nvCxnSpPr>
          <p:cNvPr id="78" name="Straight Connector 11"/>
          <p:cNvCxnSpPr>
            <a:stCxn id="76" idx="0"/>
            <a:endCxn id="75" idx="4"/>
          </p:cNvCxnSpPr>
          <p:nvPr/>
        </p:nvCxnSpPr>
        <p:spPr>
          <a:xfrm flipH="1" flipV="1">
            <a:off x="3093624" y="3827731"/>
            <a:ext cx="1257429" cy="451278"/>
          </a:xfrm>
          <a:prstGeom prst="line">
            <a:avLst/>
          </a:prstGeom>
          <a:ln w="28575"/>
        </p:spPr>
        <p:style>
          <a:lnRef idx="1">
            <a:schemeClr val="dk1"/>
          </a:lnRef>
          <a:fillRef idx="0">
            <a:schemeClr val="dk1"/>
          </a:fillRef>
          <a:effectRef idx="0">
            <a:schemeClr val="dk1"/>
          </a:effectRef>
          <a:fontRef idx="minor">
            <a:schemeClr val="tx1"/>
          </a:fontRef>
        </p:style>
      </p:cxnSp>
      <p:sp>
        <p:nvSpPr>
          <p:cNvPr id="91" name="文本框 90"/>
          <p:cNvSpPr txBox="1"/>
          <p:nvPr/>
        </p:nvSpPr>
        <p:spPr>
          <a:xfrm>
            <a:off x="2097842" y="3830181"/>
            <a:ext cx="653711" cy="369332"/>
          </a:xfrm>
          <a:prstGeom prst="rect">
            <a:avLst/>
          </a:prstGeom>
          <a:noFill/>
        </p:spPr>
        <p:txBody>
          <a:bodyPr wrap="square" rtlCol="0">
            <a:spAutoFit/>
          </a:bodyPr>
          <a:lstStyle/>
          <a:p>
            <a:r>
              <a:rPr lang="en-US" altLang="zh-CN" sz="1800" b="1" dirty="0"/>
              <a:t>16</a:t>
            </a:r>
            <a:endParaRPr lang="zh-CN" altLang="en-US" sz="1800" b="1" dirty="0"/>
          </a:p>
        </p:txBody>
      </p:sp>
      <p:sp>
        <p:nvSpPr>
          <p:cNvPr id="6" name="流程图: 接点 5"/>
          <p:cNvSpPr/>
          <p:nvPr/>
        </p:nvSpPr>
        <p:spPr bwMode="auto">
          <a:xfrm>
            <a:off x="4860032" y="4348174"/>
            <a:ext cx="3802186" cy="3761346"/>
          </a:xfrm>
          <a:prstGeom prst="flowChartConnector">
            <a:avLst/>
          </a:prstGeom>
          <a:solidFill>
            <a:srgbClr val="FF0000">
              <a:alpha val="0"/>
            </a:srgbClr>
          </a:solid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97" name="流程图: 接点 96"/>
          <p:cNvSpPr/>
          <p:nvPr/>
        </p:nvSpPr>
        <p:spPr bwMode="auto">
          <a:xfrm>
            <a:off x="4572000" y="3140968"/>
            <a:ext cx="3802186" cy="3761346"/>
          </a:xfrm>
          <a:prstGeom prst="flowChartConnector">
            <a:avLst/>
          </a:prstGeom>
          <a:solidFill>
            <a:srgbClr val="00B050">
              <a:alpha val="0"/>
            </a:srgbClr>
          </a:solidFill>
          <a:ln w="254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Tree>
    <p:extLst>
      <p:ext uri="{BB962C8B-B14F-4D97-AF65-F5344CB8AC3E}">
        <p14:creationId xmlns:p14="http://schemas.microsoft.com/office/powerpoint/2010/main" val="193892351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txBox="1">
            <a:spLocks noChangeArrowheads="1"/>
          </p:cNvSpPr>
          <p:nvPr/>
        </p:nvSpPr>
        <p:spPr bwMode="auto">
          <a:xfrm>
            <a:off x="228600" y="957263"/>
            <a:ext cx="8591550" cy="11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Basic idea</a:t>
            </a:r>
          </a:p>
          <a:p>
            <a:pPr lvl="1" algn="just">
              <a:lnSpc>
                <a:spcPct val="95000"/>
              </a:lnSpc>
              <a:spcBef>
                <a:spcPct val="25000"/>
              </a:spcBef>
              <a:spcAft>
                <a:spcPct val="10000"/>
              </a:spcAft>
              <a:buSzPct val="60000"/>
              <a:defRPr/>
            </a:pPr>
            <a:r>
              <a:rPr lang="en-US" altLang="zh-CN" sz="2400" dirty="0">
                <a:cs typeface="ＭＳ Ｐゴシック" charset="-128"/>
              </a:rPr>
              <a:t>Partition the vertex {w</a:t>
            </a:r>
            <a:r>
              <a:rPr lang="en-US" altLang="zh-CN" sz="2400" baseline="-25000" dirty="0">
                <a:cs typeface="ＭＳ Ｐゴシック" charset="-128"/>
              </a:rPr>
              <a:t>1</a:t>
            </a:r>
            <a:r>
              <a:rPr lang="en-US" altLang="zh-CN" sz="2400" dirty="0">
                <a:cs typeface="ＭＳ Ｐゴシック" charset="-128"/>
              </a:rPr>
              <a:t>,w</a:t>
            </a:r>
            <a:r>
              <a:rPr lang="en-US" altLang="zh-CN" sz="2400" baseline="-25000" dirty="0">
                <a:cs typeface="ＭＳ Ｐゴシック" charset="-128"/>
              </a:rPr>
              <a:t>2</a:t>
            </a:r>
            <a:r>
              <a:rPr lang="en-US" altLang="zh-CN" sz="2400" dirty="0">
                <a:cs typeface="ＭＳ Ｐゴシック" charset="-128"/>
              </a:rPr>
              <a:t>,w</a:t>
            </a:r>
            <a:r>
              <a:rPr lang="en-US" altLang="zh-CN" sz="2400" baseline="-25000" dirty="0">
                <a:cs typeface="ＭＳ Ｐゴシック" charset="-128"/>
              </a:rPr>
              <a:t>3</a:t>
            </a:r>
            <a:r>
              <a:rPr lang="en-US" altLang="zh-CN" sz="2400" dirty="0">
                <a:cs typeface="ＭＳ Ｐゴシック" charset="-128"/>
              </a:rPr>
              <a:t>} using the open ball with radius 2.4 centered on w</a:t>
            </a:r>
            <a:r>
              <a:rPr lang="en-US" altLang="zh-CN" sz="2400" baseline="-25000" dirty="0">
                <a:cs typeface="ＭＳ Ｐゴシック" charset="-128"/>
              </a:rPr>
              <a:t>1 </a:t>
            </a:r>
            <a:r>
              <a:rPr lang="en-US" altLang="zh-CN" sz="2400" dirty="0">
                <a:cs typeface="ＭＳ Ｐゴシック" charset="-128"/>
              </a:rPr>
              <a:t>and on w</a:t>
            </a:r>
            <a:r>
              <a:rPr lang="en-US" altLang="zh-CN" sz="2400" baseline="-25000" dirty="0">
                <a:cs typeface="ＭＳ Ｐゴシック" charset="-128"/>
              </a:rPr>
              <a:t>2</a:t>
            </a:r>
            <a:r>
              <a:rPr lang="en-US" altLang="zh-CN" sz="2400" dirty="0">
                <a:cs typeface="ＭＳ Ｐゴシック" charset="-128"/>
              </a:rPr>
              <a:t>.</a:t>
            </a:r>
          </a:p>
          <a:p>
            <a:pPr lvl="1" algn="just">
              <a:lnSpc>
                <a:spcPct val="95000"/>
              </a:lnSpc>
              <a:spcBef>
                <a:spcPct val="25000"/>
              </a:spcBef>
              <a:spcAft>
                <a:spcPct val="10000"/>
              </a:spcAft>
              <a:buSzPct val="60000"/>
              <a:defRPr/>
            </a:pPr>
            <a:r>
              <a:rPr lang="en-US" altLang="zh-CN" sz="2400" dirty="0">
                <a:cs typeface="ＭＳ Ｐゴシック" charset="-128"/>
              </a:rPr>
              <a:t>There is no need to partition vertex {w</a:t>
            </a:r>
            <a:r>
              <a:rPr lang="en-US" altLang="zh-CN" sz="2400" baseline="-25000" dirty="0">
                <a:cs typeface="ＭＳ Ｐゴシック" charset="-128"/>
              </a:rPr>
              <a:t>4</a:t>
            </a:r>
            <a:r>
              <a:rPr lang="en-US" altLang="zh-CN" sz="2400" dirty="0">
                <a:cs typeface="ＭＳ Ｐゴシック" charset="-128"/>
              </a:rPr>
              <a:t>}.</a:t>
            </a:r>
          </a:p>
          <a:p>
            <a:pPr lvl="1" algn="just">
              <a:lnSpc>
                <a:spcPct val="95000"/>
              </a:lnSpc>
              <a:spcBef>
                <a:spcPct val="25000"/>
              </a:spcBef>
              <a:spcAft>
                <a:spcPct val="10000"/>
              </a:spcAft>
              <a:buSzPct val="60000"/>
              <a:defRPr/>
            </a:pPr>
            <a:endParaRPr lang="en-US" altLang="zh-CN" sz="2300" dirty="0">
              <a:latin typeface="+mn-lt"/>
              <a:cs typeface="ＭＳ Ｐゴシック" charset="-128"/>
            </a:endParaRPr>
          </a:p>
        </p:txBody>
      </p:sp>
      <p:grpSp>
        <p:nvGrpSpPr>
          <p:cNvPr id="141" name="组合 140"/>
          <p:cNvGrpSpPr/>
          <p:nvPr/>
        </p:nvGrpSpPr>
        <p:grpSpPr>
          <a:xfrm>
            <a:off x="5031543" y="3395215"/>
            <a:ext cx="3437477" cy="3319440"/>
            <a:chOff x="5031543" y="3395215"/>
            <a:chExt cx="3437477" cy="3319440"/>
          </a:xfrm>
        </p:grpSpPr>
        <p:pic>
          <p:nvPicPr>
            <p:cNvPr id="101" name="Picture 11" descr="MCj03118980000[1]"/>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7506716" y="3920217"/>
              <a:ext cx="454530" cy="2138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2" name="Picture 11" descr="MCj03118980000[1]"/>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065193" y="4847609"/>
              <a:ext cx="456350" cy="2147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0" name="Picture 11" descr="MCj03118980000[1]"/>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537373" y="6193518"/>
              <a:ext cx="456350" cy="2147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3" name="Picture 11" descr="MCj03118980000[1]"/>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528304" y="4355698"/>
              <a:ext cx="453622" cy="2120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30" name="组合 29"/>
            <p:cNvGrpSpPr/>
            <p:nvPr/>
          </p:nvGrpSpPr>
          <p:grpSpPr>
            <a:xfrm>
              <a:off x="5364088" y="3509850"/>
              <a:ext cx="2952328" cy="2871478"/>
              <a:chOff x="5148064" y="3437842"/>
              <a:chExt cx="2952328" cy="2871478"/>
            </a:xfrm>
          </p:grpSpPr>
          <p:cxnSp>
            <p:nvCxnSpPr>
              <p:cNvPr id="8" name="直接箭头连接符 7"/>
              <p:cNvCxnSpPr/>
              <p:nvPr/>
            </p:nvCxnSpPr>
            <p:spPr bwMode="auto">
              <a:xfrm flipV="1">
                <a:off x="5148064" y="3437842"/>
                <a:ext cx="0" cy="2871478"/>
              </a:xfrm>
              <a:prstGeom prst="straightConnector1">
                <a:avLst/>
              </a:prstGeom>
              <a:solidFill>
                <a:srgbClr val="C0C0C0">
                  <a:alpha val="0"/>
                </a:srgbClr>
              </a:solidFill>
              <a:ln w="28575" cap="flat" cmpd="sng" algn="ctr">
                <a:solidFill>
                  <a:schemeClr val="tx1"/>
                </a:solidFill>
                <a:prstDash val="solid"/>
                <a:round/>
                <a:headEnd type="none" w="med" len="med"/>
                <a:tailEnd type="arrow" w="med" len="lg"/>
              </a:ln>
              <a:effectLst/>
            </p:spPr>
          </p:cxnSp>
          <p:cxnSp>
            <p:nvCxnSpPr>
              <p:cNvPr id="11" name="直接箭头连接符 10"/>
              <p:cNvCxnSpPr/>
              <p:nvPr/>
            </p:nvCxnSpPr>
            <p:spPr bwMode="auto">
              <a:xfrm>
                <a:off x="5148064" y="6309320"/>
                <a:ext cx="2952328" cy="0"/>
              </a:xfrm>
              <a:prstGeom prst="straightConnector1">
                <a:avLst/>
              </a:prstGeom>
              <a:solidFill>
                <a:srgbClr val="C0C0C0">
                  <a:alpha val="0"/>
                </a:srgbClr>
              </a:solidFill>
              <a:ln w="28575" cap="flat" cmpd="sng" algn="ctr">
                <a:solidFill>
                  <a:schemeClr val="tx1"/>
                </a:solidFill>
                <a:prstDash val="solid"/>
                <a:round/>
                <a:headEnd type="none" w="med" len="med"/>
                <a:tailEnd type="arrow" w="med" len="lg"/>
              </a:ln>
              <a:effectLst/>
            </p:spPr>
          </p:cxnSp>
          <p:cxnSp>
            <p:nvCxnSpPr>
              <p:cNvPr id="114" name="直接连接符 113"/>
              <p:cNvCxnSpPr/>
              <p:nvPr/>
            </p:nvCxnSpPr>
            <p:spPr bwMode="auto">
              <a:xfrm>
                <a:off x="5148064" y="393305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16" name="直接连接符 115"/>
              <p:cNvCxnSpPr/>
              <p:nvPr/>
            </p:nvCxnSpPr>
            <p:spPr bwMode="auto">
              <a:xfrm>
                <a:off x="5148064" y="580526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17" name="直接连接符 116"/>
              <p:cNvCxnSpPr/>
              <p:nvPr/>
            </p:nvCxnSpPr>
            <p:spPr bwMode="auto">
              <a:xfrm>
                <a:off x="5148064" y="532003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18" name="直接连接符 117"/>
              <p:cNvCxnSpPr/>
              <p:nvPr/>
            </p:nvCxnSpPr>
            <p:spPr bwMode="auto">
              <a:xfrm>
                <a:off x="5148064" y="436510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20" name="直接连接符 119"/>
              <p:cNvCxnSpPr/>
              <p:nvPr/>
            </p:nvCxnSpPr>
            <p:spPr bwMode="auto">
              <a:xfrm>
                <a:off x="5148064" y="4817848"/>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grpSp>
            <p:nvGrpSpPr>
              <p:cNvPr id="28" name="组合 27"/>
              <p:cNvGrpSpPr/>
              <p:nvPr/>
            </p:nvGrpSpPr>
            <p:grpSpPr>
              <a:xfrm rot="16200000">
                <a:off x="6511217" y="5306207"/>
                <a:ext cx="72008" cy="1934218"/>
                <a:chOff x="5300464" y="4023446"/>
                <a:chExt cx="72008" cy="1934218"/>
              </a:xfrm>
            </p:grpSpPr>
            <p:cxnSp>
              <p:nvCxnSpPr>
                <p:cNvPr id="121" name="直接连接符 120"/>
                <p:cNvCxnSpPr/>
                <p:nvPr/>
              </p:nvCxnSpPr>
              <p:spPr bwMode="auto">
                <a:xfrm>
                  <a:off x="5300464" y="402344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22" name="直接连接符 121"/>
                <p:cNvCxnSpPr/>
                <p:nvPr/>
              </p:nvCxnSpPr>
              <p:spPr bwMode="auto">
                <a:xfrm>
                  <a:off x="5300464" y="595766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23" name="直接连接符 122"/>
                <p:cNvCxnSpPr/>
                <p:nvPr/>
              </p:nvCxnSpPr>
              <p:spPr bwMode="auto">
                <a:xfrm>
                  <a:off x="5300464" y="547243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24" name="直接连接符 123"/>
                <p:cNvCxnSpPr/>
                <p:nvPr/>
              </p:nvCxnSpPr>
              <p:spPr bwMode="auto">
                <a:xfrm>
                  <a:off x="5300464" y="451750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25" name="直接连接符 124"/>
                <p:cNvCxnSpPr/>
                <p:nvPr/>
              </p:nvCxnSpPr>
              <p:spPr bwMode="auto">
                <a:xfrm>
                  <a:off x="5300464" y="4970248"/>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grpSp>
        </p:grpSp>
        <p:sp>
          <p:nvSpPr>
            <p:cNvPr id="129" name="Text Box 177"/>
            <p:cNvSpPr txBox="1">
              <a:spLocks noChangeArrowheads="1"/>
            </p:cNvSpPr>
            <p:nvPr/>
          </p:nvSpPr>
          <p:spPr bwMode="auto">
            <a:xfrm>
              <a:off x="5820268" y="4505879"/>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2</a:t>
              </a:r>
              <a:r>
                <a:rPr lang="zh-CN" altLang="en-US" sz="1800" b="1" dirty="0"/>
                <a:t>（</a:t>
              </a:r>
              <a:r>
                <a:rPr lang="en-US" altLang="zh-CN" sz="1800" dirty="0"/>
                <a:t>2</a:t>
              </a:r>
              <a:r>
                <a:rPr lang="zh-CN" altLang="en-US" sz="1800" b="1" dirty="0"/>
                <a:t>，</a:t>
              </a:r>
              <a:r>
                <a:rPr lang="en-US" altLang="zh-CN" sz="1800" dirty="0"/>
                <a:t>3</a:t>
              </a:r>
              <a:r>
                <a:rPr lang="zh-CN" altLang="en-US" sz="1800" b="1" dirty="0"/>
                <a:t>）</a:t>
              </a:r>
              <a:endParaRPr lang="zh-CN" altLang="en-US" sz="1800" b="1" baseline="-25000" dirty="0"/>
            </a:p>
          </p:txBody>
        </p:sp>
        <p:sp>
          <p:nvSpPr>
            <p:cNvPr id="130" name="Text Box 177"/>
            <p:cNvSpPr txBox="1">
              <a:spLocks noChangeArrowheads="1"/>
            </p:cNvSpPr>
            <p:nvPr/>
          </p:nvSpPr>
          <p:spPr bwMode="auto">
            <a:xfrm>
              <a:off x="6156210" y="4053999"/>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3</a:t>
              </a:r>
              <a:r>
                <a:rPr lang="zh-CN" altLang="en-US" sz="1800" b="1" dirty="0"/>
                <a:t>（</a:t>
              </a:r>
              <a:r>
                <a:rPr lang="en-US" altLang="zh-CN" sz="1800" dirty="0"/>
                <a:t>3</a:t>
              </a:r>
              <a:r>
                <a:rPr lang="zh-CN" altLang="en-US" sz="1800" b="1" dirty="0"/>
                <a:t>，</a:t>
              </a:r>
              <a:r>
                <a:rPr lang="en-US" altLang="zh-CN" sz="1800" dirty="0"/>
                <a:t>4</a:t>
              </a:r>
              <a:r>
                <a:rPr lang="zh-CN" altLang="en-US" sz="1800" b="1" dirty="0"/>
                <a:t>）</a:t>
              </a:r>
              <a:endParaRPr lang="zh-CN" altLang="en-US" sz="1800" b="1" baseline="-25000" dirty="0"/>
            </a:p>
          </p:txBody>
        </p:sp>
        <p:sp>
          <p:nvSpPr>
            <p:cNvPr id="131" name="Text Box 177"/>
            <p:cNvSpPr txBox="1">
              <a:spLocks noChangeArrowheads="1"/>
            </p:cNvSpPr>
            <p:nvPr/>
          </p:nvSpPr>
          <p:spPr bwMode="auto">
            <a:xfrm>
              <a:off x="6190410" y="5903480"/>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1</a:t>
              </a:r>
              <a:r>
                <a:rPr lang="zh-CN" altLang="en-US" sz="1800" b="1" dirty="0"/>
                <a:t>（</a:t>
              </a:r>
              <a:r>
                <a:rPr lang="en-US" altLang="zh-CN" sz="1800" dirty="0"/>
                <a:t>3</a:t>
              </a:r>
              <a:r>
                <a:rPr lang="zh-CN" altLang="en-US" sz="1800" b="1" dirty="0"/>
                <a:t>，</a:t>
              </a:r>
              <a:r>
                <a:rPr lang="en-US" altLang="zh-CN" sz="1800" dirty="0"/>
                <a:t>0</a:t>
              </a:r>
              <a:r>
                <a:rPr lang="zh-CN" altLang="en-US" sz="1800" b="1" dirty="0"/>
                <a:t>）</a:t>
              </a:r>
              <a:endParaRPr lang="zh-CN" altLang="en-US" sz="1800" b="1" baseline="-25000" dirty="0"/>
            </a:p>
          </p:txBody>
        </p:sp>
        <p:sp>
          <p:nvSpPr>
            <p:cNvPr id="132" name="Text Box 177"/>
            <p:cNvSpPr txBox="1">
              <a:spLocks noChangeArrowheads="1"/>
            </p:cNvSpPr>
            <p:nvPr/>
          </p:nvSpPr>
          <p:spPr bwMode="auto">
            <a:xfrm>
              <a:off x="7218431" y="3593372"/>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4</a:t>
              </a:r>
              <a:r>
                <a:rPr lang="zh-CN" altLang="en-US" sz="1800" b="1" dirty="0"/>
                <a:t>（</a:t>
              </a:r>
              <a:r>
                <a:rPr lang="en-US" altLang="zh-CN" sz="1800" dirty="0"/>
                <a:t>5</a:t>
              </a:r>
              <a:r>
                <a:rPr lang="zh-CN" altLang="en-US" sz="1800" b="1" dirty="0"/>
                <a:t>，</a:t>
              </a:r>
              <a:r>
                <a:rPr lang="en-US" altLang="zh-CN" sz="1800" dirty="0"/>
                <a:t>5</a:t>
              </a:r>
              <a:r>
                <a:rPr lang="zh-CN" altLang="en-US" sz="1800" b="1" dirty="0"/>
                <a:t>）</a:t>
              </a:r>
              <a:endParaRPr lang="zh-CN" altLang="en-US" sz="1800" b="1" baseline="-25000" dirty="0"/>
            </a:p>
          </p:txBody>
        </p:sp>
        <p:sp>
          <p:nvSpPr>
            <p:cNvPr id="135" name="文本框 134"/>
            <p:cNvSpPr txBox="1"/>
            <p:nvPr/>
          </p:nvSpPr>
          <p:spPr>
            <a:xfrm>
              <a:off x="5034120" y="3846169"/>
              <a:ext cx="360040" cy="369332"/>
            </a:xfrm>
            <a:prstGeom prst="rect">
              <a:avLst/>
            </a:prstGeom>
            <a:noFill/>
          </p:spPr>
          <p:txBody>
            <a:bodyPr wrap="square" rtlCol="0">
              <a:spAutoFit/>
            </a:bodyPr>
            <a:lstStyle/>
            <a:p>
              <a:r>
                <a:rPr lang="en-US" altLang="zh-CN" sz="1800" dirty="0">
                  <a:latin typeface="+mn-lt"/>
                </a:rPr>
                <a:t>5</a:t>
              </a:r>
              <a:endParaRPr lang="zh-CN" altLang="en-US" sz="1800" dirty="0">
                <a:latin typeface="+mn-lt"/>
              </a:endParaRPr>
            </a:p>
          </p:txBody>
        </p:sp>
        <p:sp>
          <p:nvSpPr>
            <p:cNvPr id="137" name="文本框 136"/>
            <p:cNvSpPr txBox="1"/>
            <p:nvPr/>
          </p:nvSpPr>
          <p:spPr>
            <a:xfrm>
              <a:off x="5031543" y="4249774"/>
              <a:ext cx="360040" cy="369332"/>
            </a:xfrm>
            <a:prstGeom prst="rect">
              <a:avLst/>
            </a:prstGeom>
            <a:noFill/>
          </p:spPr>
          <p:txBody>
            <a:bodyPr wrap="square" rtlCol="0">
              <a:spAutoFit/>
            </a:bodyPr>
            <a:lstStyle/>
            <a:p>
              <a:r>
                <a:rPr lang="en-US" altLang="zh-CN" sz="1800" dirty="0">
                  <a:latin typeface="+mn-lt"/>
                </a:rPr>
                <a:t>4</a:t>
              </a:r>
              <a:endParaRPr lang="zh-CN" altLang="en-US" sz="1800" dirty="0">
                <a:latin typeface="+mn-lt"/>
              </a:endParaRPr>
            </a:p>
          </p:txBody>
        </p:sp>
        <p:sp>
          <p:nvSpPr>
            <p:cNvPr id="138" name="文本框 137"/>
            <p:cNvSpPr txBox="1"/>
            <p:nvPr/>
          </p:nvSpPr>
          <p:spPr>
            <a:xfrm>
              <a:off x="5034881" y="4729335"/>
              <a:ext cx="360040" cy="369332"/>
            </a:xfrm>
            <a:prstGeom prst="rect">
              <a:avLst/>
            </a:prstGeom>
            <a:noFill/>
          </p:spPr>
          <p:txBody>
            <a:bodyPr wrap="square" rtlCol="0">
              <a:spAutoFit/>
            </a:bodyPr>
            <a:lstStyle/>
            <a:p>
              <a:r>
                <a:rPr lang="en-US" altLang="zh-CN" sz="1800" dirty="0">
                  <a:latin typeface="+mn-lt"/>
                </a:rPr>
                <a:t>3</a:t>
              </a:r>
              <a:endParaRPr lang="zh-CN" altLang="en-US" sz="1800" dirty="0">
                <a:latin typeface="+mn-lt"/>
              </a:endParaRPr>
            </a:p>
          </p:txBody>
        </p:sp>
        <p:sp>
          <p:nvSpPr>
            <p:cNvPr id="139" name="文本框 138"/>
            <p:cNvSpPr txBox="1"/>
            <p:nvPr/>
          </p:nvSpPr>
          <p:spPr>
            <a:xfrm>
              <a:off x="5034881" y="5215687"/>
              <a:ext cx="360040" cy="369332"/>
            </a:xfrm>
            <a:prstGeom prst="rect">
              <a:avLst/>
            </a:prstGeom>
            <a:noFill/>
          </p:spPr>
          <p:txBody>
            <a:bodyPr wrap="square" rtlCol="0">
              <a:spAutoFit/>
            </a:bodyPr>
            <a:lstStyle/>
            <a:p>
              <a:r>
                <a:rPr lang="en-US" altLang="zh-CN" sz="1800" dirty="0">
                  <a:latin typeface="+mn-lt"/>
                </a:rPr>
                <a:t>2</a:t>
              </a:r>
              <a:endParaRPr lang="zh-CN" altLang="en-US" sz="1800" dirty="0">
                <a:latin typeface="+mn-lt"/>
              </a:endParaRPr>
            </a:p>
          </p:txBody>
        </p:sp>
        <p:sp>
          <p:nvSpPr>
            <p:cNvPr id="140" name="文本框 139"/>
            <p:cNvSpPr txBox="1"/>
            <p:nvPr/>
          </p:nvSpPr>
          <p:spPr>
            <a:xfrm>
              <a:off x="5036100" y="5698695"/>
              <a:ext cx="360040" cy="369332"/>
            </a:xfrm>
            <a:prstGeom prst="rect">
              <a:avLst/>
            </a:prstGeom>
            <a:noFill/>
          </p:spPr>
          <p:txBody>
            <a:bodyPr wrap="square" rtlCol="0">
              <a:spAutoFit/>
            </a:bodyPr>
            <a:lstStyle/>
            <a:p>
              <a:r>
                <a:rPr lang="en-US" altLang="zh-CN" sz="1800" dirty="0">
                  <a:latin typeface="+mn-lt"/>
                </a:rPr>
                <a:t>1</a:t>
              </a:r>
              <a:endParaRPr lang="zh-CN" altLang="en-US" sz="1800" dirty="0">
                <a:latin typeface="+mn-lt"/>
              </a:endParaRPr>
            </a:p>
          </p:txBody>
        </p:sp>
        <p:sp>
          <p:nvSpPr>
            <p:cNvPr id="148" name="文本框 147"/>
            <p:cNvSpPr txBox="1"/>
            <p:nvPr/>
          </p:nvSpPr>
          <p:spPr>
            <a:xfrm>
              <a:off x="7550334" y="6345323"/>
              <a:ext cx="360040" cy="369332"/>
            </a:xfrm>
            <a:prstGeom prst="rect">
              <a:avLst/>
            </a:prstGeom>
            <a:noFill/>
          </p:spPr>
          <p:txBody>
            <a:bodyPr wrap="square" rtlCol="0">
              <a:spAutoFit/>
            </a:bodyPr>
            <a:lstStyle/>
            <a:p>
              <a:r>
                <a:rPr lang="en-US" altLang="zh-CN" sz="1800" dirty="0">
                  <a:latin typeface="+mn-lt"/>
                </a:rPr>
                <a:t>5</a:t>
              </a:r>
              <a:endParaRPr lang="zh-CN" altLang="en-US" sz="1800" dirty="0">
                <a:latin typeface="+mn-lt"/>
              </a:endParaRPr>
            </a:p>
          </p:txBody>
        </p:sp>
        <p:sp>
          <p:nvSpPr>
            <p:cNvPr id="149" name="文本框 148"/>
            <p:cNvSpPr txBox="1"/>
            <p:nvPr/>
          </p:nvSpPr>
          <p:spPr>
            <a:xfrm>
              <a:off x="7082669" y="6345323"/>
              <a:ext cx="360040" cy="369332"/>
            </a:xfrm>
            <a:prstGeom prst="rect">
              <a:avLst/>
            </a:prstGeom>
            <a:noFill/>
          </p:spPr>
          <p:txBody>
            <a:bodyPr wrap="square" rtlCol="0">
              <a:spAutoFit/>
            </a:bodyPr>
            <a:lstStyle/>
            <a:p>
              <a:r>
                <a:rPr lang="en-US" altLang="zh-CN" sz="1800" dirty="0">
                  <a:latin typeface="+mn-lt"/>
                </a:rPr>
                <a:t>4</a:t>
              </a:r>
              <a:endParaRPr lang="zh-CN" altLang="en-US" sz="1800" dirty="0">
                <a:latin typeface="+mn-lt"/>
              </a:endParaRPr>
            </a:p>
          </p:txBody>
        </p:sp>
        <p:sp>
          <p:nvSpPr>
            <p:cNvPr id="150" name="文本框 149"/>
            <p:cNvSpPr txBox="1"/>
            <p:nvPr/>
          </p:nvSpPr>
          <p:spPr>
            <a:xfrm>
              <a:off x="6621886" y="6345323"/>
              <a:ext cx="360040" cy="369332"/>
            </a:xfrm>
            <a:prstGeom prst="rect">
              <a:avLst/>
            </a:prstGeom>
            <a:noFill/>
          </p:spPr>
          <p:txBody>
            <a:bodyPr wrap="square" rtlCol="0">
              <a:spAutoFit/>
            </a:bodyPr>
            <a:lstStyle/>
            <a:p>
              <a:r>
                <a:rPr lang="en-US" altLang="zh-CN" sz="1800" dirty="0">
                  <a:latin typeface="+mn-lt"/>
                </a:rPr>
                <a:t>3</a:t>
              </a:r>
              <a:endParaRPr lang="zh-CN" altLang="en-US" sz="1800" dirty="0">
                <a:latin typeface="+mn-lt"/>
              </a:endParaRPr>
            </a:p>
          </p:txBody>
        </p:sp>
        <p:sp>
          <p:nvSpPr>
            <p:cNvPr id="151" name="文本框 150"/>
            <p:cNvSpPr txBox="1"/>
            <p:nvPr/>
          </p:nvSpPr>
          <p:spPr>
            <a:xfrm>
              <a:off x="6132114" y="6345323"/>
              <a:ext cx="360040" cy="369332"/>
            </a:xfrm>
            <a:prstGeom prst="rect">
              <a:avLst/>
            </a:prstGeom>
            <a:noFill/>
          </p:spPr>
          <p:txBody>
            <a:bodyPr wrap="square" rtlCol="0">
              <a:spAutoFit/>
            </a:bodyPr>
            <a:lstStyle/>
            <a:p>
              <a:r>
                <a:rPr lang="en-US" altLang="zh-CN" sz="1800" dirty="0">
                  <a:latin typeface="+mn-lt"/>
                </a:rPr>
                <a:t>2</a:t>
              </a:r>
              <a:endParaRPr lang="zh-CN" altLang="en-US" sz="1800" dirty="0">
                <a:latin typeface="+mn-lt"/>
              </a:endParaRPr>
            </a:p>
          </p:txBody>
        </p:sp>
        <p:sp>
          <p:nvSpPr>
            <p:cNvPr id="152" name="文本框 151"/>
            <p:cNvSpPr txBox="1"/>
            <p:nvPr/>
          </p:nvSpPr>
          <p:spPr>
            <a:xfrm>
              <a:off x="5652120" y="6345323"/>
              <a:ext cx="360040" cy="369332"/>
            </a:xfrm>
            <a:prstGeom prst="rect">
              <a:avLst/>
            </a:prstGeom>
            <a:noFill/>
          </p:spPr>
          <p:txBody>
            <a:bodyPr wrap="square" rtlCol="0">
              <a:spAutoFit/>
            </a:bodyPr>
            <a:lstStyle/>
            <a:p>
              <a:r>
                <a:rPr lang="en-US" altLang="zh-CN" sz="1800" dirty="0">
                  <a:latin typeface="+mn-lt"/>
                </a:rPr>
                <a:t>1</a:t>
              </a:r>
              <a:endParaRPr lang="zh-CN" altLang="en-US" sz="1800" dirty="0">
                <a:latin typeface="+mn-lt"/>
              </a:endParaRPr>
            </a:p>
          </p:txBody>
        </p:sp>
        <p:sp>
          <p:nvSpPr>
            <p:cNvPr id="153" name="文本框 152"/>
            <p:cNvSpPr txBox="1"/>
            <p:nvPr/>
          </p:nvSpPr>
          <p:spPr>
            <a:xfrm>
              <a:off x="5031543" y="3395215"/>
              <a:ext cx="360040" cy="369332"/>
            </a:xfrm>
            <a:prstGeom prst="rect">
              <a:avLst/>
            </a:prstGeom>
            <a:noFill/>
          </p:spPr>
          <p:txBody>
            <a:bodyPr wrap="square" rtlCol="0">
              <a:spAutoFit/>
            </a:bodyPr>
            <a:lstStyle/>
            <a:p>
              <a:r>
                <a:rPr lang="en-US" altLang="zh-CN" sz="1800" dirty="0">
                  <a:latin typeface="+mn-lt"/>
                </a:rPr>
                <a:t>Y</a:t>
              </a:r>
              <a:endParaRPr lang="zh-CN" altLang="en-US" sz="1800" dirty="0">
                <a:latin typeface="+mn-lt"/>
              </a:endParaRPr>
            </a:p>
          </p:txBody>
        </p:sp>
        <p:sp>
          <p:nvSpPr>
            <p:cNvPr id="154" name="文本框 153"/>
            <p:cNvSpPr txBox="1"/>
            <p:nvPr/>
          </p:nvSpPr>
          <p:spPr>
            <a:xfrm>
              <a:off x="8108980" y="6341542"/>
              <a:ext cx="360040" cy="369332"/>
            </a:xfrm>
            <a:prstGeom prst="rect">
              <a:avLst/>
            </a:prstGeom>
            <a:noFill/>
          </p:spPr>
          <p:txBody>
            <a:bodyPr wrap="square" rtlCol="0">
              <a:spAutoFit/>
            </a:bodyPr>
            <a:lstStyle/>
            <a:p>
              <a:r>
                <a:rPr lang="en-US" altLang="zh-CN" sz="1800" dirty="0">
                  <a:latin typeface="+mn-lt"/>
                </a:rPr>
                <a:t>X</a:t>
              </a:r>
              <a:endParaRPr lang="zh-CN" altLang="en-US" sz="1800" dirty="0">
                <a:latin typeface="+mn-lt"/>
              </a:endParaRPr>
            </a:p>
          </p:txBody>
        </p:sp>
      </p:grpSp>
      <p:sp>
        <p:nvSpPr>
          <p:cNvPr id="60" name="Title 1"/>
          <p:cNvSpPr>
            <a:spLocks noGrp="1"/>
          </p:cNvSpPr>
          <p:nvPr>
            <p:ph type="title"/>
          </p:nvPr>
        </p:nvSpPr>
        <p:spPr>
          <a:xfrm>
            <a:off x="395536" y="122238"/>
            <a:ext cx="8748464" cy="714375"/>
          </a:xfrm>
        </p:spPr>
        <p:txBody>
          <a:bodyPr/>
          <a:lstStyle/>
          <a:p>
            <a:pPr eaLnBrk="1" hangingPunct="1"/>
            <a:r>
              <a:rPr lang="en-US" altLang="zh-CN" sz="3600" dirty="0"/>
              <a:t>HST Construction</a:t>
            </a:r>
            <a:endParaRPr lang="en-US" altLang="zh-CN" sz="3500" dirty="0"/>
          </a:p>
        </p:txBody>
      </p:sp>
      <p:cxnSp>
        <p:nvCxnSpPr>
          <p:cNvPr id="62" name="Straight Connector 11"/>
          <p:cNvCxnSpPr>
            <a:stCxn id="74" idx="0"/>
            <a:endCxn id="75" idx="4"/>
          </p:cNvCxnSpPr>
          <p:nvPr/>
        </p:nvCxnSpPr>
        <p:spPr>
          <a:xfrm flipV="1">
            <a:off x="1854913" y="3827731"/>
            <a:ext cx="1238711" cy="451278"/>
          </a:xfrm>
          <a:prstGeom prst="line">
            <a:avLst/>
          </a:prstGeom>
          <a:ln w="2857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2" name="Oval 6"/>
              <p:cNvSpPr/>
              <p:nvPr/>
            </p:nvSpPr>
            <p:spPr>
              <a:xfrm>
                <a:off x="1086368" y="4994730"/>
                <a:ext cx="416621" cy="41367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rPr>
                            <m:t>𝒘</m:t>
                          </m:r>
                        </m:e>
                        <m:sub>
                          <m:r>
                            <a:rPr lang="en-US" sz="1800" b="1" i="1">
                              <a:latin typeface="Cambria Math"/>
                            </a:rPr>
                            <m:t>𝟏</m:t>
                          </m:r>
                        </m:sub>
                      </m:sSub>
                    </m:oMath>
                  </m:oMathPara>
                </a14:m>
                <a:endParaRPr lang="en-US" sz="1800" b="1" dirty="0"/>
              </a:p>
            </p:txBody>
          </p:sp>
        </mc:Choice>
        <mc:Fallback xmlns="">
          <p:sp>
            <p:nvSpPr>
              <p:cNvPr id="72" name="Oval 6"/>
              <p:cNvSpPr>
                <a:spLocks noRot="1" noChangeAspect="1" noMove="1" noResize="1" noEditPoints="1" noAdjustHandles="1" noChangeArrowheads="1" noChangeShapeType="1" noTextEdit="1"/>
              </p:cNvSpPr>
              <p:nvPr/>
            </p:nvSpPr>
            <p:spPr>
              <a:xfrm>
                <a:off x="1086368" y="4994730"/>
                <a:ext cx="416621" cy="413671"/>
              </a:xfrm>
              <a:prstGeom prst="ellipse">
                <a:avLst/>
              </a:prstGeom>
              <a:blipFill>
                <a:blip r:embed="rId4"/>
                <a:stretch>
                  <a:fillRect l="-41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Oval 7"/>
              <p:cNvSpPr/>
              <p:nvPr/>
            </p:nvSpPr>
            <p:spPr>
              <a:xfrm>
                <a:off x="1929400" y="4994730"/>
                <a:ext cx="959487" cy="41367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rPr>
                            <m:t>𝒘</m:t>
                          </m:r>
                        </m:e>
                        <m:sub>
                          <m:r>
                            <a:rPr lang="en-US" sz="1800" b="1" i="1">
                              <a:latin typeface="Cambria Math"/>
                            </a:rPr>
                            <m:t>𝟐</m:t>
                          </m:r>
                        </m:sub>
                      </m:sSub>
                      <m:sSub>
                        <m:sSubPr>
                          <m:ctrlPr>
                            <a:rPr lang="en-US" altLang="zh-CN" sz="1800" b="1" i="1">
                              <a:latin typeface="Cambria Math" panose="02040503050406030204" pitchFamily="18" charset="0"/>
                            </a:rPr>
                          </m:ctrlPr>
                        </m:sSubPr>
                        <m:e>
                          <m:r>
                            <a:rPr lang="en-US" altLang="zh-CN" sz="1800" b="1" i="1">
                              <a:latin typeface="Cambria Math" panose="02040503050406030204" pitchFamily="18" charset="0"/>
                            </a:rPr>
                            <m:t>,</m:t>
                          </m:r>
                          <m:r>
                            <a:rPr lang="en-US" altLang="zh-CN" sz="1800" b="1" i="1">
                              <a:latin typeface="Cambria Math" panose="02040503050406030204" pitchFamily="18" charset="0"/>
                            </a:rPr>
                            <m:t>𝒘</m:t>
                          </m:r>
                        </m:e>
                        <m:sub>
                          <m:r>
                            <a:rPr lang="en-US" altLang="zh-CN" sz="1800" b="1" i="1">
                              <a:latin typeface="Cambria Math" panose="02040503050406030204" pitchFamily="18" charset="0"/>
                            </a:rPr>
                            <m:t>𝟑</m:t>
                          </m:r>
                        </m:sub>
                      </m:sSub>
                    </m:oMath>
                  </m:oMathPara>
                </a14:m>
                <a:endParaRPr lang="en-US" sz="1800" b="1" dirty="0"/>
              </a:p>
            </p:txBody>
          </p:sp>
        </mc:Choice>
        <mc:Fallback xmlns="">
          <p:sp>
            <p:nvSpPr>
              <p:cNvPr id="73" name="Oval 7"/>
              <p:cNvSpPr>
                <a:spLocks noRot="1" noChangeAspect="1" noMove="1" noResize="1" noEditPoints="1" noAdjustHandles="1" noChangeArrowheads="1" noChangeShapeType="1" noTextEdit="1"/>
              </p:cNvSpPr>
              <p:nvPr/>
            </p:nvSpPr>
            <p:spPr>
              <a:xfrm>
                <a:off x="1929400" y="4994730"/>
                <a:ext cx="959487" cy="413671"/>
              </a:xfrm>
              <a:prstGeom prst="ellipse">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Oval 6"/>
              <p:cNvSpPr/>
              <p:nvPr/>
            </p:nvSpPr>
            <p:spPr>
              <a:xfrm>
                <a:off x="1244898" y="4279009"/>
                <a:ext cx="1220030" cy="41367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rPr>
                            <m:t>𝒘</m:t>
                          </m:r>
                        </m:e>
                        <m:sub>
                          <m:r>
                            <a:rPr lang="en-US" sz="1800" b="1" i="1">
                              <a:latin typeface="Cambria Math"/>
                            </a:rPr>
                            <m:t>𝟏</m:t>
                          </m:r>
                        </m:sub>
                      </m:sSub>
                      <m:r>
                        <a:rPr lang="en-US" altLang="zh-CN" sz="1800" b="1" i="1">
                          <a:latin typeface="Cambria Math" panose="02040503050406030204" pitchFamily="18" charset="0"/>
                        </a:rPr>
                        <m:t>,</m:t>
                      </m:r>
                      <m:sSub>
                        <m:sSubPr>
                          <m:ctrlPr>
                            <a:rPr lang="en-US" altLang="zh-CN" sz="1800" b="1" i="1">
                              <a:latin typeface="Cambria Math" panose="02040503050406030204" pitchFamily="18" charset="0"/>
                            </a:rPr>
                          </m:ctrlPr>
                        </m:sSubPr>
                        <m:e>
                          <m:r>
                            <a:rPr lang="en-US" altLang="zh-CN" sz="1800" b="1" i="1">
                              <a:latin typeface="Cambria Math" panose="02040503050406030204" pitchFamily="18" charset="0"/>
                            </a:rPr>
                            <m:t>𝒘</m:t>
                          </m:r>
                        </m:e>
                        <m:sub>
                          <m:r>
                            <a:rPr lang="en-US" altLang="zh-CN" sz="1800" b="1" i="1">
                              <a:latin typeface="Cambria Math" panose="02040503050406030204" pitchFamily="18" charset="0"/>
                            </a:rPr>
                            <m:t>𝟐</m:t>
                          </m:r>
                        </m:sub>
                      </m:sSub>
                      <m:r>
                        <a:rPr lang="en-US" altLang="zh-CN" sz="1800" b="1" i="1">
                          <a:latin typeface="Cambria Math" panose="02040503050406030204" pitchFamily="18" charset="0"/>
                        </a:rPr>
                        <m:t>,</m:t>
                      </m:r>
                      <m:sSub>
                        <m:sSubPr>
                          <m:ctrlPr>
                            <a:rPr lang="en-US" altLang="zh-CN" sz="1800" b="1" i="1">
                              <a:latin typeface="Cambria Math" panose="02040503050406030204" pitchFamily="18" charset="0"/>
                            </a:rPr>
                          </m:ctrlPr>
                        </m:sSubPr>
                        <m:e>
                          <m:r>
                            <a:rPr lang="en-US" altLang="zh-CN" sz="1800" b="1" i="1">
                              <a:latin typeface="Cambria Math" panose="02040503050406030204" pitchFamily="18" charset="0"/>
                            </a:rPr>
                            <m:t>𝒘</m:t>
                          </m:r>
                        </m:e>
                        <m:sub>
                          <m:r>
                            <a:rPr lang="en-US" altLang="zh-CN" sz="1800" b="1" i="1">
                              <a:latin typeface="Cambria Math" panose="02040503050406030204" pitchFamily="18" charset="0"/>
                            </a:rPr>
                            <m:t>𝟑</m:t>
                          </m:r>
                        </m:sub>
                      </m:sSub>
                    </m:oMath>
                  </m:oMathPara>
                </a14:m>
                <a:endParaRPr lang="en-US" sz="1800" b="1" dirty="0"/>
              </a:p>
            </p:txBody>
          </p:sp>
        </mc:Choice>
        <mc:Fallback xmlns="">
          <p:sp>
            <p:nvSpPr>
              <p:cNvPr id="74" name="Oval 6"/>
              <p:cNvSpPr>
                <a:spLocks noRot="1" noChangeAspect="1" noMove="1" noResize="1" noEditPoints="1" noAdjustHandles="1" noChangeArrowheads="1" noChangeShapeType="1" noTextEdit="1"/>
              </p:cNvSpPr>
              <p:nvPr/>
            </p:nvSpPr>
            <p:spPr>
              <a:xfrm>
                <a:off x="1244898" y="4279009"/>
                <a:ext cx="1220030" cy="413671"/>
              </a:xfrm>
              <a:prstGeom prst="ellipse">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Oval 7"/>
              <p:cNvSpPr/>
              <p:nvPr/>
            </p:nvSpPr>
            <p:spPr>
              <a:xfrm>
                <a:off x="2199128" y="3414060"/>
                <a:ext cx="1788991" cy="41367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1800" b="1" i="1">
                              <a:latin typeface="Cambria Math" panose="02040503050406030204" pitchFamily="18" charset="0"/>
                            </a:rPr>
                          </m:ctrlPr>
                        </m:sSubPr>
                        <m:e>
                          <m:r>
                            <a:rPr lang="en-US" altLang="zh-CN" sz="1800" b="1" i="1">
                              <a:latin typeface="Cambria Math" panose="02040503050406030204" pitchFamily="18" charset="0"/>
                            </a:rPr>
                            <m:t>𝒘</m:t>
                          </m:r>
                        </m:e>
                        <m:sub>
                          <m:r>
                            <a:rPr lang="en-US" altLang="zh-CN" sz="1800" b="1" i="1">
                              <a:latin typeface="Cambria Math"/>
                            </a:rPr>
                            <m:t>𝟏</m:t>
                          </m:r>
                        </m:sub>
                      </m:sSub>
                      <m:r>
                        <a:rPr lang="en-US" altLang="zh-CN" sz="1800" b="1" i="1">
                          <a:latin typeface="Cambria Math" panose="02040503050406030204" pitchFamily="18" charset="0"/>
                        </a:rPr>
                        <m:t>,</m:t>
                      </m:r>
                      <m:sSub>
                        <m:sSubPr>
                          <m:ctrlPr>
                            <a:rPr lang="en-US" altLang="zh-CN" sz="1800" b="1" i="1">
                              <a:latin typeface="Cambria Math" panose="02040503050406030204" pitchFamily="18" charset="0"/>
                            </a:rPr>
                          </m:ctrlPr>
                        </m:sSubPr>
                        <m:e>
                          <m:r>
                            <a:rPr lang="en-US" altLang="zh-CN" sz="1800" b="1" i="1">
                              <a:latin typeface="Cambria Math" panose="02040503050406030204" pitchFamily="18" charset="0"/>
                            </a:rPr>
                            <m:t>𝒘</m:t>
                          </m:r>
                        </m:e>
                        <m:sub>
                          <m:r>
                            <a:rPr lang="en-US" altLang="zh-CN" sz="1800" b="1" i="1">
                              <a:latin typeface="Cambria Math" panose="02040503050406030204" pitchFamily="18" charset="0"/>
                            </a:rPr>
                            <m:t>𝟐</m:t>
                          </m:r>
                        </m:sub>
                      </m:sSub>
                      <m:r>
                        <a:rPr lang="en-US" altLang="zh-CN" sz="1800" b="1" i="1">
                          <a:latin typeface="Cambria Math" panose="02040503050406030204" pitchFamily="18" charset="0"/>
                        </a:rPr>
                        <m:t>,</m:t>
                      </m:r>
                      <m:sSub>
                        <m:sSubPr>
                          <m:ctrlPr>
                            <a:rPr lang="en-US" altLang="zh-CN" sz="1800" b="1" i="1">
                              <a:latin typeface="Cambria Math" panose="02040503050406030204" pitchFamily="18" charset="0"/>
                            </a:rPr>
                          </m:ctrlPr>
                        </m:sSubPr>
                        <m:e>
                          <m:r>
                            <a:rPr lang="en-US" altLang="zh-CN" sz="1800" b="1" i="1">
                              <a:latin typeface="Cambria Math" panose="02040503050406030204" pitchFamily="18" charset="0"/>
                            </a:rPr>
                            <m:t>𝒘</m:t>
                          </m:r>
                        </m:e>
                        <m:sub>
                          <m:r>
                            <a:rPr lang="en-US" altLang="zh-CN" sz="1800" b="1" i="1">
                              <a:latin typeface="Cambria Math" panose="02040503050406030204" pitchFamily="18" charset="0"/>
                            </a:rPr>
                            <m:t>𝟑</m:t>
                          </m:r>
                        </m:sub>
                      </m:sSub>
                      <m:r>
                        <a:rPr lang="en-US" altLang="zh-CN" sz="1800" b="1" i="1">
                          <a:latin typeface="Cambria Math" panose="02040503050406030204" pitchFamily="18" charset="0"/>
                        </a:rPr>
                        <m:t>,</m:t>
                      </m:r>
                      <m:sSub>
                        <m:sSubPr>
                          <m:ctrlPr>
                            <a:rPr lang="en-US" altLang="zh-CN" sz="1800" b="1" i="1">
                              <a:latin typeface="Cambria Math" panose="02040503050406030204" pitchFamily="18" charset="0"/>
                            </a:rPr>
                          </m:ctrlPr>
                        </m:sSubPr>
                        <m:e>
                          <m:r>
                            <a:rPr lang="en-US" altLang="zh-CN" sz="1800" b="1" i="1">
                              <a:latin typeface="Cambria Math" panose="02040503050406030204" pitchFamily="18" charset="0"/>
                            </a:rPr>
                            <m:t>𝒘</m:t>
                          </m:r>
                        </m:e>
                        <m:sub>
                          <m:r>
                            <a:rPr lang="en-US" altLang="zh-CN" sz="1800" b="1" i="1">
                              <a:latin typeface="Cambria Math" panose="02040503050406030204" pitchFamily="18" charset="0"/>
                            </a:rPr>
                            <m:t>𝟒</m:t>
                          </m:r>
                        </m:sub>
                      </m:sSub>
                    </m:oMath>
                  </m:oMathPara>
                </a14:m>
                <a:endParaRPr lang="en-US" sz="1800" b="1" dirty="0"/>
              </a:p>
            </p:txBody>
          </p:sp>
        </mc:Choice>
        <mc:Fallback xmlns="">
          <p:sp>
            <p:nvSpPr>
              <p:cNvPr id="75" name="Oval 7"/>
              <p:cNvSpPr>
                <a:spLocks noRot="1" noChangeAspect="1" noMove="1" noResize="1" noEditPoints="1" noAdjustHandles="1" noChangeArrowheads="1" noChangeShapeType="1" noTextEdit="1"/>
              </p:cNvSpPr>
              <p:nvPr/>
            </p:nvSpPr>
            <p:spPr>
              <a:xfrm>
                <a:off x="2199128" y="3414060"/>
                <a:ext cx="1788991" cy="413671"/>
              </a:xfrm>
              <a:prstGeom prst="ellipse">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Oval 9"/>
              <p:cNvSpPr/>
              <p:nvPr/>
            </p:nvSpPr>
            <p:spPr>
              <a:xfrm>
                <a:off x="4142742" y="4279009"/>
                <a:ext cx="416621" cy="41367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rPr>
                            <m:t>𝒘</m:t>
                          </m:r>
                        </m:e>
                        <m:sub>
                          <m:r>
                            <a:rPr lang="en-US" sz="1800" b="1" i="1">
                              <a:latin typeface="Cambria Math"/>
                            </a:rPr>
                            <m:t>𝟒</m:t>
                          </m:r>
                        </m:sub>
                      </m:sSub>
                    </m:oMath>
                  </m:oMathPara>
                </a14:m>
                <a:endParaRPr lang="en-US" sz="1800" b="1" dirty="0"/>
              </a:p>
            </p:txBody>
          </p:sp>
        </mc:Choice>
        <mc:Fallback xmlns="">
          <p:sp>
            <p:nvSpPr>
              <p:cNvPr id="76" name="Oval 9"/>
              <p:cNvSpPr>
                <a:spLocks noRot="1" noChangeAspect="1" noMove="1" noResize="1" noEditPoints="1" noAdjustHandles="1" noChangeArrowheads="1" noChangeShapeType="1" noTextEdit="1"/>
              </p:cNvSpPr>
              <p:nvPr/>
            </p:nvSpPr>
            <p:spPr>
              <a:xfrm>
                <a:off x="4142742" y="4279009"/>
                <a:ext cx="416621" cy="413671"/>
              </a:xfrm>
              <a:prstGeom prst="ellipse">
                <a:avLst/>
              </a:prstGeom>
              <a:blipFill>
                <a:blip r:embed="rId8"/>
                <a:stretch>
                  <a:fillRect l="-41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Oval 9"/>
              <p:cNvSpPr/>
              <p:nvPr/>
            </p:nvSpPr>
            <p:spPr>
              <a:xfrm>
                <a:off x="4142742" y="4994730"/>
                <a:ext cx="416621" cy="41367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rPr>
                            <m:t>𝒘</m:t>
                          </m:r>
                        </m:e>
                        <m:sub>
                          <m:r>
                            <a:rPr lang="en-US" sz="1800" b="1" i="1">
                              <a:latin typeface="Cambria Math"/>
                            </a:rPr>
                            <m:t>𝟒</m:t>
                          </m:r>
                        </m:sub>
                      </m:sSub>
                    </m:oMath>
                  </m:oMathPara>
                </a14:m>
                <a:endParaRPr lang="en-US" sz="1800" b="1" dirty="0"/>
              </a:p>
            </p:txBody>
          </p:sp>
        </mc:Choice>
        <mc:Fallback xmlns="">
          <p:sp>
            <p:nvSpPr>
              <p:cNvPr id="77" name="Oval 9"/>
              <p:cNvSpPr>
                <a:spLocks noRot="1" noChangeAspect="1" noMove="1" noResize="1" noEditPoints="1" noAdjustHandles="1" noChangeArrowheads="1" noChangeShapeType="1" noTextEdit="1"/>
              </p:cNvSpPr>
              <p:nvPr/>
            </p:nvSpPr>
            <p:spPr>
              <a:xfrm>
                <a:off x="4142742" y="4994730"/>
                <a:ext cx="416621" cy="413671"/>
              </a:xfrm>
              <a:prstGeom prst="ellipse">
                <a:avLst/>
              </a:prstGeom>
              <a:blipFill>
                <a:blip r:embed="rId9"/>
                <a:stretch>
                  <a:fillRect l="-4167"/>
                </a:stretch>
              </a:blipFill>
            </p:spPr>
            <p:txBody>
              <a:bodyPr/>
              <a:lstStyle/>
              <a:p>
                <a:r>
                  <a:rPr lang="zh-CN" altLang="en-US">
                    <a:noFill/>
                  </a:rPr>
                  <a:t> </a:t>
                </a:r>
              </a:p>
            </p:txBody>
          </p:sp>
        </mc:Fallback>
      </mc:AlternateContent>
      <p:cxnSp>
        <p:nvCxnSpPr>
          <p:cNvPr id="78" name="Straight Connector 11"/>
          <p:cNvCxnSpPr>
            <a:stCxn id="76" idx="0"/>
            <a:endCxn id="75" idx="4"/>
          </p:cNvCxnSpPr>
          <p:nvPr/>
        </p:nvCxnSpPr>
        <p:spPr>
          <a:xfrm flipH="1" flipV="1">
            <a:off x="3093624" y="3827731"/>
            <a:ext cx="1257429" cy="451278"/>
          </a:xfrm>
          <a:prstGeom prst="line">
            <a:avLst/>
          </a:prstGeom>
          <a:ln w="28575"/>
        </p:spPr>
        <p:style>
          <a:lnRef idx="1">
            <a:schemeClr val="dk1"/>
          </a:lnRef>
          <a:fillRef idx="0">
            <a:schemeClr val="dk1"/>
          </a:fillRef>
          <a:effectRef idx="0">
            <a:schemeClr val="dk1"/>
          </a:effectRef>
          <a:fontRef idx="minor">
            <a:schemeClr val="tx1"/>
          </a:fontRef>
        </p:style>
      </p:cxnSp>
      <p:cxnSp>
        <p:nvCxnSpPr>
          <p:cNvPr id="79" name="Straight Connector 11"/>
          <p:cNvCxnSpPr>
            <a:stCxn id="72" idx="0"/>
            <a:endCxn id="74" idx="4"/>
          </p:cNvCxnSpPr>
          <p:nvPr/>
        </p:nvCxnSpPr>
        <p:spPr>
          <a:xfrm flipV="1">
            <a:off x="1294679" y="4692679"/>
            <a:ext cx="560233" cy="302051"/>
          </a:xfrm>
          <a:prstGeom prst="line">
            <a:avLst/>
          </a:prstGeom>
          <a:ln w="28575"/>
        </p:spPr>
        <p:style>
          <a:lnRef idx="1">
            <a:schemeClr val="dk1"/>
          </a:lnRef>
          <a:fillRef idx="0">
            <a:schemeClr val="dk1"/>
          </a:fillRef>
          <a:effectRef idx="0">
            <a:schemeClr val="dk1"/>
          </a:effectRef>
          <a:fontRef idx="minor">
            <a:schemeClr val="tx1"/>
          </a:fontRef>
        </p:style>
      </p:cxnSp>
      <p:cxnSp>
        <p:nvCxnSpPr>
          <p:cNvPr id="80" name="Straight Connector 11"/>
          <p:cNvCxnSpPr>
            <a:stCxn id="73" idx="0"/>
            <a:endCxn id="74" idx="4"/>
          </p:cNvCxnSpPr>
          <p:nvPr/>
        </p:nvCxnSpPr>
        <p:spPr>
          <a:xfrm flipH="1" flipV="1">
            <a:off x="1854913" y="4692679"/>
            <a:ext cx="554231" cy="302051"/>
          </a:xfrm>
          <a:prstGeom prst="line">
            <a:avLst/>
          </a:prstGeom>
          <a:ln w="28575"/>
        </p:spPr>
        <p:style>
          <a:lnRef idx="1">
            <a:schemeClr val="dk1"/>
          </a:lnRef>
          <a:fillRef idx="0">
            <a:schemeClr val="dk1"/>
          </a:fillRef>
          <a:effectRef idx="0">
            <a:schemeClr val="dk1"/>
          </a:effectRef>
          <a:fontRef idx="minor">
            <a:schemeClr val="tx1"/>
          </a:fontRef>
        </p:style>
      </p:cxnSp>
      <p:cxnSp>
        <p:nvCxnSpPr>
          <p:cNvPr id="81" name="Straight Connector 11"/>
          <p:cNvCxnSpPr>
            <a:stCxn id="77" idx="0"/>
            <a:endCxn id="76" idx="4"/>
          </p:cNvCxnSpPr>
          <p:nvPr/>
        </p:nvCxnSpPr>
        <p:spPr>
          <a:xfrm flipV="1">
            <a:off x="4351053" y="4692679"/>
            <a:ext cx="0" cy="302051"/>
          </a:xfrm>
          <a:prstGeom prst="line">
            <a:avLst/>
          </a:prstGeom>
          <a:ln w="28575"/>
        </p:spPr>
        <p:style>
          <a:lnRef idx="1">
            <a:schemeClr val="dk1"/>
          </a:lnRef>
          <a:fillRef idx="0">
            <a:schemeClr val="dk1"/>
          </a:fillRef>
          <a:effectRef idx="0">
            <a:schemeClr val="dk1"/>
          </a:effectRef>
          <a:fontRef idx="minor">
            <a:schemeClr val="tx1"/>
          </a:fontRef>
        </p:style>
      </p:cxnSp>
      <p:sp>
        <p:nvSpPr>
          <p:cNvPr id="90" name="文本框 89"/>
          <p:cNvSpPr txBox="1"/>
          <p:nvPr/>
        </p:nvSpPr>
        <p:spPr>
          <a:xfrm>
            <a:off x="1302578" y="4636109"/>
            <a:ext cx="335899" cy="369332"/>
          </a:xfrm>
          <a:prstGeom prst="rect">
            <a:avLst/>
          </a:prstGeom>
          <a:noFill/>
        </p:spPr>
        <p:txBody>
          <a:bodyPr wrap="square" rtlCol="0">
            <a:spAutoFit/>
          </a:bodyPr>
          <a:lstStyle/>
          <a:p>
            <a:r>
              <a:rPr lang="en-US" altLang="zh-CN" sz="1800" b="1" dirty="0"/>
              <a:t>8</a:t>
            </a:r>
            <a:endParaRPr lang="zh-CN" altLang="en-US" sz="1800" b="1" dirty="0"/>
          </a:p>
        </p:txBody>
      </p:sp>
      <p:sp>
        <p:nvSpPr>
          <p:cNvPr id="91" name="文本框 90"/>
          <p:cNvSpPr txBox="1"/>
          <p:nvPr/>
        </p:nvSpPr>
        <p:spPr>
          <a:xfrm>
            <a:off x="2097842" y="3830181"/>
            <a:ext cx="653711" cy="369332"/>
          </a:xfrm>
          <a:prstGeom prst="rect">
            <a:avLst/>
          </a:prstGeom>
          <a:noFill/>
        </p:spPr>
        <p:txBody>
          <a:bodyPr wrap="square" rtlCol="0">
            <a:spAutoFit/>
          </a:bodyPr>
          <a:lstStyle/>
          <a:p>
            <a:r>
              <a:rPr lang="en-US" altLang="zh-CN" sz="1800" b="1" dirty="0"/>
              <a:t>16</a:t>
            </a:r>
            <a:endParaRPr lang="zh-CN" altLang="en-US" sz="1800" b="1" dirty="0"/>
          </a:p>
        </p:txBody>
      </p:sp>
      <p:sp>
        <p:nvSpPr>
          <p:cNvPr id="96" name="流程图: 接点 95"/>
          <p:cNvSpPr/>
          <p:nvPr/>
        </p:nvSpPr>
        <p:spPr bwMode="auto">
          <a:xfrm>
            <a:off x="4860032" y="4348174"/>
            <a:ext cx="3802186" cy="3761346"/>
          </a:xfrm>
          <a:prstGeom prst="flowChartConnector">
            <a:avLst/>
          </a:prstGeom>
          <a:solidFill>
            <a:srgbClr val="FF0000">
              <a:alpha val="0"/>
            </a:srgbClr>
          </a:solid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97" name="流程图: 接点 96"/>
          <p:cNvSpPr/>
          <p:nvPr/>
        </p:nvSpPr>
        <p:spPr bwMode="auto">
          <a:xfrm>
            <a:off x="4572000" y="3140968"/>
            <a:ext cx="3802186" cy="3761346"/>
          </a:xfrm>
          <a:prstGeom prst="flowChartConnector">
            <a:avLst/>
          </a:prstGeom>
          <a:solidFill>
            <a:srgbClr val="00B050">
              <a:alpha val="0"/>
            </a:srgbClr>
          </a:solidFill>
          <a:ln w="254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98" name="流程图: 接点 97"/>
          <p:cNvSpPr/>
          <p:nvPr/>
        </p:nvSpPr>
        <p:spPr bwMode="auto">
          <a:xfrm>
            <a:off x="5648962" y="5172147"/>
            <a:ext cx="2307414" cy="2282629"/>
          </a:xfrm>
          <a:prstGeom prst="flowChartConnector">
            <a:avLst/>
          </a:prstGeom>
          <a:solidFill>
            <a:srgbClr val="00B0F0">
              <a:alpha val="0"/>
            </a:srgbClr>
          </a:solidFill>
          <a:ln w="25400" cap="flat" cmpd="sng" algn="ctr">
            <a:solidFill>
              <a:srgbClr val="00B0F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04" name="流程图: 接点 103"/>
          <p:cNvSpPr/>
          <p:nvPr/>
        </p:nvSpPr>
        <p:spPr bwMode="auto">
          <a:xfrm>
            <a:off x="5288922" y="3789040"/>
            <a:ext cx="2307414" cy="2282629"/>
          </a:xfrm>
          <a:prstGeom prst="flowChartConnector">
            <a:avLst/>
          </a:prstGeom>
          <a:solidFill>
            <a:srgbClr val="FFC000">
              <a:alpha val="0"/>
            </a:srgbClr>
          </a:solidFill>
          <a:ln w="25400" cap="flat" cmpd="sng" algn="ctr">
            <a:solidFill>
              <a:srgbClr val="FFC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05" name="流程图: 接点 104"/>
          <p:cNvSpPr/>
          <p:nvPr/>
        </p:nvSpPr>
        <p:spPr bwMode="auto">
          <a:xfrm>
            <a:off x="5576954" y="3284984"/>
            <a:ext cx="2307414" cy="2282629"/>
          </a:xfrm>
          <a:prstGeom prst="flowChartConnector">
            <a:avLst/>
          </a:prstGeom>
          <a:solidFill>
            <a:srgbClr val="002060">
              <a:alpha val="0"/>
            </a:srgbClr>
          </a:solidFill>
          <a:ln w="25400" cap="flat" cmpd="sng" algn="ctr">
            <a:solidFill>
              <a:srgbClr val="00206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Tree>
    <p:extLst>
      <p:ext uri="{BB962C8B-B14F-4D97-AF65-F5344CB8AC3E}">
        <p14:creationId xmlns:p14="http://schemas.microsoft.com/office/powerpoint/2010/main" val="287189914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txBox="1">
            <a:spLocks noChangeArrowheads="1"/>
          </p:cNvSpPr>
          <p:nvPr/>
        </p:nvSpPr>
        <p:spPr bwMode="auto">
          <a:xfrm>
            <a:off x="228600" y="957263"/>
            <a:ext cx="8591550" cy="11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Basic idea</a:t>
            </a:r>
          </a:p>
          <a:p>
            <a:pPr lvl="1" algn="just">
              <a:lnSpc>
                <a:spcPct val="95000"/>
              </a:lnSpc>
              <a:spcBef>
                <a:spcPct val="25000"/>
              </a:spcBef>
              <a:spcAft>
                <a:spcPct val="10000"/>
              </a:spcAft>
              <a:buSzPct val="60000"/>
              <a:defRPr/>
            </a:pPr>
            <a:r>
              <a:rPr lang="en-US" altLang="zh-CN" sz="2400" dirty="0">
                <a:cs typeface="ＭＳ Ｐゴシック" charset="-128"/>
              </a:rPr>
              <a:t>In the 1st level, there are four open balls, each of which is singleton.</a:t>
            </a:r>
          </a:p>
          <a:p>
            <a:pPr lvl="1" algn="just">
              <a:lnSpc>
                <a:spcPct val="95000"/>
              </a:lnSpc>
              <a:spcBef>
                <a:spcPct val="25000"/>
              </a:spcBef>
              <a:spcAft>
                <a:spcPct val="10000"/>
              </a:spcAft>
              <a:buSzPct val="60000"/>
              <a:defRPr/>
            </a:pPr>
            <a:r>
              <a:rPr lang="en-US" altLang="zh-CN" sz="2400" dirty="0">
                <a:cs typeface="ＭＳ Ｐゴシック" charset="-128"/>
              </a:rPr>
              <a:t>Since there is no need to partition singletons, the algorithm terminates in level 0. </a:t>
            </a:r>
          </a:p>
          <a:p>
            <a:pPr lvl="1" algn="just">
              <a:lnSpc>
                <a:spcPct val="95000"/>
              </a:lnSpc>
              <a:spcBef>
                <a:spcPct val="25000"/>
              </a:spcBef>
              <a:spcAft>
                <a:spcPct val="10000"/>
              </a:spcAft>
              <a:buSzPct val="60000"/>
              <a:defRPr/>
            </a:pPr>
            <a:endParaRPr lang="en-US" altLang="zh-CN" sz="2300" dirty="0">
              <a:latin typeface="+mn-lt"/>
              <a:cs typeface="ＭＳ Ｐゴシック" charset="-128"/>
            </a:endParaRPr>
          </a:p>
        </p:txBody>
      </p:sp>
      <p:grpSp>
        <p:nvGrpSpPr>
          <p:cNvPr id="141" name="组合 140"/>
          <p:cNvGrpSpPr/>
          <p:nvPr/>
        </p:nvGrpSpPr>
        <p:grpSpPr>
          <a:xfrm>
            <a:off x="5031543" y="3395215"/>
            <a:ext cx="3437477" cy="3319440"/>
            <a:chOff x="5031543" y="3395215"/>
            <a:chExt cx="3437477" cy="3319440"/>
          </a:xfrm>
        </p:grpSpPr>
        <p:pic>
          <p:nvPicPr>
            <p:cNvPr id="101" name="Picture 11" descr="MCj03118980000[1]"/>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7506716" y="3920217"/>
              <a:ext cx="454530" cy="2138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2" name="Picture 11" descr="MCj03118980000[1]"/>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065193" y="4847609"/>
              <a:ext cx="456350" cy="2147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0" name="Picture 11" descr="MCj03118980000[1]"/>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537373" y="6193518"/>
              <a:ext cx="456350" cy="2147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3" name="Picture 11" descr="MCj03118980000[1]"/>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528304" y="4355698"/>
              <a:ext cx="453622" cy="2120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30" name="组合 29"/>
            <p:cNvGrpSpPr/>
            <p:nvPr/>
          </p:nvGrpSpPr>
          <p:grpSpPr>
            <a:xfrm>
              <a:off x="5364088" y="3509850"/>
              <a:ext cx="2952328" cy="2871478"/>
              <a:chOff x="5148064" y="3437842"/>
              <a:chExt cx="2952328" cy="2871478"/>
            </a:xfrm>
          </p:grpSpPr>
          <p:cxnSp>
            <p:nvCxnSpPr>
              <p:cNvPr id="8" name="直接箭头连接符 7"/>
              <p:cNvCxnSpPr/>
              <p:nvPr/>
            </p:nvCxnSpPr>
            <p:spPr bwMode="auto">
              <a:xfrm flipV="1">
                <a:off x="5148064" y="3437842"/>
                <a:ext cx="0" cy="2871478"/>
              </a:xfrm>
              <a:prstGeom prst="straightConnector1">
                <a:avLst/>
              </a:prstGeom>
              <a:solidFill>
                <a:srgbClr val="C0C0C0">
                  <a:alpha val="0"/>
                </a:srgbClr>
              </a:solidFill>
              <a:ln w="28575" cap="flat" cmpd="sng" algn="ctr">
                <a:solidFill>
                  <a:schemeClr val="tx1"/>
                </a:solidFill>
                <a:prstDash val="solid"/>
                <a:round/>
                <a:headEnd type="none" w="med" len="med"/>
                <a:tailEnd type="arrow" w="med" len="lg"/>
              </a:ln>
              <a:effectLst/>
            </p:spPr>
          </p:cxnSp>
          <p:cxnSp>
            <p:nvCxnSpPr>
              <p:cNvPr id="11" name="直接箭头连接符 10"/>
              <p:cNvCxnSpPr/>
              <p:nvPr/>
            </p:nvCxnSpPr>
            <p:spPr bwMode="auto">
              <a:xfrm>
                <a:off x="5148064" y="6309320"/>
                <a:ext cx="2952328" cy="0"/>
              </a:xfrm>
              <a:prstGeom prst="straightConnector1">
                <a:avLst/>
              </a:prstGeom>
              <a:solidFill>
                <a:srgbClr val="C0C0C0">
                  <a:alpha val="0"/>
                </a:srgbClr>
              </a:solidFill>
              <a:ln w="28575" cap="flat" cmpd="sng" algn="ctr">
                <a:solidFill>
                  <a:schemeClr val="tx1"/>
                </a:solidFill>
                <a:prstDash val="solid"/>
                <a:round/>
                <a:headEnd type="none" w="med" len="med"/>
                <a:tailEnd type="arrow" w="med" len="lg"/>
              </a:ln>
              <a:effectLst/>
            </p:spPr>
          </p:cxnSp>
          <p:cxnSp>
            <p:nvCxnSpPr>
              <p:cNvPr id="114" name="直接连接符 113"/>
              <p:cNvCxnSpPr/>
              <p:nvPr/>
            </p:nvCxnSpPr>
            <p:spPr bwMode="auto">
              <a:xfrm>
                <a:off x="5148064" y="393305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16" name="直接连接符 115"/>
              <p:cNvCxnSpPr/>
              <p:nvPr/>
            </p:nvCxnSpPr>
            <p:spPr bwMode="auto">
              <a:xfrm>
                <a:off x="5148064" y="580526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17" name="直接连接符 116"/>
              <p:cNvCxnSpPr/>
              <p:nvPr/>
            </p:nvCxnSpPr>
            <p:spPr bwMode="auto">
              <a:xfrm>
                <a:off x="5148064" y="532003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18" name="直接连接符 117"/>
              <p:cNvCxnSpPr/>
              <p:nvPr/>
            </p:nvCxnSpPr>
            <p:spPr bwMode="auto">
              <a:xfrm>
                <a:off x="5148064" y="436510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20" name="直接连接符 119"/>
              <p:cNvCxnSpPr/>
              <p:nvPr/>
            </p:nvCxnSpPr>
            <p:spPr bwMode="auto">
              <a:xfrm>
                <a:off x="5148064" y="4817848"/>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grpSp>
            <p:nvGrpSpPr>
              <p:cNvPr id="28" name="组合 27"/>
              <p:cNvGrpSpPr/>
              <p:nvPr/>
            </p:nvGrpSpPr>
            <p:grpSpPr>
              <a:xfrm rot="16200000">
                <a:off x="6511217" y="5306207"/>
                <a:ext cx="72008" cy="1934218"/>
                <a:chOff x="5300464" y="4023446"/>
                <a:chExt cx="72008" cy="1934218"/>
              </a:xfrm>
            </p:grpSpPr>
            <p:cxnSp>
              <p:nvCxnSpPr>
                <p:cNvPr id="121" name="直接连接符 120"/>
                <p:cNvCxnSpPr/>
                <p:nvPr/>
              </p:nvCxnSpPr>
              <p:spPr bwMode="auto">
                <a:xfrm>
                  <a:off x="5300464" y="402344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22" name="直接连接符 121"/>
                <p:cNvCxnSpPr/>
                <p:nvPr/>
              </p:nvCxnSpPr>
              <p:spPr bwMode="auto">
                <a:xfrm>
                  <a:off x="5300464" y="595766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23" name="直接连接符 122"/>
                <p:cNvCxnSpPr/>
                <p:nvPr/>
              </p:nvCxnSpPr>
              <p:spPr bwMode="auto">
                <a:xfrm>
                  <a:off x="5300464" y="547243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24" name="直接连接符 123"/>
                <p:cNvCxnSpPr/>
                <p:nvPr/>
              </p:nvCxnSpPr>
              <p:spPr bwMode="auto">
                <a:xfrm>
                  <a:off x="5300464" y="451750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25" name="直接连接符 124"/>
                <p:cNvCxnSpPr/>
                <p:nvPr/>
              </p:nvCxnSpPr>
              <p:spPr bwMode="auto">
                <a:xfrm>
                  <a:off x="5300464" y="4970248"/>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grpSp>
        </p:grpSp>
        <p:sp>
          <p:nvSpPr>
            <p:cNvPr id="129" name="Text Box 177"/>
            <p:cNvSpPr txBox="1">
              <a:spLocks noChangeArrowheads="1"/>
            </p:cNvSpPr>
            <p:nvPr/>
          </p:nvSpPr>
          <p:spPr bwMode="auto">
            <a:xfrm>
              <a:off x="5820268" y="4505879"/>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2</a:t>
              </a:r>
              <a:r>
                <a:rPr lang="zh-CN" altLang="en-US" sz="1800" b="1" dirty="0"/>
                <a:t>（</a:t>
              </a:r>
              <a:r>
                <a:rPr lang="en-US" altLang="zh-CN" sz="1800" dirty="0"/>
                <a:t>2</a:t>
              </a:r>
              <a:r>
                <a:rPr lang="zh-CN" altLang="en-US" sz="1800" b="1" dirty="0"/>
                <a:t>，</a:t>
              </a:r>
              <a:r>
                <a:rPr lang="en-US" altLang="zh-CN" sz="1800" dirty="0"/>
                <a:t>3</a:t>
              </a:r>
              <a:r>
                <a:rPr lang="zh-CN" altLang="en-US" sz="1800" b="1" dirty="0"/>
                <a:t>）</a:t>
              </a:r>
              <a:endParaRPr lang="zh-CN" altLang="en-US" sz="1800" b="1" baseline="-25000" dirty="0"/>
            </a:p>
          </p:txBody>
        </p:sp>
        <p:sp>
          <p:nvSpPr>
            <p:cNvPr id="130" name="Text Box 177"/>
            <p:cNvSpPr txBox="1">
              <a:spLocks noChangeArrowheads="1"/>
            </p:cNvSpPr>
            <p:nvPr/>
          </p:nvSpPr>
          <p:spPr bwMode="auto">
            <a:xfrm>
              <a:off x="6156210" y="4053999"/>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3</a:t>
              </a:r>
              <a:r>
                <a:rPr lang="zh-CN" altLang="en-US" sz="1800" b="1" dirty="0"/>
                <a:t>（</a:t>
              </a:r>
              <a:r>
                <a:rPr lang="en-US" altLang="zh-CN" sz="1800" dirty="0"/>
                <a:t>3</a:t>
              </a:r>
              <a:r>
                <a:rPr lang="zh-CN" altLang="en-US" sz="1800" b="1" dirty="0"/>
                <a:t>，</a:t>
              </a:r>
              <a:r>
                <a:rPr lang="en-US" altLang="zh-CN" sz="1800" dirty="0"/>
                <a:t>4</a:t>
              </a:r>
              <a:r>
                <a:rPr lang="zh-CN" altLang="en-US" sz="1800" b="1" dirty="0"/>
                <a:t>）</a:t>
              </a:r>
              <a:endParaRPr lang="zh-CN" altLang="en-US" sz="1800" b="1" baseline="-25000" dirty="0"/>
            </a:p>
          </p:txBody>
        </p:sp>
        <p:sp>
          <p:nvSpPr>
            <p:cNvPr id="131" name="Text Box 177"/>
            <p:cNvSpPr txBox="1">
              <a:spLocks noChangeArrowheads="1"/>
            </p:cNvSpPr>
            <p:nvPr/>
          </p:nvSpPr>
          <p:spPr bwMode="auto">
            <a:xfrm>
              <a:off x="6190410" y="5903480"/>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1</a:t>
              </a:r>
              <a:r>
                <a:rPr lang="zh-CN" altLang="en-US" sz="1800" b="1" dirty="0"/>
                <a:t>（</a:t>
              </a:r>
              <a:r>
                <a:rPr lang="en-US" altLang="zh-CN" sz="1800" dirty="0"/>
                <a:t>3</a:t>
              </a:r>
              <a:r>
                <a:rPr lang="zh-CN" altLang="en-US" sz="1800" b="1" dirty="0"/>
                <a:t>，</a:t>
              </a:r>
              <a:r>
                <a:rPr lang="en-US" altLang="zh-CN" sz="1800" dirty="0"/>
                <a:t>0</a:t>
              </a:r>
              <a:r>
                <a:rPr lang="zh-CN" altLang="en-US" sz="1800" b="1" dirty="0"/>
                <a:t>）</a:t>
              </a:r>
              <a:endParaRPr lang="zh-CN" altLang="en-US" sz="1800" b="1" baseline="-25000" dirty="0"/>
            </a:p>
          </p:txBody>
        </p:sp>
        <p:sp>
          <p:nvSpPr>
            <p:cNvPr id="132" name="Text Box 177"/>
            <p:cNvSpPr txBox="1">
              <a:spLocks noChangeArrowheads="1"/>
            </p:cNvSpPr>
            <p:nvPr/>
          </p:nvSpPr>
          <p:spPr bwMode="auto">
            <a:xfrm>
              <a:off x="7218431" y="3593372"/>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4</a:t>
              </a:r>
              <a:r>
                <a:rPr lang="zh-CN" altLang="en-US" sz="1800" b="1" dirty="0"/>
                <a:t>（</a:t>
              </a:r>
              <a:r>
                <a:rPr lang="en-US" altLang="zh-CN" sz="1800" dirty="0"/>
                <a:t>5</a:t>
              </a:r>
              <a:r>
                <a:rPr lang="zh-CN" altLang="en-US" sz="1800" b="1" dirty="0"/>
                <a:t>，</a:t>
              </a:r>
              <a:r>
                <a:rPr lang="en-US" altLang="zh-CN" sz="1800" dirty="0"/>
                <a:t>5</a:t>
              </a:r>
              <a:r>
                <a:rPr lang="zh-CN" altLang="en-US" sz="1800" b="1" dirty="0"/>
                <a:t>）</a:t>
              </a:r>
              <a:endParaRPr lang="zh-CN" altLang="en-US" sz="1800" b="1" baseline="-25000" dirty="0"/>
            </a:p>
          </p:txBody>
        </p:sp>
        <p:sp>
          <p:nvSpPr>
            <p:cNvPr id="135" name="文本框 134"/>
            <p:cNvSpPr txBox="1"/>
            <p:nvPr/>
          </p:nvSpPr>
          <p:spPr>
            <a:xfrm>
              <a:off x="5034120" y="3846169"/>
              <a:ext cx="360040" cy="369332"/>
            </a:xfrm>
            <a:prstGeom prst="rect">
              <a:avLst/>
            </a:prstGeom>
            <a:noFill/>
          </p:spPr>
          <p:txBody>
            <a:bodyPr wrap="square" rtlCol="0">
              <a:spAutoFit/>
            </a:bodyPr>
            <a:lstStyle/>
            <a:p>
              <a:r>
                <a:rPr lang="en-US" altLang="zh-CN" sz="1800" dirty="0">
                  <a:latin typeface="+mn-lt"/>
                </a:rPr>
                <a:t>5</a:t>
              </a:r>
              <a:endParaRPr lang="zh-CN" altLang="en-US" sz="1800" dirty="0">
                <a:latin typeface="+mn-lt"/>
              </a:endParaRPr>
            </a:p>
          </p:txBody>
        </p:sp>
        <p:sp>
          <p:nvSpPr>
            <p:cNvPr id="137" name="文本框 136"/>
            <p:cNvSpPr txBox="1"/>
            <p:nvPr/>
          </p:nvSpPr>
          <p:spPr>
            <a:xfrm>
              <a:off x="5031543" y="4249774"/>
              <a:ext cx="360040" cy="369332"/>
            </a:xfrm>
            <a:prstGeom prst="rect">
              <a:avLst/>
            </a:prstGeom>
            <a:noFill/>
          </p:spPr>
          <p:txBody>
            <a:bodyPr wrap="square" rtlCol="0">
              <a:spAutoFit/>
            </a:bodyPr>
            <a:lstStyle/>
            <a:p>
              <a:r>
                <a:rPr lang="en-US" altLang="zh-CN" sz="1800" dirty="0">
                  <a:latin typeface="+mn-lt"/>
                </a:rPr>
                <a:t>4</a:t>
              </a:r>
              <a:endParaRPr lang="zh-CN" altLang="en-US" sz="1800" dirty="0">
                <a:latin typeface="+mn-lt"/>
              </a:endParaRPr>
            </a:p>
          </p:txBody>
        </p:sp>
        <p:sp>
          <p:nvSpPr>
            <p:cNvPr id="138" name="文本框 137"/>
            <p:cNvSpPr txBox="1"/>
            <p:nvPr/>
          </p:nvSpPr>
          <p:spPr>
            <a:xfrm>
              <a:off x="5034881" y="4729335"/>
              <a:ext cx="360040" cy="369332"/>
            </a:xfrm>
            <a:prstGeom prst="rect">
              <a:avLst/>
            </a:prstGeom>
            <a:noFill/>
          </p:spPr>
          <p:txBody>
            <a:bodyPr wrap="square" rtlCol="0">
              <a:spAutoFit/>
            </a:bodyPr>
            <a:lstStyle/>
            <a:p>
              <a:r>
                <a:rPr lang="en-US" altLang="zh-CN" sz="1800" dirty="0">
                  <a:latin typeface="+mn-lt"/>
                </a:rPr>
                <a:t>3</a:t>
              </a:r>
              <a:endParaRPr lang="zh-CN" altLang="en-US" sz="1800" dirty="0">
                <a:latin typeface="+mn-lt"/>
              </a:endParaRPr>
            </a:p>
          </p:txBody>
        </p:sp>
        <p:sp>
          <p:nvSpPr>
            <p:cNvPr id="139" name="文本框 138"/>
            <p:cNvSpPr txBox="1"/>
            <p:nvPr/>
          </p:nvSpPr>
          <p:spPr>
            <a:xfrm>
              <a:off x="5034881" y="5215687"/>
              <a:ext cx="360040" cy="369332"/>
            </a:xfrm>
            <a:prstGeom prst="rect">
              <a:avLst/>
            </a:prstGeom>
            <a:noFill/>
          </p:spPr>
          <p:txBody>
            <a:bodyPr wrap="square" rtlCol="0">
              <a:spAutoFit/>
            </a:bodyPr>
            <a:lstStyle/>
            <a:p>
              <a:r>
                <a:rPr lang="en-US" altLang="zh-CN" sz="1800" dirty="0">
                  <a:latin typeface="+mn-lt"/>
                </a:rPr>
                <a:t>2</a:t>
              </a:r>
              <a:endParaRPr lang="zh-CN" altLang="en-US" sz="1800" dirty="0">
                <a:latin typeface="+mn-lt"/>
              </a:endParaRPr>
            </a:p>
          </p:txBody>
        </p:sp>
        <p:sp>
          <p:nvSpPr>
            <p:cNvPr id="140" name="文本框 139"/>
            <p:cNvSpPr txBox="1"/>
            <p:nvPr/>
          </p:nvSpPr>
          <p:spPr>
            <a:xfrm>
              <a:off x="5036100" y="5698695"/>
              <a:ext cx="360040" cy="369332"/>
            </a:xfrm>
            <a:prstGeom prst="rect">
              <a:avLst/>
            </a:prstGeom>
            <a:noFill/>
          </p:spPr>
          <p:txBody>
            <a:bodyPr wrap="square" rtlCol="0">
              <a:spAutoFit/>
            </a:bodyPr>
            <a:lstStyle/>
            <a:p>
              <a:r>
                <a:rPr lang="en-US" altLang="zh-CN" sz="1800" dirty="0">
                  <a:latin typeface="+mn-lt"/>
                </a:rPr>
                <a:t>1</a:t>
              </a:r>
              <a:endParaRPr lang="zh-CN" altLang="en-US" sz="1800" dirty="0">
                <a:latin typeface="+mn-lt"/>
              </a:endParaRPr>
            </a:p>
          </p:txBody>
        </p:sp>
        <p:sp>
          <p:nvSpPr>
            <p:cNvPr id="148" name="文本框 147"/>
            <p:cNvSpPr txBox="1"/>
            <p:nvPr/>
          </p:nvSpPr>
          <p:spPr>
            <a:xfrm>
              <a:off x="7550334" y="6345323"/>
              <a:ext cx="360040" cy="369332"/>
            </a:xfrm>
            <a:prstGeom prst="rect">
              <a:avLst/>
            </a:prstGeom>
            <a:noFill/>
          </p:spPr>
          <p:txBody>
            <a:bodyPr wrap="square" rtlCol="0">
              <a:spAutoFit/>
            </a:bodyPr>
            <a:lstStyle/>
            <a:p>
              <a:r>
                <a:rPr lang="en-US" altLang="zh-CN" sz="1800" dirty="0">
                  <a:latin typeface="+mn-lt"/>
                </a:rPr>
                <a:t>5</a:t>
              </a:r>
              <a:endParaRPr lang="zh-CN" altLang="en-US" sz="1800" dirty="0">
                <a:latin typeface="+mn-lt"/>
              </a:endParaRPr>
            </a:p>
          </p:txBody>
        </p:sp>
        <p:sp>
          <p:nvSpPr>
            <p:cNvPr id="149" name="文本框 148"/>
            <p:cNvSpPr txBox="1"/>
            <p:nvPr/>
          </p:nvSpPr>
          <p:spPr>
            <a:xfrm>
              <a:off x="7082669" y="6345323"/>
              <a:ext cx="360040" cy="369332"/>
            </a:xfrm>
            <a:prstGeom prst="rect">
              <a:avLst/>
            </a:prstGeom>
            <a:noFill/>
          </p:spPr>
          <p:txBody>
            <a:bodyPr wrap="square" rtlCol="0">
              <a:spAutoFit/>
            </a:bodyPr>
            <a:lstStyle/>
            <a:p>
              <a:r>
                <a:rPr lang="en-US" altLang="zh-CN" sz="1800" dirty="0">
                  <a:latin typeface="+mn-lt"/>
                </a:rPr>
                <a:t>4</a:t>
              </a:r>
              <a:endParaRPr lang="zh-CN" altLang="en-US" sz="1800" dirty="0">
                <a:latin typeface="+mn-lt"/>
              </a:endParaRPr>
            </a:p>
          </p:txBody>
        </p:sp>
        <p:sp>
          <p:nvSpPr>
            <p:cNvPr id="150" name="文本框 149"/>
            <p:cNvSpPr txBox="1"/>
            <p:nvPr/>
          </p:nvSpPr>
          <p:spPr>
            <a:xfrm>
              <a:off x="6621886" y="6345323"/>
              <a:ext cx="360040" cy="369332"/>
            </a:xfrm>
            <a:prstGeom prst="rect">
              <a:avLst/>
            </a:prstGeom>
            <a:noFill/>
          </p:spPr>
          <p:txBody>
            <a:bodyPr wrap="square" rtlCol="0">
              <a:spAutoFit/>
            </a:bodyPr>
            <a:lstStyle/>
            <a:p>
              <a:r>
                <a:rPr lang="en-US" altLang="zh-CN" sz="1800" dirty="0">
                  <a:latin typeface="+mn-lt"/>
                </a:rPr>
                <a:t>3</a:t>
              </a:r>
              <a:endParaRPr lang="zh-CN" altLang="en-US" sz="1800" dirty="0">
                <a:latin typeface="+mn-lt"/>
              </a:endParaRPr>
            </a:p>
          </p:txBody>
        </p:sp>
        <p:sp>
          <p:nvSpPr>
            <p:cNvPr id="151" name="文本框 150"/>
            <p:cNvSpPr txBox="1"/>
            <p:nvPr/>
          </p:nvSpPr>
          <p:spPr>
            <a:xfrm>
              <a:off x="6132114" y="6345323"/>
              <a:ext cx="360040" cy="369332"/>
            </a:xfrm>
            <a:prstGeom prst="rect">
              <a:avLst/>
            </a:prstGeom>
            <a:noFill/>
          </p:spPr>
          <p:txBody>
            <a:bodyPr wrap="square" rtlCol="0">
              <a:spAutoFit/>
            </a:bodyPr>
            <a:lstStyle/>
            <a:p>
              <a:r>
                <a:rPr lang="en-US" altLang="zh-CN" sz="1800" dirty="0">
                  <a:latin typeface="+mn-lt"/>
                </a:rPr>
                <a:t>2</a:t>
              </a:r>
              <a:endParaRPr lang="zh-CN" altLang="en-US" sz="1800" dirty="0">
                <a:latin typeface="+mn-lt"/>
              </a:endParaRPr>
            </a:p>
          </p:txBody>
        </p:sp>
        <p:sp>
          <p:nvSpPr>
            <p:cNvPr id="152" name="文本框 151"/>
            <p:cNvSpPr txBox="1"/>
            <p:nvPr/>
          </p:nvSpPr>
          <p:spPr>
            <a:xfrm>
              <a:off x="5652120" y="6345323"/>
              <a:ext cx="360040" cy="369332"/>
            </a:xfrm>
            <a:prstGeom prst="rect">
              <a:avLst/>
            </a:prstGeom>
            <a:noFill/>
          </p:spPr>
          <p:txBody>
            <a:bodyPr wrap="square" rtlCol="0">
              <a:spAutoFit/>
            </a:bodyPr>
            <a:lstStyle/>
            <a:p>
              <a:r>
                <a:rPr lang="en-US" altLang="zh-CN" sz="1800" dirty="0">
                  <a:latin typeface="+mn-lt"/>
                </a:rPr>
                <a:t>1</a:t>
              </a:r>
              <a:endParaRPr lang="zh-CN" altLang="en-US" sz="1800" dirty="0">
                <a:latin typeface="+mn-lt"/>
              </a:endParaRPr>
            </a:p>
          </p:txBody>
        </p:sp>
        <p:sp>
          <p:nvSpPr>
            <p:cNvPr id="153" name="文本框 152"/>
            <p:cNvSpPr txBox="1"/>
            <p:nvPr/>
          </p:nvSpPr>
          <p:spPr>
            <a:xfrm>
              <a:off x="5031543" y="3395215"/>
              <a:ext cx="360040" cy="369332"/>
            </a:xfrm>
            <a:prstGeom prst="rect">
              <a:avLst/>
            </a:prstGeom>
            <a:noFill/>
          </p:spPr>
          <p:txBody>
            <a:bodyPr wrap="square" rtlCol="0">
              <a:spAutoFit/>
            </a:bodyPr>
            <a:lstStyle/>
            <a:p>
              <a:r>
                <a:rPr lang="en-US" altLang="zh-CN" sz="1800" dirty="0">
                  <a:latin typeface="+mn-lt"/>
                </a:rPr>
                <a:t>Y</a:t>
              </a:r>
              <a:endParaRPr lang="zh-CN" altLang="en-US" sz="1800" dirty="0">
                <a:latin typeface="+mn-lt"/>
              </a:endParaRPr>
            </a:p>
          </p:txBody>
        </p:sp>
        <p:sp>
          <p:nvSpPr>
            <p:cNvPr id="154" name="文本框 153"/>
            <p:cNvSpPr txBox="1"/>
            <p:nvPr/>
          </p:nvSpPr>
          <p:spPr>
            <a:xfrm>
              <a:off x="8108980" y="6341542"/>
              <a:ext cx="360040" cy="369332"/>
            </a:xfrm>
            <a:prstGeom prst="rect">
              <a:avLst/>
            </a:prstGeom>
            <a:noFill/>
          </p:spPr>
          <p:txBody>
            <a:bodyPr wrap="square" rtlCol="0">
              <a:spAutoFit/>
            </a:bodyPr>
            <a:lstStyle/>
            <a:p>
              <a:r>
                <a:rPr lang="en-US" altLang="zh-CN" sz="1800" dirty="0">
                  <a:latin typeface="+mn-lt"/>
                </a:rPr>
                <a:t>X</a:t>
              </a:r>
              <a:endParaRPr lang="zh-CN" altLang="en-US" sz="1800" dirty="0">
                <a:latin typeface="+mn-lt"/>
              </a:endParaRPr>
            </a:p>
          </p:txBody>
        </p:sp>
      </p:grpSp>
      <p:sp>
        <p:nvSpPr>
          <p:cNvPr id="60" name="Title 1"/>
          <p:cNvSpPr>
            <a:spLocks noGrp="1"/>
          </p:cNvSpPr>
          <p:nvPr>
            <p:ph type="title"/>
          </p:nvPr>
        </p:nvSpPr>
        <p:spPr>
          <a:xfrm>
            <a:off x="395536" y="122238"/>
            <a:ext cx="8748464" cy="714375"/>
          </a:xfrm>
        </p:spPr>
        <p:txBody>
          <a:bodyPr/>
          <a:lstStyle/>
          <a:p>
            <a:pPr eaLnBrk="1" hangingPunct="1"/>
            <a:r>
              <a:rPr lang="en-US" altLang="zh-CN" sz="3600" dirty="0"/>
              <a:t>HST Construction</a:t>
            </a:r>
            <a:endParaRPr lang="en-US" altLang="zh-CN" sz="3500" dirty="0"/>
          </a:p>
        </p:txBody>
      </p:sp>
      <p:grpSp>
        <p:nvGrpSpPr>
          <p:cNvPr id="3" name="组合 2"/>
          <p:cNvGrpSpPr/>
          <p:nvPr/>
        </p:nvGrpSpPr>
        <p:grpSpPr>
          <a:xfrm>
            <a:off x="999317" y="3414060"/>
            <a:ext cx="3560046" cy="3369214"/>
            <a:chOff x="2752506" y="541176"/>
            <a:chExt cx="5398753" cy="4931513"/>
          </a:xfrm>
        </p:grpSpPr>
        <p:cxnSp>
          <p:nvCxnSpPr>
            <p:cNvPr id="62" name="Straight Connector 11"/>
            <p:cNvCxnSpPr>
              <a:stCxn id="74" idx="0"/>
              <a:endCxn id="75" idx="4"/>
            </p:cNvCxnSpPr>
            <p:nvPr/>
          </p:nvCxnSpPr>
          <p:spPr>
            <a:xfrm flipV="1">
              <a:off x="4050003" y="1146665"/>
              <a:ext cx="1878486" cy="660535"/>
            </a:xfrm>
            <a:prstGeom prst="line">
              <a:avLst/>
            </a:prstGeom>
            <a:ln w="2857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3" name="Oval 6"/>
                <p:cNvSpPr/>
                <p:nvPr/>
              </p:nvSpPr>
              <p:spPr>
                <a:xfrm>
                  <a:off x="2884518" y="4867200"/>
                  <a:ext cx="631799"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rPr>
                              <m:t>𝒘</m:t>
                            </m:r>
                          </m:e>
                          <m:sub>
                            <m:r>
                              <a:rPr lang="en-US" sz="1800" b="1" i="1">
                                <a:latin typeface="Cambria Math"/>
                              </a:rPr>
                              <m:t>𝟏</m:t>
                            </m:r>
                          </m:sub>
                        </m:sSub>
                      </m:oMath>
                    </m:oMathPara>
                  </a14:m>
                  <a:endParaRPr lang="en-US" sz="1800" b="1" dirty="0"/>
                </a:p>
              </p:txBody>
            </p:sp>
          </mc:Choice>
          <mc:Fallback xmlns="">
            <p:sp>
              <p:nvSpPr>
                <p:cNvPr id="63" name="Oval 6"/>
                <p:cNvSpPr>
                  <a:spLocks noRot="1" noChangeAspect="1" noMove="1" noResize="1" noEditPoints="1" noAdjustHandles="1" noChangeArrowheads="1" noChangeShapeType="1" noTextEdit="1"/>
                </p:cNvSpPr>
                <p:nvPr/>
              </p:nvSpPr>
              <p:spPr>
                <a:xfrm>
                  <a:off x="2884518" y="4867200"/>
                  <a:ext cx="631799" cy="605489"/>
                </a:xfrm>
                <a:prstGeom prst="ellipse">
                  <a:avLst/>
                </a:prstGeom>
                <a:blipFill>
                  <a:blip r:embed="rId4"/>
                  <a:stretch>
                    <a:fillRect l="-41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Oval 7"/>
                <p:cNvSpPr/>
                <p:nvPr/>
              </p:nvSpPr>
              <p:spPr>
                <a:xfrm>
                  <a:off x="3997910" y="4867200"/>
                  <a:ext cx="631799"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rPr>
                              <m:t>𝒘</m:t>
                            </m:r>
                          </m:e>
                          <m:sub>
                            <m:r>
                              <a:rPr lang="en-US" sz="1800" b="1" i="1">
                                <a:latin typeface="Cambria Math"/>
                              </a:rPr>
                              <m:t>𝟐</m:t>
                            </m:r>
                          </m:sub>
                        </m:sSub>
                      </m:oMath>
                    </m:oMathPara>
                  </a14:m>
                  <a:endParaRPr lang="en-US" sz="1800" b="1" dirty="0"/>
                </a:p>
              </p:txBody>
            </p:sp>
          </mc:Choice>
          <mc:Fallback xmlns="">
            <p:sp>
              <p:nvSpPr>
                <p:cNvPr id="64" name="Oval 7"/>
                <p:cNvSpPr>
                  <a:spLocks noRot="1" noChangeAspect="1" noMove="1" noResize="1" noEditPoints="1" noAdjustHandles="1" noChangeArrowheads="1" noChangeShapeType="1" noTextEdit="1"/>
                </p:cNvSpPr>
                <p:nvPr/>
              </p:nvSpPr>
              <p:spPr>
                <a:xfrm>
                  <a:off x="3997910" y="4867200"/>
                  <a:ext cx="631799" cy="605489"/>
                </a:xfrm>
                <a:prstGeom prst="ellipse">
                  <a:avLst/>
                </a:prstGeom>
                <a:blipFill>
                  <a:blip r:embed="rId5"/>
                  <a:stretch>
                    <a:fillRect l="-41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Oval 8"/>
                <p:cNvSpPr/>
                <p:nvPr/>
              </p:nvSpPr>
              <p:spPr>
                <a:xfrm>
                  <a:off x="5339938" y="4867200"/>
                  <a:ext cx="631799"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rPr>
                              <m:t>𝒘</m:t>
                            </m:r>
                          </m:e>
                          <m:sub>
                            <m:r>
                              <a:rPr lang="en-US" sz="1800" b="1" i="1">
                                <a:latin typeface="Cambria Math"/>
                              </a:rPr>
                              <m:t>𝟑</m:t>
                            </m:r>
                          </m:sub>
                        </m:sSub>
                      </m:oMath>
                    </m:oMathPara>
                  </a14:m>
                  <a:endParaRPr lang="en-US" sz="1800" b="1" dirty="0"/>
                </a:p>
              </p:txBody>
            </p:sp>
          </mc:Choice>
          <mc:Fallback xmlns="">
            <p:sp>
              <p:nvSpPr>
                <p:cNvPr id="65" name="Oval 8"/>
                <p:cNvSpPr>
                  <a:spLocks noRot="1" noChangeAspect="1" noMove="1" noResize="1" noEditPoints="1" noAdjustHandles="1" noChangeArrowheads="1" noChangeShapeType="1" noTextEdit="1"/>
                </p:cNvSpPr>
                <p:nvPr/>
              </p:nvSpPr>
              <p:spPr>
                <a:xfrm>
                  <a:off x="5339938" y="4867200"/>
                  <a:ext cx="631799" cy="605489"/>
                </a:xfrm>
                <a:prstGeom prst="ellipse">
                  <a:avLst/>
                </a:prstGeom>
                <a:blipFill>
                  <a:blip r:embed="rId6"/>
                  <a:stretch>
                    <a:fillRect l="-41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Oval 9"/>
                <p:cNvSpPr/>
                <p:nvPr/>
              </p:nvSpPr>
              <p:spPr>
                <a:xfrm>
                  <a:off x="7519460" y="4867200"/>
                  <a:ext cx="631799"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rPr>
                              <m:t>𝒘</m:t>
                            </m:r>
                          </m:e>
                          <m:sub>
                            <m:r>
                              <a:rPr lang="en-US" sz="1800" b="1" i="1">
                                <a:latin typeface="Cambria Math"/>
                              </a:rPr>
                              <m:t>𝟒</m:t>
                            </m:r>
                          </m:sub>
                        </m:sSub>
                      </m:oMath>
                    </m:oMathPara>
                  </a14:m>
                  <a:endParaRPr lang="en-US" sz="1800" b="1" dirty="0"/>
                </a:p>
              </p:txBody>
            </p:sp>
          </mc:Choice>
          <mc:Fallback xmlns="">
            <p:sp>
              <p:nvSpPr>
                <p:cNvPr id="67" name="Oval 9"/>
                <p:cNvSpPr>
                  <a:spLocks noRot="1" noChangeAspect="1" noMove="1" noResize="1" noEditPoints="1" noAdjustHandles="1" noChangeArrowheads="1" noChangeShapeType="1" noTextEdit="1"/>
                </p:cNvSpPr>
                <p:nvPr/>
              </p:nvSpPr>
              <p:spPr>
                <a:xfrm>
                  <a:off x="7519460" y="4867200"/>
                  <a:ext cx="631799" cy="605489"/>
                </a:xfrm>
                <a:prstGeom prst="ellipse">
                  <a:avLst/>
                </a:prstGeom>
                <a:blipFill>
                  <a:blip r:embed="rId7"/>
                  <a:stretch>
                    <a:fillRect l="-41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Oval 6"/>
                <p:cNvSpPr/>
                <p:nvPr/>
              </p:nvSpPr>
              <p:spPr>
                <a:xfrm>
                  <a:off x="2884518" y="3901356"/>
                  <a:ext cx="631799"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rPr>
                              <m:t>𝒘</m:t>
                            </m:r>
                          </m:e>
                          <m:sub>
                            <m:r>
                              <a:rPr lang="en-US" sz="1800" b="1" i="1">
                                <a:latin typeface="Cambria Math"/>
                              </a:rPr>
                              <m:t>𝟏</m:t>
                            </m:r>
                          </m:sub>
                        </m:sSub>
                      </m:oMath>
                    </m:oMathPara>
                  </a14:m>
                  <a:endParaRPr lang="en-US" sz="1800" b="1" dirty="0"/>
                </a:p>
              </p:txBody>
            </p:sp>
          </mc:Choice>
          <mc:Fallback xmlns="">
            <p:sp>
              <p:nvSpPr>
                <p:cNvPr id="68" name="Oval 6"/>
                <p:cNvSpPr>
                  <a:spLocks noRot="1" noChangeAspect="1" noMove="1" noResize="1" noEditPoints="1" noAdjustHandles="1" noChangeArrowheads="1" noChangeShapeType="1" noTextEdit="1"/>
                </p:cNvSpPr>
                <p:nvPr/>
              </p:nvSpPr>
              <p:spPr>
                <a:xfrm>
                  <a:off x="2884518" y="3901356"/>
                  <a:ext cx="631799" cy="605489"/>
                </a:xfrm>
                <a:prstGeom prst="ellipse">
                  <a:avLst/>
                </a:prstGeom>
                <a:blipFill>
                  <a:blip r:embed="rId8"/>
                  <a:stretch>
                    <a:fillRect l="-41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Oval 7"/>
                <p:cNvSpPr/>
                <p:nvPr/>
              </p:nvSpPr>
              <p:spPr>
                <a:xfrm>
                  <a:off x="3997910" y="3902400"/>
                  <a:ext cx="631799"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rPr>
                              <m:t>𝒘</m:t>
                            </m:r>
                          </m:e>
                          <m:sub>
                            <m:r>
                              <a:rPr lang="en-US" sz="1800" b="1" i="1">
                                <a:latin typeface="Cambria Math"/>
                              </a:rPr>
                              <m:t>𝟐</m:t>
                            </m:r>
                          </m:sub>
                        </m:sSub>
                      </m:oMath>
                    </m:oMathPara>
                  </a14:m>
                  <a:endParaRPr lang="en-US" sz="1800" b="1" dirty="0"/>
                </a:p>
              </p:txBody>
            </p:sp>
          </mc:Choice>
          <mc:Fallback xmlns="">
            <p:sp>
              <p:nvSpPr>
                <p:cNvPr id="69" name="Oval 7"/>
                <p:cNvSpPr>
                  <a:spLocks noRot="1" noChangeAspect="1" noMove="1" noResize="1" noEditPoints="1" noAdjustHandles="1" noChangeArrowheads="1" noChangeShapeType="1" noTextEdit="1"/>
                </p:cNvSpPr>
                <p:nvPr/>
              </p:nvSpPr>
              <p:spPr>
                <a:xfrm>
                  <a:off x="3997910" y="3902400"/>
                  <a:ext cx="631799" cy="605489"/>
                </a:xfrm>
                <a:prstGeom prst="ellipse">
                  <a:avLst/>
                </a:prstGeom>
                <a:blipFill>
                  <a:blip r:embed="rId9"/>
                  <a:stretch>
                    <a:fillRect l="-41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Oval 8"/>
                <p:cNvSpPr/>
                <p:nvPr/>
              </p:nvSpPr>
              <p:spPr>
                <a:xfrm>
                  <a:off x="5339938" y="3902400"/>
                  <a:ext cx="631799"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rPr>
                              <m:t>𝒘</m:t>
                            </m:r>
                          </m:e>
                          <m:sub>
                            <m:r>
                              <a:rPr lang="en-US" sz="1800" b="1" i="1">
                                <a:latin typeface="Cambria Math"/>
                              </a:rPr>
                              <m:t>𝟑</m:t>
                            </m:r>
                          </m:sub>
                        </m:sSub>
                      </m:oMath>
                    </m:oMathPara>
                  </a14:m>
                  <a:endParaRPr lang="en-US" sz="1800" b="1" dirty="0"/>
                </a:p>
              </p:txBody>
            </p:sp>
          </mc:Choice>
          <mc:Fallback xmlns="">
            <p:sp>
              <p:nvSpPr>
                <p:cNvPr id="70" name="Oval 8"/>
                <p:cNvSpPr>
                  <a:spLocks noRot="1" noChangeAspect="1" noMove="1" noResize="1" noEditPoints="1" noAdjustHandles="1" noChangeArrowheads="1" noChangeShapeType="1" noTextEdit="1"/>
                </p:cNvSpPr>
                <p:nvPr/>
              </p:nvSpPr>
              <p:spPr>
                <a:xfrm>
                  <a:off x="5339938" y="3902400"/>
                  <a:ext cx="631799" cy="605489"/>
                </a:xfrm>
                <a:prstGeom prst="ellipse">
                  <a:avLst/>
                </a:prstGeom>
                <a:blipFill>
                  <a:blip r:embed="rId10"/>
                  <a:stretch>
                    <a:fillRect l="-41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Oval 9"/>
                <p:cNvSpPr/>
                <p:nvPr/>
              </p:nvSpPr>
              <p:spPr>
                <a:xfrm>
                  <a:off x="7519460" y="3902400"/>
                  <a:ext cx="631799"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rPr>
                              <m:t>𝒘</m:t>
                            </m:r>
                          </m:e>
                          <m:sub>
                            <m:r>
                              <a:rPr lang="en-US" sz="1800" b="1" i="1">
                                <a:latin typeface="Cambria Math"/>
                              </a:rPr>
                              <m:t>𝟒</m:t>
                            </m:r>
                          </m:sub>
                        </m:sSub>
                      </m:oMath>
                    </m:oMathPara>
                  </a14:m>
                  <a:endParaRPr lang="en-US" sz="1800" b="1" dirty="0"/>
                </a:p>
              </p:txBody>
            </p:sp>
          </mc:Choice>
          <mc:Fallback xmlns="">
            <p:sp>
              <p:nvSpPr>
                <p:cNvPr id="71" name="Oval 9"/>
                <p:cNvSpPr>
                  <a:spLocks noRot="1" noChangeAspect="1" noMove="1" noResize="1" noEditPoints="1" noAdjustHandles="1" noChangeArrowheads="1" noChangeShapeType="1" noTextEdit="1"/>
                </p:cNvSpPr>
                <p:nvPr/>
              </p:nvSpPr>
              <p:spPr>
                <a:xfrm>
                  <a:off x="7519460" y="3902400"/>
                  <a:ext cx="631799" cy="605489"/>
                </a:xfrm>
                <a:prstGeom prst="ellipse">
                  <a:avLst/>
                </a:prstGeom>
                <a:blipFill>
                  <a:blip r:embed="rId11"/>
                  <a:stretch>
                    <a:fillRect l="-41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Oval 6"/>
                <p:cNvSpPr/>
                <p:nvPr/>
              </p:nvSpPr>
              <p:spPr>
                <a:xfrm>
                  <a:off x="2884518" y="2854800"/>
                  <a:ext cx="631799"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rPr>
                              <m:t>𝒘</m:t>
                            </m:r>
                          </m:e>
                          <m:sub>
                            <m:r>
                              <a:rPr lang="en-US" sz="1800" b="1" i="1">
                                <a:latin typeface="Cambria Math"/>
                              </a:rPr>
                              <m:t>𝟏</m:t>
                            </m:r>
                          </m:sub>
                        </m:sSub>
                      </m:oMath>
                    </m:oMathPara>
                  </a14:m>
                  <a:endParaRPr lang="en-US" sz="1800" b="1" dirty="0"/>
                </a:p>
              </p:txBody>
            </p:sp>
          </mc:Choice>
          <mc:Fallback xmlns="">
            <p:sp>
              <p:nvSpPr>
                <p:cNvPr id="72" name="Oval 6"/>
                <p:cNvSpPr>
                  <a:spLocks noRot="1" noChangeAspect="1" noMove="1" noResize="1" noEditPoints="1" noAdjustHandles="1" noChangeArrowheads="1" noChangeShapeType="1" noTextEdit="1"/>
                </p:cNvSpPr>
                <p:nvPr/>
              </p:nvSpPr>
              <p:spPr>
                <a:xfrm>
                  <a:off x="2884518" y="2854800"/>
                  <a:ext cx="631799" cy="605489"/>
                </a:xfrm>
                <a:prstGeom prst="ellipse">
                  <a:avLst/>
                </a:prstGeom>
                <a:blipFill>
                  <a:blip r:embed="rId12"/>
                  <a:stretch>
                    <a:fillRect l="-41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Oval 7"/>
                <p:cNvSpPr/>
                <p:nvPr/>
              </p:nvSpPr>
              <p:spPr>
                <a:xfrm>
                  <a:off x="4162962" y="2854800"/>
                  <a:ext cx="1455046"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rPr>
                              <m:t>𝒘</m:t>
                            </m:r>
                          </m:e>
                          <m:sub>
                            <m:r>
                              <a:rPr lang="en-US" sz="1800" b="1" i="1">
                                <a:latin typeface="Cambria Math"/>
                              </a:rPr>
                              <m:t>𝟐</m:t>
                            </m:r>
                          </m:sub>
                        </m:sSub>
                        <m:sSub>
                          <m:sSubPr>
                            <m:ctrlPr>
                              <a:rPr lang="en-US" altLang="zh-CN" sz="1800" b="1" i="1">
                                <a:latin typeface="Cambria Math" panose="02040503050406030204" pitchFamily="18" charset="0"/>
                              </a:rPr>
                            </m:ctrlPr>
                          </m:sSubPr>
                          <m:e>
                            <m:r>
                              <a:rPr lang="en-US" altLang="zh-CN" sz="1800" b="1" i="1">
                                <a:latin typeface="Cambria Math" panose="02040503050406030204" pitchFamily="18" charset="0"/>
                              </a:rPr>
                              <m:t>,</m:t>
                            </m:r>
                            <m:r>
                              <a:rPr lang="en-US" altLang="zh-CN" sz="1800" b="1" i="1">
                                <a:latin typeface="Cambria Math" panose="02040503050406030204" pitchFamily="18" charset="0"/>
                              </a:rPr>
                              <m:t>𝒘</m:t>
                            </m:r>
                          </m:e>
                          <m:sub>
                            <m:r>
                              <a:rPr lang="en-US" altLang="zh-CN" sz="1800" b="1" i="1">
                                <a:latin typeface="Cambria Math" panose="02040503050406030204" pitchFamily="18" charset="0"/>
                              </a:rPr>
                              <m:t>𝟑</m:t>
                            </m:r>
                          </m:sub>
                        </m:sSub>
                      </m:oMath>
                    </m:oMathPara>
                  </a14:m>
                  <a:endParaRPr lang="en-US" sz="1800" b="1" dirty="0"/>
                </a:p>
              </p:txBody>
            </p:sp>
          </mc:Choice>
          <mc:Fallback xmlns="">
            <p:sp>
              <p:nvSpPr>
                <p:cNvPr id="73" name="Oval 7"/>
                <p:cNvSpPr>
                  <a:spLocks noRot="1" noChangeAspect="1" noMove="1" noResize="1" noEditPoints="1" noAdjustHandles="1" noChangeArrowheads="1" noChangeShapeType="1" noTextEdit="1"/>
                </p:cNvSpPr>
                <p:nvPr/>
              </p:nvSpPr>
              <p:spPr>
                <a:xfrm>
                  <a:off x="4162962" y="2854800"/>
                  <a:ext cx="1455046" cy="605489"/>
                </a:xfrm>
                <a:prstGeom prst="ellipse">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Oval 6"/>
                <p:cNvSpPr/>
                <p:nvPr/>
              </p:nvSpPr>
              <p:spPr>
                <a:xfrm>
                  <a:off x="3124925" y="1807200"/>
                  <a:ext cx="1850156"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rPr>
                              <m:t>𝒘</m:t>
                            </m:r>
                          </m:e>
                          <m:sub>
                            <m:r>
                              <a:rPr lang="en-US" sz="1800" b="1" i="1">
                                <a:latin typeface="Cambria Math"/>
                              </a:rPr>
                              <m:t>𝟏</m:t>
                            </m:r>
                          </m:sub>
                        </m:sSub>
                        <m:r>
                          <a:rPr lang="en-US" altLang="zh-CN" sz="1800" b="1" i="1">
                            <a:latin typeface="Cambria Math" panose="02040503050406030204" pitchFamily="18" charset="0"/>
                          </a:rPr>
                          <m:t>,</m:t>
                        </m:r>
                        <m:sSub>
                          <m:sSubPr>
                            <m:ctrlPr>
                              <a:rPr lang="en-US" altLang="zh-CN" sz="1800" b="1" i="1">
                                <a:latin typeface="Cambria Math" panose="02040503050406030204" pitchFamily="18" charset="0"/>
                              </a:rPr>
                            </m:ctrlPr>
                          </m:sSubPr>
                          <m:e>
                            <m:r>
                              <a:rPr lang="en-US" altLang="zh-CN" sz="1800" b="1" i="1">
                                <a:latin typeface="Cambria Math" panose="02040503050406030204" pitchFamily="18" charset="0"/>
                              </a:rPr>
                              <m:t>𝒘</m:t>
                            </m:r>
                          </m:e>
                          <m:sub>
                            <m:r>
                              <a:rPr lang="en-US" altLang="zh-CN" sz="1800" b="1" i="1">
                                <a:latin typeface="Cambria Math" panose="02040503050406030204" pitchFamily="18" charset="0"/>
                              </a:rPr>
                              <m:t>𝟐</m:t>
                            </m:r>
                          </m:sub>
                        </m:sSub>
                        <m:r>
                          <a:rPr lang="en-US" altLang="zh-CN" sz="1800" b="1" i="1">
                            <a:latin typeface="Cambria Math" panose="02040503050406030204" pitchFamily="18" charset="0"/>
                          </a:rPr>
                          <m:t>,</m:t>
                        </m:r>
                        <m:sSub>
                          <m:sSubPr>
                            <m:ctrlPr>
                              <a:rPr lang="en-US" altLang="zh-CN" sz="1800" b="1" i="1">
                                <a:latin typeface="Cambria Math" panose="02040503050406030204" pitchFamily="18" charset="0"/>
                              </a:rPr>
                            </m:ctrlPr>
                          </m:sSubPr>
                          <m:e>
                            <m:r>
                              <a:rPr lang="en-US" altLang="zh-CN" sz="1800" b="1" i="1">
                                <a:latin typeface="Cambria Math" panose="02040503050406030204" pitchFamily="18" charset="0"/>
                              </a:rPr>
                              <m:t>𝒘</m:t>
                            </m:r>
                          </m:e>
                          <m:sub>
                            <m:r>
                              <a:rPr lang="en-US" altLang="zh-CN" sz="1800" b="1" i="1">
                                <a:latin typeface="Cambria Math" panose="02040503050406030204" pitchFamily="18" charset="0"/>
                              </a:rPr>
                              <m:t>𝟑</m:t>
                            </m:r>
                          </m:sub>
                        </m:sSub>
                      </m:oMath>
                    </m:oMathPara>
                  </a14:m>
                  <a:endParaRPr lang="en-US" sz="1800" b="1" dirty="0"/>
                </a:p>
              </p:txBody>
            </p:sp>
          </mc:Choice>
          <mc:Fallback xmlns="">
            <p:sp>
              <p:nvSpPr>
                <p:cNvPr id="74" name="Oval 6"/>
                <p:cNvSpPr>
                  <a:spLocks noRot="1" noChangeAspect="1" noMove="1" noResize="1" noEditPoints="1" noAdjustHandles="1" noChangeArrowheads="1" noChangeShapeType="1" noTextEdit="1"/>
                </p:cNvSpPr>
                <p:nvPr/>
              </p:nvSpPr>
              <p:spPr>
                <a:xfrm>
                  <a:off x="3124925" y="1807200"/>
                  <a:ext cx="1850156" cy="605489"/>
                </a:xfrm>
                <a:prstGeom prst="ellipse">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Oval 7"/>
                <p:cNvSpPr/>
                <p:nvPr/>
              </p:nvSpPr>
              <p:spPr>
                <a:xfrm>
                  <a:off x="4572000" y="541176"/>
                  <a:ext cx="2712977"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1800" b="1" i="1">
                                <a:latin typeface="Cambria Math" panose="02040503050406030204" pitchFamily="18" charset="0"/>
                              </a:rPr>
                            </m:ctrlPr>
                          </m:sSubPr>
                          <m:e>
                            <m:r>
                              <a:rPr lang="en-US" altLang="zh-CN" sz="1800" b="1" i="1">
                                <a:latin typeface="Cambria Math" panose="02040503050406030204" pitchFamily="18" charset="0"/>
                              </a:rPr>
                              <m:t>𝒘</m:t>
                            </m:r>
                          </m:e>
                          <m:sub>
                            <m:r>
                              <a:rPr lang="en-US" altLang="zh-CN" sz="1800" b="1" i="1">
                                <a:latin typeface="Cambria Math"/>
                              </a:rPr>
                              <m:t>𝟏</m:t>
                            </m:r>
                          </m:sub>
                        </m:sSub>
                        <m:r>
                          <a:rPr lang="en-US" altLang="zh-CN" sz="1800" b="1" i="1">
                            <a:latin typeface="Cambria Math" panose="02040503050406030204" pitchFamily="18" charset="0"/>
                          </a:rPr>
                          <m:t>,</m:t>
                        </m:r>
                        <m:sSub>
                          <m:sSubPr>
                            <m:ctrlPr>
                              <a:rPr lang="en-US" altLang="zh-CN" sz="1800" b="1" i="1">
                                <a:latin typeface="Cambria Math" panose="02040503050406030204" pitchFamily="18" charset="0"/>
                              </a:rPr>
                            </m:ctrlPr>
                          </m:sSubPr>
                          <m:e>
                            <m:r>
                              <a:rPr lang="en-US" altLang="zh-CN" sz="1800" b="1" i="1">
                                <a:latin typeface="Cambria Math" panose="02040503050406030204" pitchFamily="18" charset="0"/>
                              </a:rPr>
                              <m:t>𝒘</m:t>
                            </m:r>
                          </m:e>
                          <m:sub>
                            <m:r>
                              <a:rPr lang="en-US" altLang="zh-CN" sz="1800" b="1" i="1">
                                <a:latin typeface="Cambria Math" panose="02040503050406030204" pitchFamily="18" charset="0"/>
                              </a:rPr>
                              <m:t>𝟐</m:t>
                            </m:r>
                          </m:sub>
                        </m:sSub>
                        <m:r>
                          <a:rPr lang="en-US" altLang="zh-CN" sz="1800" b="1" i="1">
                            <a:latin typeface="Cambria Math" panose="02040503050406030204" pitchFamily="18" charset="0"/>
                          </a:rPr>
                          <m:t>,</m:t>
                        </m:r>
                        <m:sSub>
                          <m:sSubPr>
                            <m:ctrlPr>
                              <a:rPr lang="en-US" altLang="zh-CN" sz="1800" b="1" i="1">
                                <a:latin typeface="Cambria Math" panose="02040503050406030204" pitchFamily="18" charset="0"/>
                              </a:rPr>
                            </m:ctrlPr>
                          </m:sSubPr>
                          <m:e>
                            <m:r>
                              <a:rPr lang="en-US" altLang="zh-CN" sz="1800" b="1" i="1">
                                <a:latin typeface="Cambria Math" panose="02040503050406030204" pitchFamily="18" charset="0"/>
                              </a:rPr>
                              <m:t>𝒘</m:t>
                            </m:r>
                          </m:e>
                          <m:sub>
                            <m:r>
                              <a:rPr lang="en-US" altLang="zh-CN" sz="1800" b="1" i="1">
                                <a:latin typeface="Cambria Math" panose="02040503050406030204" pitchFamily="18" charset="0"/>
                              </a:rPr>
                              <m:t>𝟑</m:t>
                            </m:r>
                          </m:sub>
                        </m:sSub>
                        <m:r>
                          <a:rPr lang="en-US" altLang="zh-CN" sz="1800" b="1" i="1">
                            <a:latin typeface="Cambria Math" panose="02040503050406030204" pitchFamily="18" charset="0"/>
                          </a:rPr>
                          <m:t>,</m:t>
                        </m:r>
                        <m:sSub>
                          <m:sSubPr>
                            <m:ctrlPr>
                              <a:rPr lang="en-US" altLang="zh-CN" sz="1800" b="1" i="1">
                                <a:latin typeface="Cambria Math" panose="02040503050406030204" pitchFamily="18" charset="0"/>
                              </a:rPr>
                            </m:ctrlPr>
                          </m:sSubPr>
                          <m:e>
                            <m:r>
                              <a:rPr lang="en-US" altLang="zh-CN" sz="1800" b="1" i="1">
                                <a:latin typeface="Cambria Math" panose="02040503050406030204" pitchFamily="18" charset="0"/>
                              </a:rPr>
                              <m:t>𝒘</m:t>
                            </m:r>
                          </m:e>
                          <m:sub>
                            <m:r>
                              <a:rPr lang="en-US" altLang="zh-CN" sz="1800" b="1" i="1">
                                <a:latin typeface="Cambria Math" panose="02040503050406030204" pitchFamily="18" charset="0"/>
                              </a:rPr>
                              <m:t>𝟒</m:t>
                            </m:r>
                          </m:sub>
                        </m:sSub>
                      </m:oMath>
                    </m:oMathPara>
                  </a14:m>
                  <a:endParaRPr lang="en-US" sz="1800" b="1" dirty="0"/>
                </a:p>
              </p:txBody>
            </p:sp>
          </mc:Choice>
          <mc:Fallback xmlns="">
            <p:sp>
              <p:nvSpPr>
                <p:cNvPr id="75" name="Oval 7"/>
                <p:cNvSpPr>
                  <a:spLocks noRot="1" noChangeAspect="1" noMove="1" noResize="1" noEditPoints="1" noAdjustHandles="1" noChangeArrowheads="1" noChangeShapeType="1" noTextEdit="1"/>
                </p:cNvSpPr>
                <p:nvPr/>
              </p:nvSpPr>
              <p:spPr>
                <a:xfrm>
                  <a:off x="4572000" y="541176"/>
                  <a:ext cx="2712977" cy="605489"/>
                </a:xfrm>
                <a:prstGeom prst="ellipse">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Oval 9"/>
                <p:cNvSpPr/>
                <p:nvPr/>
              </p:nvSpPr>
              <p:spPr>
                <a:xfrm>
                  <a:off x="7519460" y="1807200"/>
                  <a:ext cx="631799"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rPr>
                              <m:t>𝒘</m:t>
                            </m:r>
                          </m:e>
                          <m:sub>
                            <m:r>
                              <a:rPr lang="en-US" sz="1800" b="1" i="1">
                                <a:latin typeface="Cambria Math"/>
                              </a:rPr>
                              <m:t>𝟒</m:t>
                            </m:r>
                          </m:sub>
                        </m:sSub>
                      </m:oMath>
                    </m:oMathPara>
                  </a14:m>
                  <a:endParaRPr lang="en-US" sz="1800" b="1" dirty="0"/>
                </a:p>
              </p:txBody>
            </p:sp>
          </mc:Choice>
          <mc:Fallback xmlns="">
            <p:sp>
              <p:nvSpPr>
                <p:cNvPr id="76" name="Oval 9"/>
                <p:cNvSpPr>
                  <a:spLocks noRot="1" noChangeAspect="1" noMove="1" noResize="1" noEditPoints="1" noAdjustHandles="1" noChangeArrowheads="1" noChangeShapeType="1" noTextEdit="1"/>
                </p:cNvSpPr>
                <p:nvPr/>
              </p:nvSpPr>
              <p:spPr>
                <a:xfrm>
                  <a:off x="7519460" y="1807200"/>
                  <a:ext cx="631799" cy="605489"/>
                </a:xfrm>
                <a:prstGeom prst="ellipse">
                  <a:avLst/>
                </a:prstGeom>
                <a:blipFill>
                  <a:blip r:embed="rId16"/>
                  <a:stretch>
                    <a:fillRect l="-41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Oval 9"/>
                <p:cNvSpPr/>
                <p:nvPr/>
              </p:nvSpPr>
              <p:spPr>
                <a:xfrm>
                  <a:off x="7519460" y="2854800"/>
                  <a:ext cx="631799"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rPr>
                              <m:t>𝒘</m:t>
                            </m:r>
                          </m:e>
                          <m:sub>
                            <m:r>
                              <a:rPr lang="en-US" sz="1800" b="1" i="1">
                                <a:latin typeface="Cambria Math"/>
                              </a:rPr>
                              <m:t>𝟒</m:t>
                            </m:r>
                          </m:sub>
                        </m:sSub>
                      </m:oMath>
                    </m:oMathPara>
                  </a14:m>
                  <a:endParaRPr lang="en-US" sz="1800" b="1" dirty="0"/>
                </a:p>
              </p:txBody>
            </p:sp>
          </mc:Choice>
          <mc:Fallback xmlns="">
            <p:sp>
              <p:nvSpPr>
                <p:cNvPr id="77" name="Oval 9"/>
                <p:cNvSpPr>
                  <a:spLocks noRot="1" noChangeAspect="1" noMove="1" noResize="1" noEditPoints="1" noAdjustHandles="1" noChangeArrowheads="1" noChangeShapeType="1" noTextEdit="1"/>
                </p:cNvSpPr>
                <p:nvPr/>
              </p:nvSpPr>
              <p:spPr>
                <a:xfrm>
                  <a:off x="7519460" y="2854800"/>
                  <a:ext cx="631799" cy="605489"/>
                </a:xfrm>
                <a:prstGeom prst="ellipse">
                  <a:avLst/>
                </a:prstGeom>
                <a:blipFill>
                  <a:blip r:embed="rId17"/>
                  <a:stretch>
                    <a:fillRect l="-4167"/>
                  </a:stretch>
                </a:blipFill>
              </p:spPr>
              <p:txBody>
                <a:bodyPr/>
                <a:lstStyle/>
                <a:p>
                  <a:r>
                    <a:rPr lang="zh-CN" altLang="en-US">
                      <a:noFill/>
                    </a:rPr>
                    <a:t> </a:t>
                  </a:r>
                </a:p>
              </p:txBody>
            </p:sp>
          </mc:Fallback>
        </mc:AlternateContent>
        <p:cxnSp>
          <p:nvCxnSpPr>
            <p:cNvPr id="78" name="Straight Connector 11"/>
            <p:cNvCxnSpPr>
              <a:stCxn id="76" idx="0"/>
              <a:endCxn id="75" idx="4"/>
            </p:cNvCxnSpPr>
            <p:nvPr/>
          </p:nvCxnSpPr>
          <p:spPr>
            <a:xfrm flipH="1" flipV="1">
              <a:off x="5928489" y="1146665"/>
              <a:ext cx="1906871" cy="660535"/>
            </a:xfrm>
            <a:prstGeom prst="line">
              <a:avLst/>
            </a:prstGeom>
            <a:ln w="28575"/>
          </p:spPr>
          <p:style>
            <a:lnRef idx="1">
              <a:schemeClr val="dk1"/>
            </a:lnRef>
            <a:fillRef idx="0">
              <a:schemeClr val="dk1"/>
            </a:fillRef>
            <a:effectRef idx="0">
              <a:schemeClr val="dk1"/>
            </a:effectRef>
            <a:fontRef idx="minor">
              <a:schemeClr val="tx1"/>
            </a:fontRef>
          </p:style>
        </p:cxnSp>
        <p:cxnSp>
          <p:nvCxnSpPr>
            <p:cNvPr id="79" name="Straight Connector 11"/>
            <p:cNvCxnSpPr>
              <a:stCxn id="72" idx="0"/>
              <a:endCxn id="74" idx="4"/>
            </p:cNvCxnSpPr>
            <p:nvPr/>
          </p:nvCxnSpPr>
          <p:spPr>
            <a:xfrm flipV="1">
              <a:off x="3200418" y="2412689"/>
              <a:ext cx="849585" cy="442111"/>
            </a:xfrm>
            <a:prstGeom prst="line">
              <a:avLst/>
            </a:prstGeom>
            <a:ln w="28575"/>
          </p:spPr>
          <p:style>
            <a:lnRef idx="1">
              <a:schemeClr val="dk1"/>
            </a:lnRef>
            <a:fillRef idx="0">
              <a:schemeClr val="dk1"/>
            </a:fillRef>
            <a:effectRef idx="0">
              <a:schemeClr val="dk1"/>
            </a:effectRef>
            <a:fontRef idx="minor">
              <a:schemeClr val="tx1"/>
            </a:fontRef>
          </p:style>
        </p:cxnSp>
        <p:cxnSp>
          <p:nvCxnSpPr>
            <p:cNvPr id="80" name="Straight Connector 11"/>
            <p:cNvCxnSpPr>
              <a:stCxn id="73" idx="0"/>
              <a:endCxn id="74" idx="4"/>
            </p:cNvCxnSpPr>
            <p:nvPr/>
          </p:nvCxnSpPr>
          <p:spPr>
            <a:xfrm flipH="1" flipV="1">
              <a:off x="4050003" y="2412689"/>
              <a:ext cx="840482" cy="442111"/>
            </a:xfrm>
            <a:prstGeom prst="line">
              <a:avLst/>
            </a:prstGeom>
            <a:ln w="28575"/>
          </p:spPr>
          <p:style>
            <a:lnRef idx="1">
              <a:schemeClr val="dk1"/>
            </a:lnRef>
            <a:fillRef idx="0">
              <a:schemeClr val="dk1"/>
            </a:fillRef>
            <a:effectRef idx="0">
              <a:schemeClr val="dk1"/>
            </a:effectRef>
            <a:fontRef idx="minor">
              <a:schemeClr val="tx1"/>
            </a:fontRef>
          </p:style>
        </p:cxnSp>
        <p:cxnSp>
          <p:nvCxnSpPr>
            <p:cNvPr id="81" name="Straight Connector 11"/>
            <p:cNvCxnSpPr>
              <a:stCxn id="77" idx="0"/>
              <a:endCxn id="76" idx="4"/>
            </p:cNvCxnSpPr>
            <p:nvPr/>
          </p:nvCxnSpPr>
          <p:spPr>
            <a:xfrm flipV="1">
              <a:off x="7835360" y="2412689"/>
              <a:ext cx="0" cy="442111"/>
            </a:xfrm>
            <a:prstGeom prst="line">
              <a:avLst/>
            </a:prstGeom>
            <a:ln w="28575"/>
          </p:spPr>
          <p:style>
            <a:lnRef idx="1">
              <a:schemeClr val="dk1"/>
            </a:lnRef>
            <a:fillRef idx="0">
              <a:schemeClr val="dk1"/>
            </a:fillRef>
            <a:effectRef idx="0">
              <a:schemeClr val="dk1"/>
            </a:effectRef>
            <a:fontRef idx="minor">
              <a:schemeClr val="tx1"/>
            </a:fontRef>
          </p:style>
        </p:cxnSp>
        <p:cxnSp>
          <p:nvCxnSpPr>
            <p:cNvPr id="82" name="Straight Connector 11"/>
            <p:cNvCxnSpPr>
              <a:stCxn id="71" idx="0"/>
              <a:endCxn id="77" idx="4"/>
            </p:cNvCxnSpPr>
            <p:nvPr/>
          </p:nvCxnSpPr>
          <p:spPr>
            <a:xfrm flipV="1">
              <a:off x="7835360" y="3460289"/>
              <a:ext cx="0" cy="442111"/>
            </a:xfrm>
            <a:prstGeom prst="line">
              <a:avLst/>
            </a:prstGeom>
            <a:ln w="28575"/>
          </p:spPr>
          <p:style>
            <a:lnRef idx="1">
              <a:schemeClr val="dk1"/>
            </a:lnRef>
            <a:fillRef idx="0">
              <a:schemeClr val="dk1"/>
            </a:fillRef>
            <a:effectRef idx="0">
              <a:schemeClr val="dk1"/>
            </a:effectRef>
            <a:fontRef idx="minor">
              <a:schemeClr val="tx1"/>
            </a:fontRef>
          </p:style>
        </p:cxnSp>
        <p:cxnSp>
          <p:nvCxnSpPr>
            <p:cNvPr id="83" name="Straight Connector 11"/>
            <p:cNvCxnSpPr>
              <a:stCxn id="70" idx="0"/>
              <a:endCxn id="73" idx="4"/>
            </p:cNvCxnSpPr>
            <p:nvPr/>
          </p:nvCxnSpPr>
          <p:spPr>
            <a:xfrm flipH="1" flipV="1">
              <a:off x="4890485" y="3460289"/>
              <a:ext cx="765353" cy="442111"/>
            </a:xfrm>
            <a:prstGeom prst="line">
              <a:avLst/>
            </a:prstGeom>
            <a:ln w="28575"/>
          </p:spPr>
          <p:style>
            <a:lnRef idx="1">
              <a:schemeClr val="dk1"/>
            </a:lnRef>
            <a:fillRef idx="0">
              <a:schemeClr val="dk1"/>
            </a:fillRef>
            <a:effectRef idx="0">
              <a:schemeClr val="dk1"/>
            </a:effectRef>
            <a:fontRef idx="minor">
              <a:schemeClr val="tx1"/>
            </a:fontRef>
          </p:style>
        </p:cxnSp>
        <p:cxnSp>
          <p:nvCxnSpPr>
            <p:cNvPr id="84" name="Straight Connector 11"/>
            <p:cNvCxnSpPr>
              <a:stCxn id="69" idx="0"/>
              <a:endCxn id="73" idx="4"/>
            </p:cNvCxnSpPr>
            <p:nvPr/>
          </p:nvCxnSpPr>
          <p:spPr>
            <a:xfrm flipV="1">
              <a:off x="4313810" y="3460289"/>
              <a:ext cx="576675" cy="442111"/>
            </a:xfrm>
            <a:prstGeom prst="line">
              <a:avLst/>
            </a:prstGeom>
            <a:ln w="28575"/>
          </p:spPr>
          <p:style>
            <a:lnRef idx="1">
              <a:schemeClr val="dk1"/>
            </a:lnRef>
            <a:fillRef idx="0">
              <a:schemeClr val="dk1"/>
            </a:fillRef>
            <a:effectRef idx="0">
              <a:schemeClr val="dk1"/>
            </a:effectRef>
            <a:fontRef idx="minor">
              <a:schemeClr val="tx1"/>
            </a:fontRef>
          </p:style>
        </p:cxnSp>
        <p:cxnSp>
          <p:nvCxnSpPr>
            <p:cNvPr id="85" name="Straight Connector 11"/>
            <p:cNvCxnSpPr>
              <a:stCxn id="64" idx="0"/>
            </p:cNvCxnSpPr>
            <p:nvPr/>
          </p:nvCxnSpPr>
          <p:spPr>
            <a:xfrm>
              <a:off x="3997910" y="4867200"/>
              <a:ext cx="1" cy="11327"/>
            </a:xfrm>
            <a:prstGeom prst="line">
              <a:avLst/>
            </a:prstGeom>
            <a:ln w="28575"/>
          </p:spPr>
          <p:style>
            <a:lnRef idx="1">
              <a:schemeClr val="dk1"/>
            </a:lnRef>
            <a:fillRef idx="0">
              <a:schemeClr val="dk1"/>
            </a:fillRef>
            <a:effectRef idx="0">
              <a:schemeClr val="dk1"/>
            </a:effectRef>
            <a:fontRef idx="minor">
              <a:schemeClr val="tx1"/>
            </a:fontRef>
          </p:style>
        </p:cxnSp>
        <p:cxnSp>
          <p:nvCxnSpPr>
            <p:cNvPr id="86" name="Straight Connector 11"/>
            <p:cNvCxnSpPr>
              <a:stCxn id="68" idx="0"/>
              <a:endCxn id="72" idx="4"/>
            </p:cNvCxnSpPr>
            <p:nvPr/>
          </p:nvCxnSpPr>
          <p:spPr>
            <a:xfrm flipV="1">
              <a:off x="3200418" y="3460289"/>
              <a:ext cx="0" cy="441067"/>
            </a:xfrm>
            <a:prstGeom prst="line">
              <a:avLst/>
            </a:prstGeom>
            <a:ln w="28575"/>
          </p:spPr>
          <p:style>
            <a:lnRef idx="1">
              <a:schemeClr val="dk1"/>
            </a:lnRef>
            <a:fillRef idx="0">
              <a:schemeClr val="dk1"/>
            </a:fillRef>
            <a:effectRef idx="0">
              <a:schemeClr val="dk1"/>
            </a:effectRef>
            <a:fontRef idx="minor">
              <a:schemeClr val="tx1"/>
            </a:fontRef>
          </p:style>
        </p:cxnSp>
        <p:cxnSp>
          <p:nvCxnSpPr>
            <p:cNvPr id="87" name="Straight Connector 11"/>
            <p:cNvCxnSpPr>
              <a:stCxn id="63" idx="0"/>
            </p:cNvCxnSpPr>
            <p:nvPr/>
          </p:nvCxnSpPr>
          <p:spPr>
            <a:xfrm flipH="1">
              <a:off x="2884518" y="4867200"/>
              <a:ext cx="3068" cy="16227"/>
            </a:xfrm>
            <a:prstGeom prst="line">
              <a:avLst/>
            </a:prstGeom>
            <a:ln w="28575"/>
          </p:spPr>
          <p:style>
            <a:lnRef idx="1">
              <a:schemeClr val="dk1"/>
            </a:lnRef>
            <a:fillRef idx="0">
              <a:schemeClr val="dk1"/>
            </a:fillRef>
            <a:effectRef idx="0">
              <a:schemeClr val="dk1"/>
            </a:effectRef>
            <a:fontRef idx="minor">
              <a:schemeClr val="tx1"/>
            </a:fontRef>
          </p:style>
        </p:cxnSp>
        <p:sp>
          <p:nvSpPr>
            <p:cNvPr id="88" name="文本框 87"/>
            <p:cNvSpPr txBox="1"/>
            <p:nvPr/>
          </p:nvSpPr>
          <p:spPr>
            <a:xfrm>
              <a:off x="2752506" y="4417617"/>
              <a:ext cx="631799" cy="540591"/>
            </a:xfrm>
            <a:prstGeom prst="rect">
              <a:avLst/>
            </a:prstGeom>
            <a:noFill/>
          </p:spPr>
          <p:txBody>
            <a:bodyPr wrap="square" rtlCol="0">
              <a:spAutoFit/>
            </a:bodyPr>
            <a:lstStyle/>
            <a:p>
              <a:r>
                <a:rPr lang="en-US" altLang="zh-CN" sz="1800" b="1" dirty="0"/>
                <a:t>2</a:t>
              </a:r>
              <a:endParaRPr lang="zh-CN" altLang="en-US" sz="1800" b="1" dirty="0"/>
            </a:p>
          </p:txBody>
        </p:sp>
        <p:sp>
          <p:nvSpPr>
            <p:cNvPr id="89" name="文本框 88"/>
            <p:cNvSpPr txBox="1"/>
            <p:nvPr/>
          </p:nvSpPr>
          <p:spPr>
            <a:xfrm>
              <a:off x="2752508" y="3439103"/>
              <a:ext cx="631799" cy="540591"/>
            </a:xfrm>
            <a:prstGeom prst="rect">
              <a:avLst/>
            </a:prstGeom>
            <a:noFill/>
          </p:spPr>
          <p:txBody>
            <a:bodyPr wrap="square" rtlCol="0">
              <a:spAutoFit/>
            </a:bodyPr>
            <a:lstStyle/>
            <a:p>
              <a:r>
                <a:rPr lang="en-US" altLang="zh-CN" sz="1800" b="1" dirty="0"/>
                <a:t>4</a:t>
              </a:r>
              <a:endParaRPr lang="zh-CN" altLang="en-US" sz="1800" b="1" dirty="0"/>
            </a:p>
          </p:txBody>
        </p:sp>
        <p:sp>
          <p:nvSpPr>
            <p:cNvPr id="90" name="文本框 89"/>
            <p:cNvSpPr txBox="1"/>
            <p:nvPr/>
          </p:nvSpPr>
          <p:spPr>
            <a:xfrm>
              <a:off x="3212396" y="2329887"/>
              <a:ext cx="509385" cy="540591"/>
            </a:xfrm>
            <a:prstGeom prst="rect">
              <a:avLst/>
            </a:prstGeom>
            <a:noFill/>
          </p:spPr>
          <p:txBody>
            <a:bodyPr wrap="square" rtlCol="0">
              <a:spAutoFit/>
            </a:bodyPr>
            <a:lstStyle/>
            <a:p>
              <a:r>
                <a:rPr lang="en-US" altLang="zh-CN" sz="1800" b="1" dirty="0"/>
                <a:t>8</a:t>
              </a:r>
              <a:endParaRPr lang="zh-CN" altLang="en-US" sz="1800" b="1" dirty="0"/>
            </a:p>
          </p:txBody>
        </p:sp>
        <p:sp>
          <p:nvSpPr>
            <p:cNvPr id="91" name="文本框 90"/>
            <p:cNvSpPr txBox="1"/>
            <p:nvPr/>
          </p:nvSpPr>
          <p:spPr>
            <a:xfrm>
              <a:off x="4418402" y="1150252"/>
              <a:ext cx="991342" cy="540591"/>
            </a:xfrm>
            <a:prstGeom prst="rect">
              <a:avLst/>
            </a:prstGeom>
            <a:noFill/>
          </p:spPr>
          <p:txBody>
            <a:bodyPr wrap="square" rtlCol="0">
              <a:spAutoFit/>
            </a:bodyPr>
            <a:lstStyle/>
            <a:p>
              <a:r>
                <a:rPr lang="en-US" altLang="zh-CN" sz="1800" b="1" dirty="0"/>
                <a:t>16</a:t>
              </a:r>
              <a:endParaRPr lang="zh-CN" altLang="en-US" sz="1800" b="1" dirty="0"/>
            </a:p>
          </p:txBody>
        </p:sp>
        <p:cxnSp>
          <p:nvCxnSpPr>
            <p:cNvPr id="92" name="Straight Connector 11"/>
            <p:cNvCxnSpPr>
              <a:stCxn id="63" idx="0"/>
              <a:endCxn id="68" idx="4"/>
            </p:cNvCxnSpPr>
            <p:nvPr/>
          </p:nvCxnSpPr>
          <p:spPr>
            <a:xfrm flipV="1">
              <a:off x="3200418" y="4506845"/>
              <a:ext cx="0" cy="360355"/>
            </a:xfrm>
            <a:prstGeom prst="line">
              <a:avLst/>
            </a:prstGeom>
            <a:ln w="28575"/>
          </p:spPr>
          <p:style>
            <a:lnRef idx="1">
              <a:schemeClr val="dk1"/>
            </a:lnRef>
            <a:fillRef idx="0">
              <a:schemeClr val="dk1"/>
            </a:fillRef>
            <a:effectRef idx="0">
              <a:schemeClr val="dk1"/>
            </a:effectRef>
            <a:fontRef idx="minor">
              <a:schemeClr val="tx1"/>
            </a:fontRef>
          </p:style>
        </p:cxnSp>
        <p:cxnSp>
          <p:nvCxnSpPr>
            <p:cNvPr id="93" name="Straight Connector 11"/>
            <p:cNvCxnSpPr>
              <a:stCxn id="64" idx="0"/>
              <a:endCxn id="69" idx="4"/>
            </p:cNvCxnSpPr>
            <p:nvPr/>
          </p:nvCxnSpPr>
          <p:spPr>
            <a:xfrm flipV="1">
              <a:off x="4313810" y="4507889"/>
              <a:ext cx="0" cy="359311"/>
            </a:xfrm>
            <a:prstGeom prst="line">
              <a:avLst/>
            </a:prstGeom>
            <a:ln w="28575"/>
          </p:spPr>
          <p:style>
            <a:lnRef idx="1">
              <a:schemeClr val="dk1"/>
            </a:lnRef>
            <a:fillRef idx="0">
              <a:schemeClr val="dk1"/>
            </a:fillRef>
            <a:effectRef idx="0">
              <a:schemeClr val="dk1"/>
            </a:effectRef>
            <a:fontRef idx="minor">
              <a:schemeClr val="tx1"/>
            </a:fontRef>
          </p:style>
        </p:cxnSp>
        <p:cxnSp>
          <p:nvCxnSpPr>
            <p:cNvPr id="94" name="Straight Connector 11"/>
            <p:cNvCxnSpPr>
              <a:stCxn id="65" idx="0"/>
              <a:endCxn id="70" idx="4"/>
            </p:cNvCxnSpPr>
            <p:nvPr/>
          </p:nvCxnSpPr>
          <p:spPr>
            <a:xfrm flipV="1">
              <a:off x="5655838" y="4507889"/>
              <a:ext cx="0" cy="359311"/>
            </a:xfrm>
            <a:prstGeom prst="line">
              <a:avLst/>
            </a:prstGeom>
            <a:ln w="28575"/>
          </p:spPr>
          <p:style>
            <a:lnRef idx="1">
              <a:schemeClr val="dk1"/>
            </a:lnRef>
            <a:fillRef idx="0">
              <a:schemeClr val="dk1"/>
            </a:fillRef>
            <a:effectRef idx="0">
              <a:schemeClr val="dk1"/>
            </a:effectRef>
            <a:fontRef idx="minor">
              <a:schemeClr val="tx1"/>
            </a:fontRef>
          </p:style>
        </p:cxnSp>
        <p:cxnSp>
          <p:nvCxnSpPr>
            <p:cNvPr id="95" name="Straight Connector 11"/>
            <p:cNvCxnSpPr>
              <a:stCxn id="67" idx="0"/>
              <a:endCxn id="71" idx="4"/>
            </p:cNvCxnSpPr>
            <p:nvPr/>
          </p:nvCxnSpPr>
          <p:spPr>
            <a:xfrm flipV="1">
              <a:off x="7835360" y="4507889"/>
              <a:ext cx="0" cy="359311"/>
            </a:xfrm>
            <a:prstGeom prst="line">
              <a:avLst/>
            </a:prstGeom>
            <a:ln w="28575"/>
          </p:spPr>
          <p:style>
            <a:lnRef idx="1">
              <a:schemeClr val="dk1"/>
            </a:lnRef>
            <a:fillRef idx="0">
              <a:schemeClr val="dk1"/>
            </a:fillRef>
            <a:effectRef idx="0">
              <a:schemeClr val="dk1"/>
            </a:effectRef>
            <a:fontRef idx="minor">
              <a:schemeClr val="tx1"/>
            </a:fontRef>
          </p:style>
        </p:cxnSp>
      </p:grpSp>
      <p:sp>
        <p:nvSpPr>
          <p:cNvPr id="96" name="流程图: 接点 95"/>
          <p:cNvSpPr/>
          <p:nvPr/>
        </p:nvSpPr>
        <p:spPr bwMode="auto">
          <a:xfrm>
            <a:off x="4860032" y="4348174"/>
            <a:ext cx="3802186" cy="3761346"/>
          </a:xfrm>
          <a:prstGeom prst="flowChartConnector">
            <a:avLst/>
          </a:prstGeom>
          <a:solidFill>
            <a:srgbClr val="FF0000">
              <a:alpha val="0"/>
            </a:srgbClr>
          </a:solid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97" name="流程图: 接点 96"/>
          <p:cNvSpPr/>
          <p:nvPr/>
        </p:nvSpPr>
        <p:spPr bwMode="auto">
          <a:xfrm>
            <a:off x="4572000" y="3140968"/>
            <a:ext cx="3802186" cy="3761346"/>
          </a:xfrm>
          <a:prstGeom prst="flowChartConnector">
            <a:avLst/>
          </a:prstGeom>
          <a:solidFill>
            <a:srgbClr val="00B050">
              <a:alpha val="0"/>
            </a:srgbClr>
          </a:solidFill>
          <a:ln w="254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98" name="流程图: 接点 97"/>
          <p:cNvSpPr/>
          <p:nvPr/>
        </p:nvSpPr>
        <p:spPr bwMode="auto">
          <a:xfrm>
            <a:off x="5648962" y="5172147"/>
            <a:ext cx="2307414" cy="2282629"/>
          </a:xfrm>
          <a:prstGeom prst="flowChartConnector">
            <a:avLst/>
          </a:prstGeom>
          <a:solidFill>
            <a:srgbClr val="00B0F0">
              <a:alpha val="0"/>
            </a:srgbClr>
          </a:solidFill>
          <a:ln w="25400" cap="flat" cmpd="sng" algn="ctr">
            <a:solidFill>
              <a:srgbClr val="00B0F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99" name="流程图: 接点 98"/>
          <p:cNvSpPr/>
          <p:nvPr/>
        </p:nvSpPr>
        <p:spPr bwMode="auto">
          <a:xfrm>
            <a:off x="5288922" y="3789040"/>
            <a:ext cx="2307414" cy="2282629"/>
          </a:xfrm>
          <a:prstGeom prst="flowChartConnector">
            <a:avLst/>
          </a:prstGeom>
          <a:solidFill>
            <a:srgbClr val="FFC000">
              <a:alpha val="0"/>
            </a:srgbClr>
          </a:solidFill>
          <a:ln w="25400" cap="flat" cmpd="sng" algn="ctr">
            <a:solidFill>
              <a:srgbClr val="FFC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04" name="流程图: 接点 103"/>
          <p:cNvSpPr/>
          <p:nvPr/>
        </p:nvSpPr>
        <p:spPr bwMode="auto">
          <a:xfrm>
            <a:off x="5576954" y="3284984"/>
            <a:ext cx="2307414" cy="2282629"/>
          </a:xfrm>
          <a:prstGeom prst="flowChartConnector">
            <a:avLst/>
          </a:prstGeom>
          <a:solidFill>
            <a:srgbClr val="002060">
              <a:alpha val="0"/>
            </a:srgbClr>
          </a:solidFill>
          <a:ln w="25400" cap="flat" cmpd="sng" algn="ctr">
            <a:solidFill>
              <a:srgbClr val="00206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05" name="流程图: 接点 104"/>
          <p:cNvSpPr/>
          <p:nvPr/>
        </p:nvSpPr>
        <p:spPr bwMode="auto">
          <a:xfrm>
            <a:off x="6204208" y="5733256"/>
            <a:ext cx="1176104" cy="1163471"/>
          </a:xfrm>
          <a:prstGeom prst="flowChartConnector">
            <a:avLst/>
          </a:prstGeom>
          <a:solidFill>
            <a:schemeClr val="tx1">
              <a:lumMod val="95000"/>
              <a:lumOff val="5000"/>
              <a:alpha val="0"/>
            </a:schemeClr>
          </a:solidFill>
          <a:ln w="25400" cap="flat" cmpd="sng" algn="ctr">
            <a:solidFill>
              <a:schemeClr val="bg2">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07" name="流程图: 接点 106"/>
          <p:cNvSpPr/>
          <p:nvPr/>
        </p:nvSpPr>
        <p:spPr bwMode="auto">
          <a:xfrm>
            <a:off x="5700152" y="4437112"/>
            <a:ext cx="1176104" cy="1163471"/>
          </a:xfrm>
          <a:prstGeom prst="flowChartConnector">
            <a:avLst/>
          </a:prstGeom>
          <a:solidFill>
            <a:srgbClr val="FF33CC">
              <a:alpha val="0"/>
            </a:srgbClr>
          </a:solidFill>
          <a:ln w="25400" cap="flat" cmpd="sng" algn="ctr">
            <a:solidFill>
              <a:srgbClr val="FF33CC"/>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08" name="流程图: 接点 107"/>
          <p:cNvSpPr/>
          <p:nvPr/>
        </p:nvSpPr>
        <p:spPr bwMode="auto">
          <a:xfrm>
            <a:off x="6084168" y="3789040"/>
            <a:ext cx="1176104" cy="1163471"/>
          </a:xfrm>
          <a:prstGeom prst="flowChartConnector">
            <a:avLst/>
          </a:prstGeom>
          <a:solidFill>
            <a:srgbClr val="B9251B">
              <a:alpha val="0"/>
            </a:srgbClr>
          </a:solidFill>
          <a:ln w="25400" cap="flat" cmpd="sng" algn="ctr">
            <a:solidFill>
              <a:srgbClr val="9C3C1A"/>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09" name="流程图: 接点 108"/>
          <p:cNvSpPr/>
          <p:nvPr/>
        </p:nvSpPr>
        <p:spPr bwMode="auto">
          <a:xfrm>
            <a:off x="7140312" y="3501008"/>
            <a:ext cx="1176104" cy="1163471"/>
          </a:xfrm>
          <a:prstGeom prst="flowChartConnector">
            <a:avLst/>
          </a:prstGeom>
          <a:solidFill>
            <a:srgbClr val="92D050">
              <a:alpha val="0"/>
            </a:srgbClr>
          </a:solidFill>
          <a:ln w="25400" cap="flat" cmpd="sng" algn="ctr">
            <a:solidFill>
              <a:srgbClr val="92D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Tree>
    <p:extLst>
      <p:ext uri="{BB962C8B-B14F-4D97-AF65-F5344CB8AC3E}">
        <p14:creationId xmlns:p14="http://schemas.microsoft.com/office/powerpoint/2010/main" val="244636471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Title 1"/>
          <p:cNvSpPr>
            <a:spLocks noGrp="1"/>
          </p:cNvSpPr>
          <p:nvPr>
            <p:ph type="title"/>
          </p:nvPr>
        </p:nvSpPr>
        <p:spPr>
          <a:xfrm>
            <a:off x="395536" y="122238"/>
            <a:ext cx="8748464" cy="714375"/>
          </a:xfrm>
        </p:spPr>
        <p:txBody>
          <a:bodyPr/>
          <a:lstStyle/>
          <a:p>
            <a:pPr eaLnBrk="1" hangingPunct="1"/>
            <a:r>
              <a:rPr lang="en-US" altLang="zh-CN" sz="3600" dirty="0"/>
              <a:t>HST-Greedy Algorithm</a:t>
            </a:r>
            <a:endParaRPr lang="en-US" altLang="zh-CN" sz="3500" dirty="0"/>
          </a:p>
        </p:txBody>
      </p:sp>
      <p:sp>
        <p:nvSpPr>
          <p:cNvPr id="9"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109</a:t>
            </a:fld>
            <a:endParaRPr lang="en-US" altLang="zh-CN" sz="1200" b="0">
              <a:ea typeface="Gulim" pitchFamily="34" charset="-127"/>
            </a:endParaRPr>
          </a:p>
        </p:txBody>
      </p:sp>
      <p:sp>
        <p:nvSpPr>
          <p:cNvPr id="7" name="Rectangle 3"/>
          <p:cNvSpPr txBox="1">
            <a:spLocks noChangeArrowheads="1"/>
          </p:cNvSpPr>
          <p:nvPr/>
        </p:nvSpPr>
        <p:spPr bwMode="auto">
          <a:xfrm>
            <a:off x="228600" y="957635"/>
            <a:ext cx="8591550" cy="311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Basic idea </a:t>
            </a:r>
            <a:endParaRPr lang="en-US" altLang="zh-CN" sz="2400" dirty="0">
              <a:cs typeface="ＭＳ Ｐゴシック" charset="-128"/>
            </a:endParaRPr>
          </a:p>
          <a:p>
            <a:pPr lvl="1" algn="just">
              <a:lnSpc>
                <a:spcPct val="95000"/>
              </a:lnSpc>
              <a:spcBef>
                <a:spcPct val="25000"/>
              </a:spcBef>
              <a:spcAft>
                <a:spcPct val="10000"/>
              </a:spcAft>
              <a:buSzPct val="60000"/>
              <a:defRPr/>
            </a:pPr>
            <a:r>
              <a:rPr lang="en-US" altLang="zh-CN" sz="2400" dirty="0">
                <a:cs typeface="ＭＳ Ｐゴシック" charset="-128"/>
              </a:rPr>
              <a:t>Generate HST to approximate the original metric.</a:t>
            </a:r>
          </a:p>
          <a:p>
            <a:pPr lvl="1" algn="just">
              <a:lnSpc>
                <a:spcPct val="95000"/>
              </a:lnSpc>
              <a:spcBef>
                <a:spcPct val="25000"/>
              </a:spcBef>
              <a:spcAft>
                <a:spcPct val="10000"/>
              </a:spcAft>
              <a:buSzPct val="60000"/>
              <a:defRPr/>
            </a:pPr>
            <a:endParaRPr lang="en-US" altLang="zh-CN" sz="2400" dirty="0">
              <a:cs typeface="ＭＳ Ｐゴシック" charset="-128"/>
            </a:endParaRPr>
          </a:p>
          <a:p>
            <a:pPr lvl="1" algn="just">
              <a:lnSpc>
                <a:spcPct val="95000"/>
              </a:lnSpc>
              <a:spcBef>
                <a:spcPct val="25000"/>
              </a:spcBef>
              <a:spcAft>
                <a:spcPct val="10000"/>
              </a:spcAft>
              <a:buSzPct val="60000"/>
              <a:defRPr/>
            </a:pPr>
            <a:r>
              <a:rPr lang="en-US" altLang="zh-CN" sz="2400" dirty="0">
                <a:cs typeface="ＭＳ Ｐゴシック" charset="-128"/>
              </a:rPr>
              <a:t>When a new task appears, use the location of the nearest service provider as the task’s location on the tree.</a:t>
            </a:r>
          </a:p>
          <a:p>
            <a:pPr lvl="1" algn="just">
              <a:lnSpc>
                <a:spcPct val="95000"/>
              </a:lnSpc>
              <a:spcBef>
                <a:spcPct val="25000"/>
              </a:spcBef>
              <a:spcAft>
                <a:spcPct val="10000"/>
              </a:spcAft>
              <a:buSzPct val="60000"/>
              <a:defRPr/>
            </a:pPr>
            <a:endParaRPr lang="en-US" altLang="zh-CN" sz="2400" dirty="0">
              <a:cs typeface="ＭＳ Ｐゴシック" charset="-128"/>
            </a:endParaRPr>
          </a:p>
          <a:p>
            <a:pPr lvl="1" algn="just">
              <a:lnSpc>
                <a:spcPct val="95000"/>
              </a:lnSpc>
              <a:spcBef>
                <a:spcPct val="25000"/>
              </a:spcBef>
              <a:spcAft>
                <a:spcPct val="10000"/>
              </a:spcAft>
              <a:buSzPct val="60000"/>
              <a:defRPr/>
            </a:pPr>
            <a:r>
              <a:rPr lang="en-US" altLang="zh-CN" sz="2400" dirty="0">
                <a:cs typeface="ＭＳ Ｐゴシック" charset="-128"/>
              </a:rPr>
              <a:t>Greedily select an unmatched service provider on the tree.</a:t>
            </a:r>
          </a:p>
        </p:txBody>
      </p:sp>
    </p:spTree>
    <p:extLst>
      <p:ext uri="{BB962C8B-B14F-4D97-AF65-F5344CB8AC3E}">
        <p14:creationId xmlns:p14="http://schemas.microsoft.com/office/powerpoint/2010/main" val="397851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altLang="zh-CN"/>
              <a:t>Outline</a:t>
            </a:r>
          </a:p>
        </p:txBody>
      </p:sp>
      <p:sp>
        <p:nvSpPr>
          <p:cNvPr id="3" name="Content Placeholder 2"/>
          <p:cNvSpPr>
            <a:spLocks noGrp="1"/>
          </p:cNvSpPr>
          <p:nvPr>
            <p:ph sz="quarter" idx="1"/>
          </p:nvPr>
        </p:nvSpPr>
        <p:spPr>
          <a:xfrm>
            <a:off x="457200" y="836613"/>
            <a:ext cx="8578850" cy="4937125"/>
          </a:xfrm>
        </p:spPr>
        <p:txBody>
          <a:bodyPr/>
          <a:lstStyle/>
          <a:p>
            <a:pPr eaLnBrk="1" hangingPunct="1">
              <a:buFont typeface="Wingdings" panose="05000000000000000000" pitchFamily="2" charset="2"/>
              <a:buNone/>
            </a:pPr>
            <a:endParaRPr lang="en-US" altLang="zh-CN" sz="2000" dirty="0"/>
          </a:p>
          <a:p>
            <a:pPr eaLnBrk="1" hangingPunct="1"/>
            <a:r>
              <a:rPr lang="en-US" altLang="zh-CN" dirty="0"/>
              <a:t>Human Computation in a Nutshell</a:t>
            </a:r>
          </a:p>
          <a:p>
            <a:pPr lvl="1" eaLnBrk="1" hangingPunct="1"/>
            <a:r>
              <a:rPr lang="en-US" altLang="zh-CN" dirty="0"/>
              <a:t>A Brief History</a:t>
            </a:r>
          </a:p>
          <a:p>
            <a:pPr lvl="1" eaLnBrk="1" hangingPunct="1"/>
            <a:r>
              <a:rPr lang="en-US" altLang="zh-CN" b="1" dirty="0">
                <a:solidFill>
                  <a:srgbClr val="00B0F0"/>
                </a:solidFill>
              </a:rPr>
              <a:t>Representative Applications &amp; Sharing Economy</a:t>
            </a:r>
          </a:p>
          <a:p>
            <a:pPr lvl="1" eaLnBrk="1" hangingPunct="1"/>
            <a:r>
              <a:rPr lang="en-US" altLang="zh-CN" dirty="0"/>
              <a:t>Core Challenges</a:t>
            </a:r>
          </a:p>
          <a:p>
            <a:pPr eaLnBrk="1" hangingPunct="1"/>
            <a:r>
              <a:rPr lang="en-US" altLang="zh-CN" dirty="0"/>
              <a:t>State-of-art</a:t>
            </a:r>
          </a:p>
          <a:p>
            <a:pPr eaLnBrk="1" hangingPunct="1">
              <a:buFont typeface="Wingdings" panose="05000000000000000000" pitchFamily="2" charset="2"/>
              <a:buNone/>
            </a:pPr>
            <a:endParaRPr lang="en-US" altLang="zh-CN" dirty="0"/>
          </a:p>
          <a:p>
            <a:pPr eaLnBrk="1" hangingPunct="1">
              <a:buFont typeface="Wingdings" panose="05000000000000000000" pitchFamily="2" charset="2"/>
              <a:buNone/>
            </a:pPr>
            <a:endParaRPr lang="en-US" altLang="zh-CN" dirty="0"/>
          </a:p>
          <a:p>
            <a:pPr eaLnBrk="1" hangingPunct="1"/>
            <a:r>
              <a:rPr lang="en-US" altLang="zh-CN" dirty="0"/>
              <a:t>Crowdsourcing in a Vision</a:t>
            </a:r>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11</a:t>
            </a:fld>
            <a:endParaRPr lang="en-US" altLang="zh-CN" sz="1200" b="0">
              <a:ea typeface="Gulim" pitchFamily="34" charset="-127"/>
            </a:endParaRPr>
          </a:p>
        </p:txBody>
      </p:sp>
    </p:spTree>
    <p:extLst>
      <p:ext uri="{BB962C8B-B14F-4D97-AF65-F5344CB8AC3E}">
        <p14:creationId xmlns:p14="http://schemas.microsoft.com/office/powerpoint/2010/main" val="26445921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txBox="1">
            <a:spLocks noChangeArrowheads="1"/>
          </p:cNvSpPr>
          <p:nvPr/>
        </p:nvSpPr>
        <p:spPr bwMode="auto">
          <a:xfrm>
            <a:off x="228600" y="957263"/>
            <a:ext cx="8591550" cy="11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Basic idea</a:t>
            </a:r>
          </a:p>
          <a:p>
            <a:pPr lvl="1" algn="just">
              <a:lnSpc>
                <a:spcPct val="95000"/>
              </a:lnSpc>
              <a:spcBef>
                <a:spcPct val="25000"/>
              </a:spcBef>
              <a:spcAft>
                <a:spcPct val="10000"/>
              </a:spcAft>
              <a:buSzPct val="60000"/>
              <a:defRPr/>
            </a:pPr>
            <a:r>
              <a:rPr lang="en-US" altLang="zh-CN" sz="2000" dirty="0">
                <a:cs typeface="ＭＳ Ｐゴシック" charset="-128"/>
              </a:rPr>
              <a:t>Generate HST to approximate the original metric.</a:t>
            </a:r>
          </a:p>
          <a:p>
            <a:pPr lvl="1" algn="just">
              <a:lnSpc>
                <a:spcPct val="95000"/>
              </a:lnSpc>
              <a:spcBef>
                <a:spcPct val="25000"/>
              </a:spcBef>
              <a:spcAft>
                <a:spcPct val="10000"/>
              </a:spcAft>
              <a:buSzPct val="60000"/>
              <a:defRPr/>
            </a:pPr>
            <a:r>
              <a:rPr lang="en-US" altLang="zh-CN" sz="2000" dirty="0">
                <a:cs typeface="ＭＳ Ｐゴシック" charset="-128"/>
              </a:rPr>
              <a:t>t</a:t>
            </a:r>
            <a:r>
              <a:rPr lang="en-US" altLang="zh-CN" sz="2000" baseline="-25000" dirty="0">
                <a:cs typeface="ＭＳ Ｐゴシック" charset="-128"/>
              </a:rPr>
              <a:t>1</a:t>
            </a:r>
            <a:r>
              <a:rPr lang="en-US" altLang="zh-CN" sz="2000" dirty="0">
                <a:cs typeface="ＭＳ Ｐゴシック" charset="-128"/>
              </a:rPr>
              <a:t>’s location on the tree is w</a:t>
            </a:r>
            <a:r>
              <a:rPr lang="en-US" altLang="zh-CN" sz="2000" baseline="-25000" dirty="0">
                <a:cs typeface="ＭＳ Ｐゴシック" charset="-128"/>
              </a:rPr>
              <a:t>2</a:t>
            </a:r>
            <a:r>
              <a:rPr lang="en-US" altLang="zh-CN" sz="2000" dirty="0">
                <a:cs typeface="ＭＳ Ｐゴシック" charset="-128"/>
              </a:rPr>
              <a:t>, since the nearest neighbor is w</a:t>
            </a:r>
            <a:r>
              <a:rPr lang="en-US" altLang="zh-CN" sz="2000" baseline="-25000" dirty="0">
                <a:cs typeface="ＭＳ Ｐゴシック" charset="-128"/>
              </a:rPr>
              <a:t>2</a:t>
            </a:r>
            <a:r>
              <a:rPr lang="en-US" altLang="zh-CN" sz="2000" dirty="0">
                <a:cs typeface="ＭＳ Ｐゴシック" charset="-128"/>
              </a:rPr>
              <a:t>.</a:t>
            </a:r>
          </a:p>
          <a:p>
            <a:pPr lvl="1" algn="just">
              <a:lnSpc>
                <a:spcPct val="95000"/>
              </a:lnSpc>
              <a:spcBef>
                <a:spcPct val="25000"/>
              </a:spcBef>
              <a:spcAft>
                <a:spcPct val="10000"/>
              </a:spcAft>
              <a:buSzPct val="60000"/>
              <a:defRPr/>
            </a:pPr>
            <a:r>
              <a:rPr lang="en-US" altLang="zh-CN" sz="2000" dirty="0">
                <a:cs typeface="ＭＳ Ｐゴシック" charset="-128"/>
              </a:rPr>
              <a:t>The unmatched nearest neighbor of t</a:t>
            </a:r>
            <a:r>
              <a:rPr lang="en-US" altLang="zh-CN" sz="2000" baseline="-25000" dirty="0">
                <a:cs typeface="ＭＳ Ｐゴシック" charset="-128"/>
              </a:rPr>
              <a:t>1</a:t>
            </a:r>
            <a:r>
              <a:rPr lang="en-US" altLang="zh-CN" sz="2000" dirty="0">
                <a:cs typeface="ＭＳ Ｐゴシック" charset="-128"/>
              </a:rPr>
              <a:t> is w</a:t>
            </a:r>
            <a:r>
              <a:rPr lang="en-US" altLang="zh-CN" sz="2000" baseline="-25000" dirty="0">
                <a:cs typeface="ＭＳ Ｐゴシック" charset="-128"/>
              </a:rPr>
              <a:t>2 </a:t>
            </a:r>
            <a:r>
              <a:rPr lang="en-US" altLang="zh-CN" sz="2000" dirty="0">
                <a:cs typeface="ＭＳ Ｐゴシック" charset="-128"/>
              </a:rPr>
              <a:t>on the tree, thus match the pair (t</a:t>
            </a:r>
            <a:r>
              <a:rPr lang="en-US" altLang="zh-CN" sz="2000" baseline="-25000" dirty="0">
                <a:cs typeface="ＭＳ Ｐゴシック" charset="-128"/>
              </a:rPr>
              <a:t>1</a:t>
            </a:r>
            <a:r>
              <a:rPr lang="en-US" altLang="zh-CN" sz="2000" dirty="0">
                <a:cs typeface="ＭＳ Ｐゴシック" charset="-128"/>
              </a:rPr>
              <a:t>,w</a:t>
            </a:r>
            <a:r>
              <a:rPr lang="en-US" altLang="zh-CN" sz="2000" baseline="-25000" dirty="0">
                <a:cs typeface="ＭＳ Ｐゴシック" charset="-128"/>
              </a:rPr>
              <a:t>2</a:t>
            </a:r>
            <a:r>
              <a:rPr lang="en-US" altLang="zh-CN" sz="2000" dirty="0">
                <a:cs typeface="ＭＳ Ｐゴシック" charset="-128"/>
              </a:rPr>
              <a:t>).</a:t>
            </a:r>
          </a:p>
          <a:p>
            <a:pPr lvl="1" algn="just">
              <a:lnSpc>
                <a:spcPct val="95000"/>
              </a:lnSpc>
              <a:spcBef>
                <a:spcPct val="25000"/>
              </a:spcBef>
              <a:spcAft>
                <a:spcPct val="10000"/>
              </a:spcAft>
              <a:buSzPct val="60000"/>
              <a:defRPr/>
            </a:pPr>
            <a:endParaRPr lang="en-US" altLang="zh-CN" sz="2000" dirty="0">
              <a:cs typeface="ＭＳ Ｐゴシック" charset="-128"/>
            </a:endParaRPr>
          </a:p>
          <a:p>
            <a:pPr lvl="1" algn="just">
              <a:lnSpc>
                <a:spcPct val="95000"/>
              </a:lnSpc>
              <a:spcBef>
                <a:spcPct val="25000"/>
              </a:spcBef>
              <a:spcAft>
                <a:spcPct val="10000"/>
              </a:spcAft>
              <a:buSzPct val="60000"/>
              <a:defRPr/>
            </a:pPr>
            <a:endParaRPr lang="en-US" altLang="zh-CN" sz="2300" dirty="0">
              <a:latin typeface="+mn-lt"/>
              <a:cs typeface="ＭＳ Ｐゴシック" charset="-128"/>
            </a:endParaRPr>
          </a:p>
        </p:txBody>
      </p:sp>
      <mc:AlternateContent xmlns:mc="http://schemas.openxmlformats.org/markup-compatibility/2006" xmlns:a14="http://schemas.microsoft.com/office/drawing/2010/main">
        <mc:Choice Requires="a14">
          <p:sp>
            <p:nvSpPr>
              <p:cNvPr id="32" name="Oval 5"/>
              <p:cNvSpPr/>
              <p:nvPr/>
            </p:nvSpPr>
            <p:spPr>
              <a:xfrm>
                <a:off x="469023" y="3437841"/>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1</m:t>
                          </m:r>
                        </m:sub>
                      </m:sSub>
                    </m:oMath>
                  </m:oMathPara>
                </a14:m>
                <a:endParaRPr lang="en-US" dirty="0"/>
              </a:p>
            </p:txBody>
          </p:sp>
        </mc:Choice>
        <mc:Fallback xmlns="">
          <p:sp>
            <p:nvSpPr>
              <p:cNvPr id="32" name="Oval 5"/>
              <p:cNvSpPr>
                <a:spLocks noRot="1" noChangeAspect="1" noMove="1" noResize="1" noEditPoints="1" noAdjustHandles="1" noChangeArrowheads="1" noChangeShapeType="1" noTextEdit="1"/>
              </p:cNvSpPr>
              <p:nvPr/>
            </p:nvSpPr>
            <p:spPr>
              <a:xfrm>
                <a:off x="469023" y="3437841"/>
                <a:ext cx="356615" cy="356615"/>
              </a:xfrm>
              <a:prstGeom prst="ellipse">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Oval 6"/>
              <p:cNvSpPr/>
              <p:nvPr/>
            </p:nvSpPr>
            <p:spPr>
              <a:xfrm>
                <a:off x="467545" y="4058928"/>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2</m:t>
                          </m:r>
                        </m:sub>
                      </m:sSub>
                    </m:oMath>
                  </m:oMathPara>
                </a14:m>
                <a:endParaRPr lang="en-US" dirty="0"/>
              </a:p>
            </p:txBody>
          </p:sp>
        </mc:Choice>
        <mc:Fallback xmlns="">
          <p:sp>
            <p:nvSpPr>
              <p:cNvPr id="33" name="Oval 6"/>
              <p:cNvSpPr>
                <a:spLocks noRot="1" noChangeAspect="1" noMove="1" noResize="1" noEditPoints="1" noAdjustHandles="1" noChangeArrowheads="1" noChangeShapeType="1" noTextEdit="1"/>
              </p:cNvSpPr>
              <p:nvPr/>
            </p:nvSpPr>
            <p:spPr>
              <a:xfrm>
                <a:off x="467545" y="4058928"/>
                <a:ext cx="356615" cy="356615"/>
              </a:xfrm>
              <a:prstGeom prst="ellipse">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Oval 7"/>
              <p:cNvSpPr/>
              <p:nvPr/>
            </p:nvSpPr>
            <p:spPr>
              <a:xfrm>
                <a:off x="467544" y="4639540"/>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3</m:t>
                          </m:r>
                        </m:sub>
                      </m:sSub>
                    </m:oMath>
                  </m:oMathPara>
                </a14:m>
                <a:endParaRPr lang="en-US" dirty="0"/>
              </a:p>
            </p:txBody>
          </p:sp>
        </mc:Choice>
        <mc:Fallback xmlns="">
          <p:sp>
            <p:nvSpPr>
              <p:cNvPr id="34" name="Oval 7"/>
              <p:cNvSpPr>
                <a:spLocks noRot="1" noChangeAspect="1" noMove="1" noResize="1" noEditPoints="1" noAdjustHandles="1" noChangeArrowheads="1" noChangeShapeType="1" noTextEdit="1"/>
              </p:cNvSpPr>
              <p:nvPr/>
            </p:nvSpPr>
            <p:spPr>
              <a:xfrm>
                <a:off x="467544" y="4639540"/>
                <a:ext cx="356615" cy="356615"/>
              </a:xfrm>
              <a:prstGeom prst="ellipse">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Oval 8"/>
              <p:cNvSpPr/>
              <p:nvPr/>
            </p:nvSpPr>
            <p:spPr>
              <a:xfrm>
                <a:off x="1909185" y="3433110"/>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1</m:t>
                          </m:r>
                        </m:sub>
                      </m:sSub>
                    </m:oMath>
                  </m:oMathPara>
                </a14:m>
                <a:endParaRPr lang="en-US" dirty="0"/>
              </a:p>
            </p:txBody>
          </p:sp>
        </mc:Choice>
        <mc:Fallback xmlns="">
          <p:sp>
            <p:nvSpPr>
              <p:cNvPr id="35" name="Oval 8"/>
              <p:cNvSpPr>
                <a:spLocks noRot="1" noChangeAspect="1" noMove="1" noResize="1" noEditPoints="1" noAdjustHandles="1" noChangeArrowheads="1" noChangeShapeType="1" noTextEdit="1"/>
              </p:cNvSpPr>
              <p:nvPr/>
            </p:nvSpPr>
            <p:spPr>
              <a:xfrm>
                <a:off x="1909185" y="3433110"/>
                <a:ext cx="356615" cy="356615"/>
              </a:xfrm>
              <a:prstGeom prst="ellipse">
                <a:avLst/>
              </a:prstGeom>
              <a:blipFill>
                <a:blip r:embed="rId7"/>
                <a:stretch>
                  <a:fillRect/>
                </a:stretch>
              </a:blipFill>
            </p:spPr>
            <p:txBody>
              <a:bodyPr/>
              <a:lstStyle/>
              <a:p>
                <a:r>
                  <a:rPr lang="zh-CN" altLang="en-US">
                    <a:noFill/>
                  </a:rPr>
                  <a:t> </a:t>
                </a:r>
              </a:p>
            </p:txBody>
          </p:sp>
        </mc:Fallback>
      </mc:AlternateContent>
      <p:cxnSp>
        <p:nvCxnSpPr>
          <p:cNvPr id="39" name="直接连接符 38"/>
          <p:cNvCxnSpPr>
            <a:stCxn id="33" idx="6"/>
            <a:endCxn id="35" idx="2"/>
          </p:cNvCxnSpPr>
          <p:nvPr/>
        </p:nvCxnSpPr>
        <p:spPr bwMode="auto">
          <a:xfrm flipV="1">
            <a:off x="824160" y="3611418"/>
            <a:ext cx="1085025" cy="625818"/>
          </a:xfrm>
          <a:prstGeom prst="line">
            <a:avLst/>
          </a:prstGeom>
          <a:solidFill>
            <a:srgbClr val="C0C0C0">
              <a:alpha val="0"/>
            </a:srgbClr>
          </a:solidFill>
          <a:ln w="28575" cap="flat" cmpd="sng" algn="ctr">
            <a:solidFill>
              <a:srgbClr val="FF0000"/>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44" name="Oval 7"/>
              <p:cNvSpPr/>
              <p:nvPr/>
            </p:nvSpPr>
            <p:spPr>
              <a:xfrm>
                <a:off x="467544" y="5304633"/>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4</m:t>
                          </m:r>
                        </m:sub>
                      </m:sSub>
                    </m:oMath>
                  </m:oMathPara>
                </a14:m>
                <a:endParaRPr lang="en-US" dirty="0"/>
              </a:p>
            </p:txBody>
          </p:sp>
        </mc:Choice>
        <mc:Fallback xmlns="">
          <p:sp>
            <p:nvSpPr>
              <p:cNvPr id="44" name="Oval 7"/>
              <p:cNvSpPr>
                <a:spLocks noRot="1" noChangeAspect="1" noMove="1" noResize="1" noEditPoints="1" noAdjustHandles="1" noChangeArrowheads="1" noChangeShapeType="1" noTextEdit="1"/>
              </p:cNvSpPr>
              <p:nvPr/>
            </p:nvSpPr>
            <p:spPr>
              <a:xfrm>
                <a:off x="467544" y="5304633"/>
                <a:ext cx="356615" cy="356615"/>
              </a:xfrm>
              <a:prstGeom prst="ellipse">
                <a:avLst/>
              </a:prstGeom>
              <a:blipFill>
                <a:blip r:embed="rId11"/>
                <a:stretch>
                  <a:fillRect/>
                </a:stretch>
              </a:blipFill>
            </p:spPr>
            <p:txBody>
              <a:bodyPr/>
              <a:lstStyle/>
              <a:p>
                <a:r>
                  <a:rPr lang="zh-CN" altLang="en-US">
                    <a:noFill/>
                  </a:rPr>
                  <a:t> </a:t>
                </a:r>
              </a:p>
            </p:txBody>
          </p:sp>
        </mc:Fallback>
      </mc:AlternateContent>
      <p:sp>
        <p:nvSpPr>
          <p:cNvPr id="66" name="Title 1"/>
          <p:cNvSpPr>
            <a:spLocks noGrp="1"/>
          </p:cNvSpPr>
          <p:nvPr>
            <p:ph type="title"/>
          </p:nvPr>
        </p:nvSpPr>
        <p:spPr>
          <a:xfrm>
            <a:off x="395536" y="122238"/>
            <a:ext cx="8748464" cy="714375"/>
          </a:xfrm>
        </p:spPr>
        <p:txBody>
          <a:bodyPr/>
          <a:lstStyle/>
          <a:p>
            <a:pPr eaLnBrk="1" hangingPunct="1"/>
            <a:r>
              <a:rPr lang="en-US" altLang="zh-CN" sz="3600" dirty="0"/>
              <a:t>HST-Greedy Algorithm</a:t>
            </a:r>
            <a:endParaRPr lang="en-US" altLang="zh-CN" sz="3500" dirty="0"/>
          </a:p>
        </p:txBody>
      </p:sp>
      <p:cxnSp>
        <p:nvCxnSpPr>
          <p:cNvPr id="158" name="直接连接符 157"/>
          <p:cNvCxnSpPr/>
          <p:nvPr/>
        </p:nvCxnSpPr>
        <p:spPr bwMode="auto">
          <a:xfrm>
            <a:off x="824159" y="3607308"/>
            <a:ext cx="1085026" cy="4110"/>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163" name="直接连接符 162"/>
          <p:cNvCxnSpPr/>
          <p:nvPr/>
        </p:nvCxnSpPr>
        <p:spPr bwMode="auto">
          <a:xfrm flipV="1">
            <a:off x="823791" y="3624003"/>
            <a:ext cx="1085024" cy="1866792"/>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164" name="直接连接符 163"/>
          <p:cNvCxnSpPr/>
          <p:nvPr/>
        </p:nvCxnSpPr>
        <p:spPr bwMode="auto">
          <a:xfrm flipV="1">
            <a:off x="823791" y="3624003"/>
            <a:ext cx="1085024" cy="1201699"/>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grpSp>
        <p:nvGrpSpPr>
          <p:cNvPr id="59" name="组合 58"/>
          <p:cNvGrpSpPr/>
          <p:nvPr/>
        </p:nvGrpSpPr>
        <p:grpSpPr>
          <a:xfrm>
            <a:off x="2611675" y="3485907"/>
            <a:ext cx="2847110" cy="2694494"/>
            <a:chOff x="2752506" y="541176"/>
            <a:chExt cx="5398753" cy="4931513"/>
          </a:xfrm>
        </p:grpSpPr>
        <p:cxnSp>
          <p:nvCxnSpPr>
            <p:cNvPr id="60" name="Straight Connector 11"/>
            <p:cNvCxnSpPr>
              <a:stCxn id="73" idx="0"/>
              <a:endCxn id="74" idx="4"/>
            </p:cNvCxnSpPr>
            <p:nvPr/>
          </p:nvCxnSpPr>
          <p:spPr>
            <a:xfrm flipV="1">
              <a:off x="4050003" y="1146665"/>
              <a:ext cx="1878486" cy="660535"/>
            </a:xfrm>
            <a:prstGeom prst="line">
              <a:avLst/>
            </a:prstGeom>
            <a:ln w="2857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2" name="Oval 6"/>
                <p:cNvSpPr/>
                <p:nvPr/>
              </p:nvSpPr>
              <p:spPr>
                <a:xfrm>
                  <a:off x="2884518" y="4867200"/>
                  <a:ext cx="631799"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a:rPr>
                              <m:t>𝟏</m:t>
                            </m:r>
                          </m:sub>
                        </m:sSub>
                      </m:oMath>
                    </m:oMathPara>
                  </a14:m>
                  <a:endParaRPr lang="en-US" b="1" dirty="0"/>
                </a:p>
              </p:txBody>
            </p:sp>
          </mc:Choice>
          <mc:Fallback xmlns="">
            <p:sp>
              <p:nvSpPr>
                <p:cNvPr id="62" name="Oval 6"/>
                <p:cNvSpPr>
                  <a:spLocks noRot="1" noChangeAspect="1" noMove="1" noResize="1" noEditPoints="1" noAdjustHandles="1" noChangeArrowheads="1" noChangeShapeType="1" noTextEdit="1"/>
                </p:cNvSpPr>
                <p:nvPr/>
              </p:nvSpPr>
              <p:spPr>
                <a:xfrm>
                  <a:off x="2884518" y="4867200"/>
                  <a:ext cx="631799" cy="605489"/>
                </a:xfrm>
                <a:prstGeom prst="ellipse">
                  <a:avLst/>
                </a:prstGeom>
                <a:blipFill>
                  <a:blip r:embed="rId12"/>
                  <a:stretch>
                    <a:fillRect l="-16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Oval 7"/>
                <p:cNvSpPr/>
                <p:nvPr/>
              </p:nvSpPr>
              <p:spPr>
                <a:xfrm>
                  <a:off x="3997910" y="4867200"/>
                  <a:ext cx="631799"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a:rPr>
                              <m:t>𝟐</m:t>
                            </m:r>
                          </m:sub>
                        </m:sSub>
                      </m:oMath>
                    </m:oMathPara>
                  </a14:m>
                  <a:endParaRPr lang="en-US" b="1" dirty="0"/>
                </a:p>
              </p:txBody>
            </p:sp>
          </mc:Choice>
          <mc:Fallback xmlns="">
            <p:sp>
              <p:nvSpPr>
                <p:cNvPr id="63" name="Oval 7"/>
                <p:cNvSpPr>
                  <a:spLocks noRot="1" noChangeAspect="1" noMove="1" noResize="1" noEditPoints="1" noAdjustHandles="1" noChangeArrowheads="1" noChangeShapeType="1" noTextEdit="1"/>
                </p:cNvSpPr>
                <p:nvPr/>
              </p:nvSpPr>
              <p:spPr>
                <a:xfrm>
                  <a:off x="3997910" y="4867200"/>
                  <a:ext cx="631799" cy="605489"/>
                </a:xfrm>
                <a:prstGeom prst="ellipse">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Oval 8"/>
                <p:cNvSpPr/>
                <p:nvPr/>
              </p:nvSpPr>
              <p:spPr>
                <a:xfrm>
                  <a:off x="5339938" y="4867200"/>
                  <a:ext cx="631799"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a:rPr>
                              <m:t>𝟑</m:t>
                            </m:r>
                          </m:sub>
                        </m:sSub>
                      </m:oMath>
                    </m:oMathPara>
                  </a14:m>
                  <a:endParaRPr lang="en-US" b="1" dirty="0"/>
                </a:p>
              </p:txBody>
            </p:sp>
          </mc:Choice>
          <mc:Fallback xmlns="">
            <p:sp>
              <p:nvSpPr>
                <p:cNvPr id="64" name="Oval 8"/>
                <p:cNvSpPr>
                  <a:spLocks noRot="1" noChangeAspect="1" noMove="1" noResize="1" noEditPoints="1" noAdjustHandles="1" noChangeArrowheads="1" noChangeShapeType="1" noTextEdit="1"/>
                </p:cNvSpPr>
                <p:nvPr/>
              </p:nvSpPr>
              <p:spPr>
                <a:xfrm>
                  <a:off x="5339938" y="4867200"/>
                  <a:ext cx="631799" cy="605489"/>
                </a:xfrm>
                <a:prstGeom prst="ellipse">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Oval 9"/>
                <p:cNvSpPr/>
                <p:nvPr/>
              </p:nvSpPr>
              <p:spPr>
                <a:xfrm>
                  <a:off x="7519460" y="4867200"/>
                  <a:ext cx="631799"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a:rPr>
                              <m:t>𝟒</m:t>
                            </m:r>
                          </m:sub>
                        </m:sSub>
                      </m:oMath>
                    </m:oMathPara>
                  </a14:m>
                  <a:endParaRPr lang="en-US" b="1" dirty="0"/>
                </a:p>
              </p:txBody>
            </p:sp>
          </mc:Choice>
          <mc:Fallback xmlns="">
            <p:sp>
              <p:nvSpPr>
                <p:cNvPr id="65" name="Oval 9"/>
                <p:cNvSpPr>
                  <a:spLocks noRot="1" noChangeAspect="1" noMove="1" noResize="1" noEditPoints="1" noAdjustHandles="1" noChangeArrowheads="1" noChangeShapeType="1" noTextEdit="1"/>
                </p:cNvSpPr>
                <p:nvPr/>
              </p:nvSpPr>
              <p:spPr>
                <a:xfrm>
                  <a:off x="7519460" y="4867200"/>
                  <a:ext cx="631799" cy="605489"/>
                </a:xfrm>
                <a:prstGeom prst="ellipse">
                  <a:avLst/>
                </a:prstGeom>
                <a:blipFill>
                  <a:blip r:embed="rId15"/>
                  <a:stretch>
                    <a:fillRect l="-17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Oval 6"/>
                <p:cNvSpPr/>
                <p:nvPr/>
              </p:nvSpPr>
              <p:spPr>
                <a:xfrm>
                  <a:off x="2884518" y="3901356"/>
                  <a:ext cx="631799"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a:rPr>
                              <m:t>𝟏</m:t>
                            </m:r>
                          </m:sub>
                        </m:sSub>
                      </m:oMath>
                    </m:oMathPara>
                  </a14:m>
                  <a:endParaRPr lang="en-US" b="1" dirty="0"/>
                </a:p>
              </p:txBody>
            </p:sp>
          </mc:Choice>
          <mc:Fallback xmlns="">
            <p:sp>
              <p:nvSpPr>
                <p:cNvPr id="67" name="Oval 6"/>
                <p:cNvSpPr>
                  <a:spLocks noRot="1" noChangeAspect="1" noMove="1" noResize="1" noEditPoints="1" noAdjustHandles="1" noChangeArrowheads="1" noChangeShapeType="1" noTextEdit="1"/>
                </p:cNvSpPr>
                <p:nvPr/>
              </p:nvSpPr>
              <p:spPr>
                <a:xfrm>
                  <a:off x="2884518" y="3901356"/>
                  <a:ext cx="631799" cy="605489"/>
                </a:xfrm>
                <a:prstGeom prst="ellipse">
                  <a:avLst/>
                </a:prstGeom>
                <a:blipFill>
                  <a:blip r:embed="rId16"/>
                  <a:stretch>
                    <a:fillRect l="-16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Oval 7"/>
                <p:cNvSpPr/>
                <p:nvPr/>
              </p:nvSpPr>
              <p:spPr>
                <a:xfrm>
                  <a:off x="3997910" y="3902400"/>
                  <a:ext cx="631799"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a:rPr>
                              <m:t>𝟐</m:t>
                            </m:r>
                          </m:sub>
                        </m:sSub>
                      </m:oMath>
                    </m:oMathPara>
                  </a14:m>
                  <a:endParaRPr lang="en-US" b="1" dirty="0"/>
                </a:p>
              </p:txBody>
            </p:sp>
          </mc:Choice>
          <mc:Fallback xmlns="">
            <p:sp>
              <p:nvSpPr>
                <p:cNvPr id="68" name="Oval 7"/>
                <p:cNvSpPr>
                  <a:spLocks noRot="1" noChangeAspect="1" noMove="1" noResize="1" noEditPoints="1" noAdjustHandles="1" noChangeArrowheads="1" noChangeShapeType="1" noTextEdit="1"/>
                </p:cNvSpPr>
                <p:nvPr/>
              </p:nvSpPr>
              <p:spPr>
                <a:xfrm>
                  <a:off x="3997910" y="3902400"/>
                  <a:ext cx="631799" cy="605489"/>
                </a:xfrm>
                <a:prstGeom prst="ellipse">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Oval 8"/>
                <p:cNvSpPr/>
                <p:nvPr/>
              </p:nvSpPr>
              <p:spPr>
                <a:xfrm>
                  <a:off x="5339938" y="3902400"/>
                  <a:ext cx="631799"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a:rPr>
                              <m:t>𝟑</m:t>
                            </m:r>
                          </m:sub>
                        </m:sSub>
                      </m:oMath>
                    </m:oMathPara>
                  </a14:m>
                  <a:endParaRPr lang="en-US" b="1" dirty="0"/>
                </a:p>
              </p:txBody>
            </p:sp>
          </mc:Choice>
          <mc:Fallback xmlns="">
            <p:sp>
              <p:nvSpPr>
                <p:cNvPr id="69" name="Oval 8"/>
                <p:cNvSpPr>
                  <a:spLocks noRot="1" noChangeAspect="1" noMove="1" noResize="1" noEditPoints="1" noAdjustHandles="1" noChangeArrowheads="1" noChangeShapeType="1" noTextEdit="1"/>
                </p:cNvSpPr>
                <p:nvPr/>
              </p:nvSpPr>
              <p:spPr>
                <a:xfrm>
                  <a:off x="5339938" y="3902400"/>
                  <a:ext cx="631799" cy="605489"/>
                </a:xfrm>
                <a:prstGeom prst="ellipse">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Oval 9"/>
                <p:cNvSpPr/>
                <p:nvPr/>
              </p:nvSpPr>
              <p:spPr>
                <a:xfrm>
                  <a:off x="7519460" y="3902400"/>
                  <a:ext cx="631799"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a:rPr>
                              <m:t>𝟒</m:t>
                            </m:r>
                          </m:sub>
                        </m:sSub>
                      </m:oMath>
                    </m:oMathPara>
                  </a14:m>
                  <a:endParaRPr lang="en-US" b="1" dirty="0"/>
                </a:p>
              </p:txBody>
            </p:sp>
          </mc:Choice>
          <mc:Fallback xmlns="">
            <p:sp>
              <p:nvSpPr>
                <p:cNvPr id="70" name="Oval 9"/>
                <p:cNvSpPr>
                  <a:spLocks noRot="1" noChangeAspect="1" noMove="1" noResize="1" noEditPoints="1" noAdjustHandles="1" noChangeArrowheads="1" noChangeShapeType="1" noTextEdit="1"/>
                </p:cNvSpPr>
                <p:nvPr/>
              </p:nvSpPr>
              <p:spPr>
                <a:xfrm>
                  <a:off x="7519460" y="3902400"/>
                  <a:ext cx="631799" cy="605489"/>
                </a:xfrm>
                <a:prstGeom prst="ellipse">
                  <a:avLst/>
                </a:prstGeom>
                <a:blipFill>
                  <a:blip r:embed="rId19"/>
                  <a:stretch>
                    <a:fillRect l="-17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Oval 6"/>
                <p:cNvSpPr/>
                <p:nvPr/>
              </p:nvSpPr>
              <p:spPr>
                <a:xfrm>
                  <a:off x="2884518" y="2854800"/>
                  <a:ext cx="631799"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a:rPr>
                              <m:t>𝟏</m:t>
                            </m:r>
                          </m:sub>
                        </m:sSub>
                      </m:oMath>
                    </m:oMathPara>
                  </a14:m>
                  <a:endParaRPr lang="en-US" b="1" dirty="0"/>
                </a:p>
              </p:txBody>
            </p:sp>
          </mc:Choice>
          <mc:Fallback xmlns="">
            <p:sp>
              <p:nvSpPr>
                <p:cNvPr id="71" name="Oval 6"/>
                <p:cNvSpPr>
                  <a:spLocks noRot="1" noChangeAspect="1" noMove="1" noResize="1" noEditPoints="1" noAdjustHandles="1" noChangeArrowheads="1" noChangeShapeType="1" noTextEdit="1"/>
                </p:cNvSpPr>
                <p:nvPr/>
              </p:nvSpPr>
              <p:spPr>
                <a:xfrm>
                  <a:off x="2884518" y="2854800"/>
                  <a:ext cx="631799" cy="605489"/>
                </a:xfrm>
                <a:prstGeom prst="ellipse">
                  <a:avLst/>
                </a:prstGeom>
                <a:blipFill>
                  <a:blip r:embed="rId16"/>
                  <a:stretch>
                    <a:fillRect l="-16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Oval 7"/>
                <p:cNvSpPr/>
                <p:nvPr/>
              </p:nvSpPr>
              <p:spPr>
                <a:xfrm>
                  <a:off x="4162962" y="2854800"/>
                  <a:ext cx="1455046"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a:rPr>
                              <m:t>𝟐</m:t>
                            </m:r>
                          </m:sub>
                        </m:sSub>
                        <m:sSub>
                          <m:sSubPr>
                            <m:ctrlPr>
                              <a:rPr lang="en-US" altLang="zh-CN" b="1" i="1">
                                <a:latin typeface="Cambria Math" panose="02040503050406030204" pitchFamily="18" charset="0"/>
                              </a:rPr>
                            </m:ctrlPr>
                          </m:sSubPr>
                          <m:e>
                            <m:r>
                              <a:rPr lang="en-US" altLang="zh-CN" b="1" i="1">
                                <a:latin typeface="Cambria Math" panose="02040503050406030204" pitchFamily="18" charset="0"/>
                              </a:rPr>
                              <m:t>,</m:t>
                            </m:r>
                            <m:r>
                              <a:rPr lang="en-US" altLang="zh-CN" b="1" i="1">
                                <a:latin typeface="Cambria Math" panose="02040503050406030204" pitchFamily="18" charset="0"/>
                              </a:rPr>
                              <m:t>𝒘</m:t>
                            </m:r>
                          </m:e>
                          <m:sub>
                            <m:r>
                              <a:rPr lang="en-US" altLang="zh-CN" b="1" i="1">
                                <a:latin typeface="Cambria Math" panose="02040503050406030204" pitchFamily="18" charset="0"/>
                              </a:rPr>
                              <m:t>𝟑</m:t>
                            </m:r>
                          </m:sub>
                        </m:sSub>
                      </m:oMath>
                    </m:oMathPara>
                  </a14:m>
                  <a:endParaRPr lang="en-US" b="1" dirty="0"/>
                </a:p>
              </p:txBody>
            </p:sp>
          </mc:Choice>
          <mc:Fallback xmlns="">
            <p:sp>
              <p:nvSpPr>
                <p:cNvPr id="72" name="Oval 7"/>
                <p:cNvSpPr>
                  <a:spLocks noRot="1" noChangeAspect="1" noMove="1" noResize="1" noEditPoints="1" noAdjustHandles="1" noChangeArrowheads="1" noChangeShapeType="1" noTextEdit="1"/>
                </p:cNvSpPr>
                <p:nvPr/>
              </p:nvSpPr>
              <p:spPr>
                <a:xfrm>
                  <a:off x="4162962" y="2854800"/>
                  <a:ext cx="1455046" cy="605489"/>
                </a:xfrm>
                <a:prstGeom prst="ellipse">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Oval 6"/>
                <p:cNvSpPr/>
                <p:nvPr/>
              </p:nvSpPr>
              <p:spPr>
                <a:xfrm>
                  <a:off x="3124925" y="1807200"/>
                  <a:ext cx="1850156"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a:rPr>
                              <m:t>𝟏</m:t>
                            </m:r>
                          </m:sub>
                        </m:sSub>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𝒘</m:t>
                            </m:r>
                          </m:e>
                          <m:sub>
                            <m:r>
                              <a:rPr lang="en-US" altLang="zh-CN" b="1" i="1">
                                <a:latin typeface="Cambria Math" panose="02040503050406030204" pitchFamily="18" charset="0"/>
                              </a:rPr>
                              <m:t>𝟐</m:t>
                            </m:r>
                          </m:sub>
                        </m:sSub>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𝒘</m:t>
                            </m:r>
                          </m:e>
                          <m:sub>
                            <m:r>
                              <a:rPr lang="en-US" altLang="zh-CN" b="1" i="1">
                                <a:latin typeface="Cambria Math" panose="02040503050406030204" pitchFamily="18" charset="0"/>
                              </a:rPr>
                              <m:t>𝟑</m:t>
                            </m:r>
                          </m:sub>
                        </m:sSub>
                      </m:oMath>
                    </m:oMathPara>
                  </a14:m>
                  <a:endParaRPr lang="en-US" b="1" dirty="0"/>
                </a:p>
              </p:txBody>
            </p:sp>
          </mc:Choice>
          <mc:Fallback xmlns="">
            <p:sp>
              <p:nvSpPr>
                <p:cNvPr id="73" name="Oval 6"/>
                <p:cNvSpPr>
                  <a:spLocks noRot="1" noChangeAspect="1" noMove="1" noResize="1" noEditPoints="1" noAdjustHandles="1" noChangeArrowheads="1" noChangeShapeType="1" noTextEdit="1"/>
                </p:cNvSpPr>
                <p:nvPr/>
              </p:nvSpPr>
              <p:spPr>
                <a:xfrm>
                  <a:off x="3124925" y="1807200"/>
                  <a:ext cx="1850156" cy="605489"/>
                </a:xfrm>
                <a:prstGeom prst="ellipse">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Oval 7"/>
                <p:cNvSpPr/>
                <p:nvPr/>
              </p:nvSpPr>
              <p:spPr>
                <a:xfrm>
                  <a:off x="4572000" y="541176"/>
                  <a:ext cx="2712977"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𝒘</m:t>
                            </m:r>
                          </m:e>
                          <m:sub>
                            <m:r>
                              <a:rPr lang="en-US" altLang="zh-CN" b="1" i="1">
                                <a:latin typeface="Cambria Math"/>
                              </a:rPr>
                              <m:t>𝟏</m:t>
                            </m:r>
                          </m:sub>
                        </m:sSub>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𝒘</m:t>
                            </m:r>
                          </m:e>
                          <m:sub>
                            <m:r>
                              <a:rPr lang="en-US" altLang="zh-CN" b="1" i="1">
                                <a:latin typeface="Cambria Math" panose="02040503050406030204" pitchFamily="18" charset="0"/>
                              </a:rPr>
                              <m:t>𝟐</m:t>
                            </m:r>
                          </m:sub>
                        </m:sSub>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𝒘</m:t>
                            </m:r>
                          </m:e>
                          <m:sub>
                            <m:r>
                              <a:rPr lang="en-US" altLang="zh-CN" b="1" i="1">
                                <a:latin typeface="Cambria Math" panose="02040503050406030204" pitchFamily="18" charset="0"/>
                              </a:rPr>
                              <m:t>𝟑</m:t>
                            </m:r>
                          </m:sub>
                        </m:sSub>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𝒘</m:t>
                            </m:r>
                          </m:e>
                          <m:sub>
                            <m:r>
                              <a:rPr lang="en-US" altLang="zh-CN" b="1" i="1">
                                <a:latin typeface="Cambria Math" panose="02040503050406030204" pitchFamily="18" charset="0"/>
                              </a:rPr>
                              <m:t>𝟒</m:t>
                            </m:r>
                          </m:sub>
                        </m:sSub>
                      </m:oMath>
                    </m:oMathPara>
                  </a14:m>
                  <a:endParaRPr lang="en-US" b="1" dirty="0"/>
                </a:p>
              </p:txBody>
            </p:sp>
          </mc:Choice>
          <mc:Fallback xmlns="">
            <p:sp>
              <p:nvSpPr>
                <p:cNvPr id="74" name="Oval 7"/>
                <p:cNvSpPr>
                  <a:spLocks noRot="1" noChangeAspect="1" noMove="1" noResize="1" noEditPoints="1" noAdjustHandles="1" noChangeArrowheads="1" noChangeShapeType="1" noTextEdit="1"/>
                </p:cNvSpPr>
                <p:nvPr/>
              </p:nvSpPr>
              <p:spPr>
                <a:xfrm>
                  <a:off x="4572000" y="541176"/>
                  <a:ext cx="2712977" cy="605489"/>
                </a:xfrm>
                <a:prstGeom prst="ellipse">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Oval 9"/>
                <p:cNvSpPr/>
                <p:nvPr/>
              </p:nvSpPr>
              <p:spPr>
                <a:xfrm>
                  <a:off x="7519460" y="1807200"/>
                  <a:ext cx="631799"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a:rPr>
                              <m:t>𝟒</m:t>
                            </m:r>
                          </m:sub>
                        </m:sSub>
                      </m:oMath>
                    </m:oMathPara>
                  </a14:m>
                  <a:endParaRPr lang="en-US" b="1" dirty="0"/>
                </a:p>
              </p:txBody>
            </p:sp>
          </mc:Choice>
          <mc:Fallback xmlns="">
            <p:sp>
              <p:nvSpPr>
                <p:cNvPr id="75" name="Oval 9"/>
                <p:cNvSpPr>
                  <a:spLocks noRot="1" noChangeAspect="1" noMove="1" noResize="1" noEditPoints="1" noAdjustHandles="1" noChangeArrowheads="1" noChangeShapeType="1" noTextEdit="1"/>
                </p:cNvSpPr>
                <p:nvPr/>
              </p:nvSpPr>
              <p:spPr>
                <a:xfrm>
                  <a:off x="7519460" y="1807200"/>
                  <a:ext cx="631799" cy="605489"/>
                </a:xfrm>
                <a:prstGeom prst="ellipse">
                  <a:avLst/>
                </a:prstGeom>
                <a:blipFill>
                  <a:blip r:embed="rId23"/>
                  <a:stretch>
                    <a:fillRect l="-17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Oval 9"/>
                <p:cNvSpPr/>
                <p:nvPr/>
              </p:nvSpPr>
              <p:spPr>
                <a:xfrm>
                  <a:off x="7519460" y="2854800"/>
                  <a:ext cx="631799"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a:rPr>
                              <m:t>𝟒</m:t>
                            </m:r>
                          </m:sub>
                        </m:sSub>
                      </m:oMath>
                    </m:oMathPara>
                  </a14:m>
                  <a:endParaRPr lang="en-US" b="1" dirty="0"/>
                </a:p>
              </p:txBody>
            </p:sp>
          </mc:Choice>
          <mc:Fallback xmlns="">
            <p:sp>
              <p:nvSpPr>
                <p:cNvPr id="76" name="Oval 9"/>
                <p:cNvSpPr>
                  <a:spLocks noRot="1" noChangeAspect="1" noMove="1" noResize="1" noEditPoints="1" noAdjustHandles="1" noChangeArrowheads="1" noChangeShapeType="1" noTextEdit="1"/>
                </p:cNvSpPr>
                <p:nvPr/>
              </p:nvSpPr>
              <p:spPr>
                <a:xfrm>
                  <a:off x="7519460" y="2854800"/>
                  <a:ext cx="631799" cy="605489"/>
                </a:xfrm>
                <a:prstGeom prst="ellipse">
                  <a:avLst/>
                </a:prstGeom>
                <a:blipFill>
                  <a:blip r:embed="rId19"/>
                  <a:stretch>
                    <a:fillRect l="-1724"/>
                  </a:stretch>
                </a:blipFill>
              </p:spPr>
              <p:txBody>
                <a:bodyPr/>
                <a:lstStyle/>
                <a:p>
                  <a:r>
                    <a:rPr lang="zh-CN" altLang="en-US">
                      <a:noFill/>
                    </a:rPr>
                    <a:t> </a:t>
                  </a:r>
                </a:p>
              </p:txBody>
            </p:sp>
          </mc:Fallback>
        </mc:AlternateContent>
        <p:cxnSp>
          <p:nvCxnSpPr>
            <p:cNvPr id="77" name="Straight Connector 11"/>
            <p:cNvCxnSpPr>
              <a:stCxn id="75" idx="0"/>
              <a:endCxn id="74" idx="4"/>
            </p:cNvCxnSpPr>
            <p:nvPr/>
          </p:nvCxnSpPr>
          <p:spPr>
            <a:xfrm flipH="1" flipV="1">
              <a:off x="5928489" y="1146665"/>
              <a:ext cx="1906871" cy="660535"/>
            </a:xfrm>
            <a:prstGeom prst="line">
              <a:avLst/>
            </a:prstGeom>
            <a:ln w="28575"/>
          </p:spPr>
          <p:style>
            <a:lnRef idx="1">
              <a:schemeClr val="dk1"/>
            </a:lnRef>
            <a:fillRef idx="0">
              <a:schemeClr val="dk1"/>
            </a:fillRef>
            <a:effectRef idx="0">
              <a:schemeClr val="dk1"/>
            </a:effectRef>
            <a:fontRef idx="minor">
              <a:schemeClr val="tx1"/>
            </a:fontRef>
          </p:style>
        </p:cxnSp>
        <p:cxnSp>
          <p:nvCxnSpPr>
            <p:cNvPr id="78" name="Straight Connector 11"/>
            <p:cNvCxnSpPr>
              <a:stCxn id="71" idx="0"/>
              <a:endCxn id="73" idx="4"/>
            </p:cNvCxnSpPr>
            <p:nvPr/>
          </p:nvCxnSpPr>
          <p:spPr>
            <a:xfrm flipV="1">
              <a:off x="3200418" y="2412689"/>
              <a:ext cx="849585" cy="442111"/>
            </a:xfrm>
            <a:prstGeom prst="line">
              <a:avLst/>
            </a:prstGeom>
            <a:ln w="28575"/>
          </p:spPr>
          <p:style>
            <a:lnRef idx="1">
              <a:schemeClr val="dk1"/>
            </a:lnRef>
            <a:fillRef idx="0">
              <a:schemeClr val="dk1"/>
            </a:fillRef>
            <a:effectRef idx="0">
              <a:schemeClr val="dk1"/>
            </a:effectRef>
            <a:fontRef idx="minor">
              <a:schemeClr val="tx1"/>
            </a:fontRef>
          </p:style>
        </p:cxnSp>
        <p:cxnSp>
          <p:nvCxnSpPr>
            <p:cNvPr id="79" name="Straight Connector 11"/>
            <p:cNvCxnSpPr>
              <a:stCxn id="72" idx="0"/>
              <a:endCxn id="73" idx="4"/>
            </p:cNvCxnSpPr>
            <p:nvPr/>
          </p:nvCxnSpPr>
          <p:spPr>
            <a:xfrm flipH="1" flipV="1">
              <a:off x="4050003" y="2412689"/>
              <a:ext cx="840482" cy="442111"/>
            </a:xfrm>
            <a:prstGeom prst="line">
              <a:avLst/>
            </a:prstGeom>
            <a:ln w="28575"/>
          </p:spPr>
          <p:style>
            <a:lnRef idx="1">
              <a:schemeClr val="dk1"/>
            </a:lnRef>
            <a:fillRef idx="0">
              <a:schemeClr val="dk1"/>
            </a:fillRef>
            <a:effectRef idx="0">
              <a:schemeClr val="dk1"/>
            </a:effectRef>
            <a:fontRef idx="minor">
              <a:schemeClr val="tx1"/>
            </a:fontRef>
          </p:style>
        </p:cxnSp>
        <p:cxnSp>
          <p:nvCxnSpPr>
            <p:cNvPr id="80" name="Straight Connector 11"/>
            <p:cNvCxnSpPr>
              <a:stCxn id="76" idx="0"/>
              <a:endCxn id="75" idx="4"/>
            </p:cNvCxnSpPr>
            <p:nvPr/>
          </p:nvCxnSpPr>
          <p:spPr>
            <a:xfrm flipV="1">
              <a:off x="7835360" y="2412689"/>
              <a:ext cx="0" cy="442111"/>
            </a:xfrm>
            <a:prstGeom prst="line">
              <a:avLst/>
            </a:prstGeom>
            <a:ln w="28575"/>
          </p:spPr>
          <p:style>
            <a:lnRef idx="1">
              <a:schemeClr val="dk1"/>
            </a:lnRef>
            <a:fillRef idx="0">
              <a:schemeClr val="dk1"/>
            </a:fillRef>
            <a:effectRef idx="0">
              <a:schemeClr val="dk1"/>
            </a:effectRef>
            <a:fontRef idx="minor">
              <a:schemeClr val="tx1"/>
            </a:fontRef>
          </p:style>
        </p:cxnSp>
        <p:cxnSp>
          <p:nvCxnSpPr>
            <p:cNvPr id="81" name="Straight Connector 11"/>
            <p:cNvCxnSpPr>
              <a:stCxn id="70" idx="0"/>
              <a:endCxn id="76" idx="4"/>
            </p:cNvCxnSpPr>
            <p:nvPr/>
          </p:nvCxnSpPr>
          <p:spPr>
            <a:xfrm flipV="1">
              <a:off x="7835360" y="3460289"/>
              <a:ext cx="0" cy="442111"/>
            </a:xfrm>
            <a:prstGeom prst="line">
              <a:avLst/>
            </a:prstGeom>
            <a:ln w="28575"/>
          </p:spPr>
          <p:style>
            <a:lnRef idx="1">
              <a:schemeClr val="dk1"/>
            </a:lnRef>
            <a:fillRef idx="0">
              <a:schemeClr val="dk1"/>
            </a:fillRef>
            <a:effectRef idx="0">
              <a:schemeClr val="dk1"/>
            </a:effectRef>
            <a:fontRef idx="minor">
              <a:schemeClr val="tx1"/>
            </a:fontRef>
          </p:style>
        </p:cxnSp>
        <p:cxnSp>
          <p:nvCxnSpPr>
            <p:cNvPr id="82" name="Straight Connector 11"/>
            <p:cNvCxnSpPr>
              <a:stCxn id="69" idx="0"/>
              <a:endCxn id="72" idx="4"/>
            </p:cNvCxnSpPr>
            <p:nvPr/>
          </p:nvCxnSpPr>
          <p:spPr>
            <a:xfrm flipH="1" flipV="1">
              <a:off x="4890485" y="3460289"/>
              <a:ext cx="765353" cy="442111"/>
            </a:xfrm>
            <a:prstGeom prst="line">
              <a:avLst/>
            </a:prstGeom>
            <a:ln w="28575"/>
          </p:spPr>
          <p:style>
            <a:lnRef idx="1">
              <a:schemeClr val="dk1"/>
            </a:lnRef>
            <a:fillRef idx="0">
              <a:schemeClr val="dk1"/>
            </a:fillRef>
            <a:effectRef idx="0">
              <a:schemeClr val="dk1"/>
            </a:effectRef>
            <a:fontRef idx="minor">
              <a:schemeClr val="tx1"/>
            </a:fontRef>
          </p:style>
        </p:cxnSp>
        <p:cxnSp>
          <p:nvCxnSpPr>
            <p:cNvPr id="83" name="Straight Connector 11"/>
            <p:cNvCxnSpPr>
              <a:stCxn id="68" idx="0"/>
              <a:endCxn id="72" idx="4"/>
            </p:cNvCxnSpPr>
            <p:nvPr/>
          </p:nvCxnSpPr>
          <p:spPr>
            <a:xfrm flipV="1">
              <a:off x="4313810" y="3460289"/>
              <a:ext cx="576675" cy="442111"/>
            </a:xfrm>
            <a:prstGeom prst="line">
              <a:avLst/>
            </a:prstGeom>
            <a:ln w="28575"/>
          </p:spPr>
          <p:style>
            <a:lnRef idx="1">
              <a:schemeClr val="dk1"/>
            </a:lnRef>
            <a:fillRef idx="0">
              <a:schemeClr val="dk1"/>
            </a:fillRef>
            <a:effectRef idx="0">
              <a:schemeClr val="dk1"/>
            </a:effectRef>
            <a:fontRef idx="minor">
              <a:schemeClr val="tx1"/>
            </a:fontRef>
          </p:style>
        </p:cxnSp>
        <p:cxnSp>
          <p:nvCxnSpPr>
            <p:cNvPr id="84" name="Straight Connector 11"/>
            <p:cNvCxnSpPr>
              <a:stCxn id="63" idx="0"/>
            </p:cNvCxnSpPr>
            <p:nvPr/>
          </p:nvCxnSpPr>
          <p:spPr>
            <a:xfrm>
              <a:off x="3997910" y="4867200"/>
              <a:ext cx="1" cy="11327"/>
            </a:xfrm>
            <a:prstGeom prst="line">
              <a:avLst/>
            </a:prstGeom>
            <a:ln w="28575"/>
          </p:spPr>
          <p:style>
            <a:lnRef idx="1">
              <a:schemeClr val="dk1"/>
            </a:lnRef>
            <a:fillRef idx="0">
              <a:schemeClr val="dk1"/>
            </a:fillRef>
            <a:effectRef idx="0">
              <a:schemeClr val="dk1"/>
            </a:effectRef>
            <a:fontRef idx="minor">
              <a:schemeClr val="tx1"/>
            </a:fontRef>
          </p:style>
        </p:cxnSp>
        <p:cxnSp>
          <p:nvCxnSpPr>
            <p:cNvPr id="85" name="Straight Connector 11"/>
            <p:cNvCxnSpPr>
              <a:stCxn id="67" idx="0"/>
              <a:endCxn id="71" idx="4"/>
            </p:cNvCxnSpPr>
            <p:nvPr/>
          </p:nvCxnSpPr>
          <p:spPr>
            <a:xfrm flipV="1">
              <a:off x="3200418" y="3460289"/>
              <a:ext cx="0" cy="441067"/>
            </a:xfrm>
            <a:prstGeom prst="line">
              <a:avLst/>
            </a:prstGeom>
            <a:ln w="28575"/>
          </p:spPr>
          <p:style>
            <a:lnRef idx="1">
              <a:schemeClr val="dk1"/>
            </a:lnRef>
            <a:fillRef idx="0">
              <a:schemeClr val="dk1"/>
            </a:fillRef>
            <a:effectRef idx="0">
              <a:schemeClr val="dk1"/>
            </a:effectRef>
            <a:fontRef idx="minor">
              <a:schemeClr val="tx1"/>
            </a:fontRef>
          </p:style>
        </p:cxnSp>
        <p:cxnSp>
          <p:nvCxnSpPr>
            <p:cNvPr id="86" name="Straight Connector 11"/>
            <p:cNvCxnSpPr>
              <a:stCxn id="62" idx="0"/>
            </p:cNvCxnSpPr>
            <p:nvPr/>
          </p:nvCxnSpPr>
          <p:spPr>
            <a:xfrm flipH="1">
              <a:off x="2884518" y="4867200"/>
              <a:ext cx="3068" cy="16227"/>
            </a:xfrm>
            <a:prstGeom prst="line">
              <a:avLst/>
            </a:prstGeom>
            <a:ln w="28575"/>
          </p:spPr>
          <p:style>
            <a:lnRef idx="1">
              <a:schemeClr val="dk1"/>
            </a:lnRef>
            <a:fillRef idx="0">
              <a:schemeClr val="dk1"/>
            </a:fillRef>
            <a:effectRef idx="0">
              <a:schemeClr val="dk1"/>
            </a:effectRef>
            <a:fontRef idx="minor">
              <a:schemeClr val="tx1"/>
            </a:fontRef>
          </p:style>
        </p:cxnSp>
        <p:sp>
          <p:nvSpPr>
            <p:cNvPr id="87" name="文本框 86"/>
            <p:cNvSpPr txBox="1"/>
            <p:nvPr/>
          </p:nvSpPr>
          <p:spPr>
            <a:xfrm>
              <a:off x="2752506" y="4417617"/>
              <a:ext cx="631798" cy="563299"/>
            </a:xfrm>
            <a:prstGeom prst="rect">
              <a:avLst/>
            </a:prstGeom>
            <a:noFill/>
          </p:spPr>
          <p:txBody>
            <a:bodyPr wrap="square" rtlCol="0">
              <a:spAutoFit/>
            </a:bodyPr>
            <a:lstStyle/>
            <a:p>
              <a:r>
                <a:rPr lang="en-US" altLang="zh-CN" b="1" dirty="0"/>
                <a:t>2</a:t>
              </a:r>
              <a:endParaRPr lang="zh-CN" altLang="en-US" b="1" dirty="0"/>
            </a:p>
          </p:txBody>
        </p:sp>
        <p:sp>
          <p:nvSpPr>
            <p:cNvPr id="88" name="文本框 87"/>
            <p:cNvSpPr txBox="1"/>
            <p:nvPr/>
          </p:nvSpPr>
          <p:spPr>
            <a:xfrm>
              <a:off x="2752508" y="3439104"/>
              <a:ext cx="631798" cy="563299"/>
            </a:xfrm>
            <a:prstGeom prst="rect">
              <a:avLst/>
            </a:prstGeom>
            <a:noFill/>
          </p:spPr>
          <p:txBody>
            <a:bodyPr wrap="square" rtlCol="0">
              <a:spAutoFit/>
            </a:bodyPr>
            <a:lstStyle/>
            <a:p>
              <a:r>
                <a:rPr lang="en-US" altLang="zh-CN" b="1" dirty="0"/>
                <a:t>4</a:t>
              </a:r>
              <a:endParaRPr lang="zh-CN" altLang="en-US" b="1" dirty="0"/>
            </a:p>
          </p:txBody>
        </p:sp>
        <p:sp>
          <p:nvSpPr>
            <p:cNvPr id="89" name="文本框 88"/>
            <p:cNvSpPr txBox="1"/>
            <p:nvPr/>
          </p:nvSpPr>
          <p:spPr>
            <a:xfrm>
              <a:off x="3212397" y="2329887"/>
              <a:ext cx="509386" cy="563299"/>
            </a:xfrm>
            <a:prstGeom prst="rect">
              <a:avLst/>
            </a:prstGeom>
            <a:noFill/>
          </p:spPr>
          <p:txBody>
            <a:bodyPr wrap="square" rtlCol="0">
              <a:spAutoFit/>
            </a:bodyPr>
            <a:lstStyle/>
            <a:p>
              <a:r>
                <a:rPr lang="en-US" altLang="zh-CN" b="1" dirty="0"/>
                <a:t>8</a:t>
              </a:r>
              <a:endParaRPr lang="zh-CN" altLang="en-US" b="1" dirty="0"/>
            </a:p>
          </p:txBody>
        </p:sp>
        <p:sp>
          <p:nvSpPr>
            <p:cNvPr id="90" name="文本框 89"/>
            <p:cNvSpPr txBox="1"/>
            <p:nvPr/>
          </p:nvSpPr>
          <p:spPr>
            <a:xfrm>
              <a:off x="4418402" y="1150253"/>
              <a:ext cx="991341" cy="563299"/>
            </a:xfrm>
            <a:prstGeom prst="rect">
              <a:avLst/>
            </a:prstGeom>
            <a:noFill/>
          </p:spPr>
          <p:txBody>
            <a:bodyPr wrap="square" rtlCol="0">
              <a:spAutoFit/>
            </a:bodyPr>
            <a:lstStyle/>
            <a:p>
              <a:r>
                <a:rPr lang="en-US" altLang="zh-CN" b="1" dirty="0"/>
                <a:t>16</a:t>
              </a:r>
              <a:endParaRPr lang="zh-CN" altLang="en-US" b="1" dirty="0"/>
            </a:p>
          </p:txBody>
        </p:sp>
        <p:cxnSp>
          <p:nvCxnSpPr>
            <p:cNvPr id="91" name="Straight Connector 11"/>
            <p:cNvCxnSpPr>
              <a:stCxn id="62" idx="0"/>
              <a:endCxn id="67" idx="4"/>
            </p:cNvCxnSpPr>
            <p:nvPr/>
          </p:nvCxnSpPr>
          <p:spPr>
            <a:xfrm flipV="1">
              <a:off x="3200418" y="4506845"/>
              <a:ext cx="0" cy="360355"/>
            </a:xfrm>
            <a:prstGeom prst="line">
              <a:avLst/>
            </a:prstGeom>
            <a:ln w="28575"/>
          </p:spPr>
          <p:style>
            <a:lnRef idx="1">
              <a:schemeClr val="dk1"/>
            </a:lnRef>
            <a:fillRef idx="0">
              <a:schemeClr val="dk1"/>
            </a:fillRef>
            <a:effectRef idx="0">
              <a:schemeClr val="dk1"/>
            </a:effectRef>
            <a:fontRef idx="minor">
              <a:schemeClr val="tx1"/>
            </a:fontRef>
          </p:style>
        </p:cxnSp>
        <p:cxnSp>
          <p:nvCxnSpPr>
            <p:cNvPr id="92" name="Straight Connector 11"/>
            <p:cNvCxnSpPr>
              <a:stCxn id="63" idx="0"/>
              <a:endCxn id="68" idx="4"/>
            </p:cNvCxnSpPr>
            <p:nvPr/>
          </p:nvCxnSpPr>
          <p:spPr>
            <a:xfrm flipV="1">
              <a:off x="4313810" y="4507889"/>
              <a:ext cx="0" cy="359311"/>
            </a:xfrm>
            <a:prstGeom prst="line">
              <a:avLst/>
            </a:prstGeom>
            <a:ln w="28575"/>
          </p:spPr>
          <p:style>
            <a:lnRef idx="1">
              <a:schemeClr val="dk1"/>
            </a:lnRef>
            <a:fillRef idx="0">
              <a:schemeClr val="dk1"/>
            </a:fillRef>
            <a:effectRef idx="0">
              <a:schemeClr val="dk1"/>
            </a:effectRef>
            <a:fontRef idx="minor">
              <a:schemeClr val="tx1"/>
            </a:fontRef>
          </p:style>
        </p:cxnSp>
        <p:cxnSp>
          <p:nvCxnSpPr>
            <p:cNvPr id="93" name="Straight Connector 11"/>
            <p:cNvCxnSpPr>
              <a:stCxn id="64" idx="0"/>
              <a:endCxn id="69" idx="4"/>
            </p:cNvCxnSpPr>
            <p:nvPr/>
          </p:nvCxnSpPr>
          <p:spPr>
            <a:xfrm flipV="1">
              <a:off x="5655838" y="4507889"/>
              <a:ext cx="0" cy="359311"/>
            </a:xfrm>
            <a:prstGeom prst="line">
              <a:avLst/>
            </a:prstGeom>
            <a:ln w="28575"/>
          </p:spPr>
          <p:style>
            <a:lnRef idx="1">
              <a:schemeClr val="dk1"/>
            </a:lnRef>
            <a:fillRef idx="0">
              <a:schemeClr val="dk1"/>
            </a:fillRef>
            <a:effectRef idx="0">
              <a:schemeClr val="dk1"/>
            </a:effectRef>
            <a:fontRef idx="minor">
              <a:schemeClr val="tx1"/>
            </a:fontRef>
          </p:style>
        </p:cxnSp>
        <p:cxnSp>
          <p:nvCxnSpPr>
            <p:cNvPr id="94" name="Straight Connector 11"/>
            <p:cNvCxnSpPr>
              <a:stCxn id="65" idx="0"/>
              <a:endCxn id="70" idx="4"/>
            </p:cNvCxnSpPr>
            <p:nvPr/>
          </p:nvCxnSpPr>
          <p:spPr>
            <a:xfrm flipV="1">
              <a:off x="7835360" y="4507889"/>
              <a:ext cx="0" cy="359311"/>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95" name="组合 94"/>
          <p:cNvGrpSpPr/>
          <p:nvPr/>
        </p:nvGrpSpPr>
        <p:grpSpPr>
          <a:xfrm>
            <a:off x="5507660" y="3284984"/>
            <a:ext cx="3437477" cy="3319440"/>
            <a:chOff x="5031543" y="3395215"/>
            <a:chExt cx="3437477" cy="3319440"/>
          </a:xfrm>
        </p:grpSpPr>
        <p:pic>
          <p:nvPicPr>
            <p:cNvPr id="96" name="Picture 11" descr="MCj03118980000[1]"/>
            <p:cNvPicPr>
              <a:picLocks noChangeAspect="1" noChangeArrowheads="1"/>
            </p:cNvPicPr>
            <p:nvPr/>
          </p:nvPicPr>
          <p:blipFill>
            <a:blip r:embed="rId24" cstate="hqprint">
              <a:extLst>
                <a:ext uri="{28A0092B-C50C-407E-A947-70E740481C1C}">
                  <a14:useLocalDpi xmlns:a14="http://schemas.microsoft.com/office/drawing/2010/main" val="0"/>
                </a:ext>
              </a:extLst>
            </a:blip>
            <a:srcRect/>
            <a:stretch>
              <a:fillRect/>
            </a:stretch>
          </p:blipFill>
          <p:spPr bwMode="auto">
            <a:xfrm>
              <a:off x="7506716" y="3920217"/>
              <a:ext cx="454530" cy="2138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8" name="Picture 11" descr="MCj03118980000[1]"/>
            <p:cNvPicPr>
              <a:picLocks noChangeAspect="1" noChangeArrowheads="1"/>
            </p:cNvPicPr>
            <p:nvPr/>
          </p:nvPicPr>
          <p:blipFill>
            <a:blip r:embed="rId24" cstate="hqprint">
              <a:extLst>
                <a:ext uri="{28A0092B-C50C-407E-A947-70E740481C1C}">
                  <a14:useLocalDpi xmlns:a14="http://schemas.microsoft.com/office/drawing/2010/main" val="0"/>
                </a:ext>
              </a:extLst>
            </a:blip>
            <a:srcRect/>
            <a:stretch>
              <a:fillRect/>
            </a:stretch>
          </p:blipFill>
          <p:spPr bwMode="auto">
            <a:xfrm>
              <a:off x="6065193" y="4847609"/>
              <a:ext cx="456350" cy="2147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9" name="Picture 27"/>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652120" y="5243397"/>
              <a:ext cx="272080" cy="2739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6" name="Picture 11" descr="MCj03118980000[1]"/>
            <p:cNvPicPr>
              <a:picLocks noChangeAspect="1" noChangeArrowheads="1"/>
            </p:cNvPicPr>
            <p:nvPr/>
          </p:nvPicPr>
          <p:blipFill>
            <a:blip r:embed="rId24" cstate="hqprint">
              <a:extLst>
                <a:ext uri="{28A0092B-C50C-407E-A947-70E740481C1C}">
                  <a14:useLocalDpi xmlns:a14="http://schemas.microsoft.com/office/drawing/2010/main" val="0"/>
                </a:ext>
              </a:extLst>
            </a:blip>
            <a:srcRect/>
            <a:stretch>
              <a:fillRect/>
            </a:stretch>
          </p:blipFill>
          <p:spPr bwMode="auto">
            <a:xfrm>
              <a:off x="6537373" y="6193518"/>
              <a:ext cx="456350" cy="2147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7" name="Picture 11" descr="MCj03118980000[1]"/>
            <p:cNvPicPr>
              <a:picLocks noChangeAspect="1" noChangeArrowheads="1"/>
            </p:cNvPicPr>
            <p:nvPr/>
          </p:nvPicPr>
          <p:blipFill>
            <a:blip r:embed="rId24" cstate="hqprint">
              <a:extLst>
                <a:ext uri="{28A0092B-C50C-407E-A947-70E740481C1C}">
                  <a14:useLocalDpi xmlns:a14="http://schemas.microsoft.com/office/drawing/2010/main" val="0"/>
                </a:ext>
              </a:extLst>
            </a:blip>
            <a:srcRect/>
            <a:stretch>
              <a:fillRect/>
            </a:stretch>
          </p:blipFill>
          <p:spPr bwMode="auto">
            <a:xfrm>
              <a:off x="6528304" y="4355698"/>
              <a:ext cx="453622" cy="2120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9" name="Text Box 177"/>
            <p:cNvSpPr txBox="1">
              <a:spLocks noChangeArrowheads="1"/>
            </p:cNvSpPr>
            <p:nvPr/>
          </p:nvSpPr>
          <p:spPr bwMode="auto">
            <a:xfrm>
              <a:off x="5436096" y="5435932"/>
              <a:ext cx="1059682"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zh-CN" altLang="en-US" sz="1800" b="1" dirty="0"/>
                <a:t>t</a:t>
              </a:r>
              <a:r>
                <a:rPr lang="zh-CN" altLang="en-US" sz="1800" b="1" baseline="-25000" dirty="0"/>
                <a:t>1</a:t>
              </a:r>
              <a:r>
                <a:rPr lang="zh-CN" altLang="en-US" sz="1800" b="1" dirty="0"/>
                <a:t>（</a:t>
              </a:r>
              <a:r>
                <a:rPr lang="en-US" altLang="zh-CN" sz="1800" b="1" dirty="0"/>
                <a:t>1</a:t>
              </a:r>
              <a:r>
                <a:rPr lang="zh-CN" altLang="en-US" sz="1800" b="1" dirty="0"/>
                <a:t>，</a:t>
              </a:r>
              <a:r>
                <a:rPr lang="en-US" altLang="zh-CN" sz="1800" b="1" dirty="0"/>
                <a:t>2</a:t>
              </a:r>
              <a:r>
                <a:rPr lang="zh-CN" altLang="en-US" sz="1800" b="1" dirty="0"/>
                <a:t>）</a:t>
              </a:r>
              <a:endParaRPr lang="zh-CN" altLang="en-US" sz="1800" b="1" baseline="-25000" dirty="0"/>
            </a:p>
          </p:txBody>
        </p:sp>
        <p:grpSp>
          <p:nvGrpSpPr>
            <p:cNvPr id="110" name="组合 109"/>
            <p:cNvGrpSpPr/>
            <p:nvPr/>
          </p:nvGrpSpPr>
          <p:grpSpPr>
            <a:xfrm>
              <a:off x="5364088" y="3509850"/>
              <a:ext cx="2952328" cy="2871478"/>
              <a:chOff x="5148064" y="3437842"/>
              <a:chExt cx="2952328" cy="2871478"/>
            </a:xfrm>
          </p:grpSpPr>
          <p:cxnSp>
            <p:nvCxnSpPr>
              <p:cNvPr id="159" name="直接箭头连接符 158"/>
              <p:cNvCxnSpPr/>
              <p:nvPr/>
            </p:nvCxnSpPr>
            <p:spPr bwMode="auto">
              <a:xfrm flipV="1">
                <a:off x="5148064" y="3437842"/>
                <a:ext cx="0" cy="2871478"/>
              </a:xfrm>
              <a:prstGeom prst="straightConnector1">
                <a:avLst/>
              </a:prstGeom>
              <a:solidFill>
                <a:srgbClr val="C0C0C0">
                  <a:alpha val="0"/>
                </a:srgbClr>
              </a:solidFill>
              <a:ln w="28575" cap="flat" cmpd="sng" algn="ctr">
                <a:solidFill>
                  <a:schemeClr val="tx1"/>
                </a:solidFill>
                <a:prstDash val="solid"/>
                <a:round/>
                <a:headEnd type="none" w="med" len="med"/>
                <a:tailEnd type="arrow" w="med" len="lg"/>
              </a:ln>
              <a:effectLst/>
            </p:spPr>
          </p:cxnSp>
          <p:cxnSp>
            <p:nvCxnSpPr>
              <p:cNvPr id="165" name="直接箭头连接符 164"/>
              <p:cNvCxnSpPr/>
              <p:nvPr/>
            </p:nvCxnSpPr>
            <p:spPr bwMode="auto">
              <a:xfrm>
                <a:off x="5148064" y="6309320"/>
                <a:ext cx="2952328" cy="0"/>
              </a:xfrm>
              <a:prstGeom prst="straightConnector1">
                <a:avLst/>
              </a:prstGeom>
              <a:solidFill>
                <a:srgbClr val="C0C0C0">
                  <a:alpha val="0"/>
                </a:srgbClr>
              </a:solidFill>
              <a:ln w="28575" cap="flat" cmpd="sng" algn="ctr">
                <a:solidFill>
                  <a:schemeClr val="tx1"/>
                </a:solidFill>
                <a:prstDash val="solid"/>
                <a:round/>
                <a:headEnd type="none" w="med" len="med"/>
                <a:tailEnd type="arrow" w="med" len="lg"/>
              </a:ln>
              <a:effectLst/>
            </p:spPr>
          </p:cxnSp>
          <p:cxnSp>
            <p:nvCxnSpPr>
              <p:cNvPr id="166" name="直接连接符 165"/>
              <p:cNvCxnSpPr/>
              <p:nvPr/>
            </p:nvCxnSpPr>
            <p:spPr bwMode="auto">
              <a:xfrm>
                <a:off x="5148064" y="393305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67" name="直接连接符 166"/>
              <p:cNvCxnSpPr/>
              <p:nvPr/>
            </p:nvCxnSpPr>
            <p:spPr bwMode="auto">
              <a:xfrm>
                <a:off x="5148064" y="580526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68" name="直接连接符 167"/>
              <p:cNvCxnSpPr/>
              <p:nvPr/>
            </p:nvCxnSpPr>
            <p:spPr bwMode="auto">
              <a:xfrm>
                <a:off x="5148064" y="532003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69" name="直接连接符 168"/>
              <p:cNvCxnSpPr/>
              <p:nvPr/>
            </p:nvCxnSpPr>
            <p:spPr bwMode="auto">
              <a:xfrm>
                <a:off x="5148064" y="436510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70" name="直接连接符 169"/>
              <p:cNvCxnSpPr/>
              <p:nvPr/>
            </p:nvCxnSpPr>
            <p:spPr bwMode="auto">
              <a:xfrm>
                <a:off x="5148064" y="4817848"/>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grpSp>
            <p:nvGrpSpPr>
              <p:cNvPr id="171" name="组合 170"/>
              <p:cNvGrpSpPr/>
              <p:nvPr/>
            </p:nvGrpSpPr>
            <p:grpSpPr>
              <a:xfrm rot="16200000">
                <a:off x="6511217" y="5306207"/>
                <a:ext cx="72008" cy="1934218"/>
                <a:chOff x="5300464" y="4023446"/>
                <a:chExt cx="72008" cy="1934218"/>
              </a:xfrm>
            </p:grpSpPr>
            <p:cxnSp>
              <p:nvCxnSpPr>
                <p:cNvPr id="172" name="直接连接符 171"/>
                <p:cNvCxnSpPr/>
                <p:nvPr/>
              </p:nvCxnSpPr>
              <p:spPr bwMode="auto">
                <a:xfrm>
                  <a:off x="5300464" y="402344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73" name="直接连接符 172"/>
                <p:cNvCxnSpPr/>
                <p:nvPr/>
              </p:nvCxnSpPr>
              <p:spPr bwMode="auto">
                <a:xfrm>
                  <a:off x="5300464" y="595766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74" name="直接连接符 173"/>
                <p:cNvCxnSpPr/>
                <p:nvPr/>
              </p:nvCxnSpPr>
              <p:spPr bwMode="auto">
                <a:xfrm>
                  <a:off x="5300464" y="547243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75" name="直接连接符 174"/>
                <p:cNvCxnSpPr/>
                <p:nvPr/>
              </p:nvCxnSpPr>
              <p:spPr bwMode="auto">
                <a:xfrm>
                  <a:off x="5300464" y="451750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76" name="直接连接符 175"/>
                <p:cNvCxnSpPr/>
                <p:nvPr/>
              </p:nvCxnSpPr>
              <p:spPr bwMode="auto">
                <a:xfrm>
                  <a:off x="5300464" y="4970248"/>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grpSp>
        </p:grpSp>
        <p:sp>
          <p:nvSpPr>
            <p:cNvPr id="113" name="Text Box 177"/>
            <p:cNvSpPr txBox="1">
              <a:spLocks noChangeArrowheads="1"/>
            </p:cNvSpPr>
            <p:nvPr/>
          </p:nvSpPr>
          <p:spPr bwMode="auto">
            <a:xfrm>
              <a:off x="5820268" y="4505879"/>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2</a:t>
              </a:r>
              <a:r>
                <a:rPr lang="zh-CN" altLang="en-US" sz="1800" b="1" dirty="0"/>
                <a:t>（</a:t>
              </a:r>
              <a:r>
                <a:rPr lang="en-US" altLang="zh-CN" sz="1800" dirty="0"/>
                <a:t>2</a:t>
              </a:r>
              <a:r>
                <a:rPr lang="zh-CN" altLang="en-US" sz="1800" b="1" dirty="0"/>
                <a:t>，</a:t>
              </a:r>
              <a:r>
                <a:rPr lang="en-US" altLang="zh-CN" sz="1800" dirty="0"/>
                <a:t>3</a:t>
              </a:r>
              <a:r>
                <a:rPr lang="zh-CN" altLang="en-US" sz="1800" b="1" dirty="0"/>
                <a:t>）</a:t>
              </a:r>
              <a:endParaRPr lang="zh-CN" altLang="en-US" sz="1800" b="1" baseline="-25000" dirty="0"/>
            </a:p>
          </p:txBody>
        </p:sp>
        <p:sp>
          <p:nvSpPr>
            <p:cNvPr id="115" name="Text Box 177"/>
            <p:cNvSpPr txBox="1">
              <a:spLocks noChangeArrowheads="1"/>
            </p:cNvSpPr>
            <p:nvPr/>
          </p:nvSpPr>
          <p:spPr bwMode="auto">
            <a:xfrm>
              <a:off x="6156210" y="4053999"/>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3</a:t>
              </a:r>
              <a:r>
                <a:rPr lang="zh-CN" altLang="en-US" sz="1800" b="1" dirty="0"/>
                <a:t>（</a:t>
              </a:r>
              <a:r>
                <a:rPr lang="en-US" altLang="zh-CN" sz="1800" dirty="0"/>
                <a:t>3</a:t>
              </a:r>
              <a:r>
                <a:rPr lang="zh-CN" altLang="en-US" sz="1800" b="1" dirty="0"/>
                <a:t>，</a:t>
              </a:r>
              <a:r>
                <a:rPr lang="en-US" altLang="zh-CN" sz="1800" dirty="0"/>
                <a:t>4</a:t>
              </a:r>
              <a:r>
                <a:rPr lang="zh-CN" altLang="en-US" sz="1800" b="1" dirty="0"/>
                <a:t>）</a:t>
              </a:r>
              <a:endParaRPr lang="zh-CN" altLang="en-US" sz="1800" b="1" baseline="-25000" dirty="0"/>
            </a:p>
          </p:txBody>
        </p:sp>
        <p:sp>
          <p:nvSpPr>
            <p:cNvPr id="119" name="Text Box 177"/>
            <p:cNvSpPr txBox="1">
              <a:spLocks noChangeArrowheads="1"/>
            </p:cNvSpPr>
            <p:nvPr/>
          </p:nvSpPr>
          <p:spPr bwMode="auto">
            <a:xfrm>
              <a:off x="6190410" y="5903480"/>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1</a:t>
              </a:r>
              <a:r>
                <a:rPr lang="zh-CN" altLang="en-US" sz="1800" b="1" dirty="0"/>
                <a:t>（</a:t>
              </a:r>
              <a:r>
                <a:rPr lang="en-US" altLang="zh-CN" sz="1800" dirty="0"/>
                <a:t>3</a:t>
              </a:r>
              <a:r>
                <a:rPr lang="zh-CN" altLang="en-US" sz="1800" b="1" dirty="0"/>
                <a:t>，</a:t>
              </a:r>
              <a:r>
                <a:rPr lang="en-US" altLang="zh-CN" sz="1800" dirty="0"/>
                <a:t>0</a:t>
              </a:r>
              <a:r>
                <a:rPr lang="zh-CN" altLang="en-US" sz="1800" b="1" dirty="0"/>
                <a:t>）</a:t>
              </a:r>
              <a:endParaRPr lang="zh-CN" altLang="en-US" sz="1800" b="1" baseline="-25000" dirty="0"/>
            </a:p>
          </p:txBody>
        </p:sp>
        <p:sp>
          <p:nvSpPr>
            <p:cNvPr id="126" name="Text Box 177"/>
            <p:cNvSpPr txBox="1">
              <a:spLocks noChangeArrowheads="1"/>
            </p:cNvSpPr>
            <p:nvPr/>
          </p:nvSpPr>
          <p:spPr bwMode="auto">
            <a:xfrm>
              <a:off x="7218431" y="3593372"/>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4</a:t>
              </a:r>
              <a:r>
                <a:rPr lang="zh-CN" altLang="en-US" sz="1800" b="1" dirty="0"/>
                <a:t>（</a:t>
              </a:r>
              <a:r>
                <a:rPr lang="en-US" altLang="zh-CN" sz="1800" dirty="0"/>
                <a:t>5</a:t>
              </a:r>
              <a:r>
                <a:rPr lang="zh-CN" altLang="en-US" sz="1800" b="1" dirty="0"/>
                <a:t>，</a:t>
              </a:r>
              <a:r>
                <a:rPr lang="en-US" altLang="zh-CN" sz="1800" dirty="0"/>
                <a:t>5</a:t>
              </a:r>
              <a:r>
                <a:rPr lang="zh-CN" altLang="en-US" sz="1800" b="1" dirty="0"/>
                <a:t>）</a:t>
              </a:r>
              <a:endParaRPr lang="zh-CN" altLang="en-US" sz="1800" b="1" baseline="-25000" dirty="0"/>
            </a:p>
          </p:txBody>
        </p:sp>
        <p:sp>
          <p:nvSpPr>
            <p:cNvPr id="133" name="文本框 132"/>
            <p:cNvSpPr txBox="1"/>
            <p:nvPr/>
          </p:nvSpPr>
          <p:spPr>
            <a:xfrm>
              <a:off x="5034120" y="3846169"/>
              <a:ext cx="360040" cy="369332"/>
            </a:xfrm>
            <a:prstGeom prst="rect">
              <a:avLst/>
            </a:prstGeom>
            <a:noFill/>
          </p:spPr>
          <p:txBody>
            <a:bodyPr wrap="square" rtlCol="0">
              <a:spAutoFit/>
            </a:bodyPr>
            <a:lstStyle/>
            <a:p>
              <a:r>
                <a:rPr lang="en-US" altLang="zh-CN" sz="1800" dirty="0">
                  <a:latin typeface="+mn-lt"/>
                </a:rPr>
                <a:t>5</a:t>
              </a:r>
              <a:endParaRPr lang="zh-CN" altLang="en-US" sz="1800" dirty="0">
                <a:latin typeface="+mn-lt"/>
              </a:endParaRPr>
            </a:p>
          </p:txBody>
        </p:sp>
        <p:sp>
          <p:nvSpPr>
            <p:cNvPr id="134" name="文本框 133"/>
            <p:cNvSpPr txBox="1"/>
            <p:nvPr/>
          </p:nvSpPr>
          <p:spPr>
            <a:xfrm>
              <a:off x="5031543" y="4249774"/>
              <a:ext cx="360040" cy="369332"/>
            </a:xfrm>
            <a:prstGeom prst="rect">
              <a:avLst/>
            </a:prstGeom>
            <a:noFill/>
          </p:spPr>
          <p:txBody>
            <a:bodyPr wrap="square" rtlCol="0">
              <a:spAutoFit/>
            </a:bodyPr>
            <a:lstStyle/>
            <a:p>
              <a:r>
                <a:rPr lang="en-US" altLang="zh-CN" sz="1800" dirty="0">
                  <a:latin typeface="+mn-lt"/>
                </a:rPr>
                <a:t>4</a:t>
              </a:r>
              <a:endParaRPr lang="zh-CN" altLang="en-US" sz="1800" dirty="0">
                <a:latin typeface="+mn-lt"/>
              </a:endParaRPr>
            </a:p>
          </p:txBody>
        </p:sp>
        <p:sp>
          <p:nvSpPr>
            <p:cNvPr id="136" name="文本框 135"/>
            <p:cNvSpPr txBox="1"/>
            <p:nvPr/>
          </p:nvSpPr>
          <p:spPr>
            <a:xfrm>
              <a:off x="5034881" y="4729335"/>
              <a:ext cx="360040" cy="369332"/>
            </a:xfrm>
            <a:prstGeom prst="rect">
              <a:avLst/>
            </a:prstGeom>
            <a:noFill/>
          </p:spPr>
          <p:txBody>
            <a:bodyPr wrap="square" rtlCol="0">
              <a:spAutoFit/>
            </a:bodyPr>
            <a:lstStyle/>
            <a:p>
              <a:r>
                <a:rPr lang="en-US" altLang="zh-CN" sz="1800" dirty="0">
                  <a:latin typeface="+mn-lt"/>
                </a:rPr>
                <a:t>3</a:t>
              </a:r>
              <a:endParaRPr lang="zh-CN" altLang="en-US" sz="1800" dirty="0">
                <a:latin typeface="+mn-lt"/>
              </a:endParaRPr>
            </a:p>
          </p:txBody>
        </p:sp>
        <p:sp>
          <p:nvSpPr>
            <p:cNvPr id="142" name="文本框 141"/>
            <p:cNvSpPr txBox="1"/>
            <p:nvPr/>
          </p:nvSpPr>
          <p:spPr>
            <a:xfrm>
              <a:off x="5034881" y="5215687"/>
              <a:ext cx="360040" cy="369332"/>
            </a:xfrm>
            <a:prstGeom prst="rect">
              <a:avLst/>
            </a:prstGeom>
            <a:noFill/>
          </p:spPr>
          <p:txBody>
            <a:bodyPr wrap="square" rtlCol="0">
              <a:spAutoFit/>
            </a:bodyPr>
            <a:lstStyle/>
            <a:p>
              <a:r>
                <a:rPr lang="en-US" altLang="zh-CN" sz="1800" dirty="0">
                  <a:latin typeface="+mn-lt"/>
                </a:rPr>
                <a:t>2</a:t>
              </a:r>
              <a:endParaRPr lang="zh-CN" altLang="en-US" sz="1800" dirty="0">
                <a:latin typeface="+mn-lt"/>
              </a:endParaRPr>
            </a:p>
          </p:txBody>
        </p:sp>
        <p:sp>
          <p:nvSpPr>
            <p:cNvPr id="143" name="文本框 142"/>
            <p:cNvSpPr txBox="1"/>
            <p:nvPr/>
          </p:nvSpPr>
          <p:spPr>
            <a:xfrm>
              <a:off x="5036100" y="5698695"/>
              <a:ext cx="360040" cy="369332"/>
            </a:xfrm>
            <a:prstGeom prst="rect">
              <a:avLst/>
            </a:prstGeom>
            <a:noFill/>
          </p:spPr>
          <p:txBody>
            <a:bodyPr wrap="square" rtlCol="0">
              <a:spAutoFit/>
            </a:bodyPr>
            <a:lstStyle/>
            <a:p>
              <a:r>
                <a:rPr lang="en-US" altLang="zh-CN" sz="1800" dirty="0">
                  <a:latin typeface="+mn-lt"/>
                </a:rPr>
                <a:t>1</a:t>
              </a:r>
              <a:endParaRPr lang="zh-CN" altLang="en-US" sz="1800" dirty="0">
                <a:latin typeface="+mn-lt"/>
              </a:endParaRPr>
            </a:p>
          </p:txBody>
        </p:sp>
        <p:sp>
          <p:nvSpPr>
            <p:cNvPr id="144" name="文本框 143"/>
            <p:cNvSpPr txBox="1"/>
            <p:nvPr/>
          </p:nvSpPr>
          <p:spPr>
            <a:xfrm>
              <a:off x="7550334" y="6345323"/>
              <a:ext cx="360040" cy="369332"/>
            </a:xfrm>
            <a:prstGeom prst="rect">
              <a:avLst/>
            </a:prstGeom>
            <a:noFill/>
          </p:spPr>
          <p:txBody>
            <a:bodyPr wrap="square" rtlCol="0">
              <a:spAutoFit/>
            </a:bodyPr>
            <a:lstStyle/>
            <a:p>
              <a:r>
                <a:rPr lang="en-US" altLang="zh-CN" sz="1800" dirty="0">
                  <a:latin typeface="+mn-lt"/>
                </a:rPr>
                <a:t>5</a:t>
              </a:r>
              <a:endParaRPr lang="zh-CN" altLang="en-US" sz="1800" dirty="0">
                <a:latin typeface="+mn-lt"/>
              </a:endParaRPr>
            </a:p>
          </p:txBody>
        </p:sp>
        <p:sp>
          <p:nvSpPr>
            <p:cNvPr id="145" name="文本框 144"/>
            <p:cNvSpPr txBox="1"/>
            <p:nvPr/>
          </p:nvSpPr>
          <p:spPr>
            <a:xfrm>
              <a:off x="7082669" y="6345323"/>
              <a:ext cx="360040" cy="369332"/>
            </a:xfrm>
            <a:prstGeom prst="rect">
              <a:avLst/>
            </a:prstGeom>
            <a:noFill/>
          </p:spPr>
          <p:txBody>
            <a:bodyPr wrap="square" rtlCol="0">
              <a:spAutoFit/>
            </a:bodyPr>
            <a:lstStyle/>
            <a:p>
              <a:r>
                <a:rPr lang="en-US" altLang="zh-CN" sz="1800" dirty="0">
                  <a:latin typeface="+mn-lt"/>
                </a:rPr>
                <a:t>4</a:t>
              </a:r>
              <a:endParaRPr lang="zh-CN" altLang="en-US" sz="1800" dirty="0">
                <a:latin typeface="+mn-lt"/>
              </a:endParaRPr>
            </a:p>
          </p:txBody>
        </p:sp>
        <p:sp>
          <p:nvSpPr>
            <p:cNvPr id="146" name="文本框 145"/>
            <p:cNvSpPr txBox="1"/>
            <p:nvPr/>
          </p:nvSpPr>
          <p:spPr>
            <a:xfrm>
              <a:off x="6621886" y="6345323"/>
              <a:ext cx="360040" cy="369332"/>
            </a:xfrm>
            <a:prstGeom prst="rect">
              <a:avLst/>
            </a:prstGeom>
            <a:noFill/>
          </p:spPr>
          <p:txBody>
            <a:bodyPr wrap="square" rtlCol="0">
              <a:spAutoFit/>
            </a:bodyPr>
            <a:lstStyle/>
            <a:p>
              <a:r>
                <a:rPr lang="en-US" altLang="zh-CN" sz="1800" dirty="0">
                  <a:latin typeface="+mn-lt"/>
                </a:rPr>
                <a:t>3</a:t>
              </a:r>
              <a:endParaRPr lang="zh-CN" altLang="en-US" sz="1800" dirty="0">
                <a:latin typeface="+mn-lt"/>
              </a:endParaRPr>
            </a:p>
          </p:txBody>
        </p:sp>
        <p:sp>
          <p:nvSpPr>
            <p:cNvPr id="147" name="文本框 146"/>
            <p:cNvSpPr txBox="1"/>
            <p:nvPr/>
          </p:nvSpPr>
          <p:spPr>
            <a:xfrm>
              <a:off x="6132114" y="6345323"/>
              <a:ext cx="360040" cy="369332"/>
            </a:xfrm>
            <a:prstGeom prst="rect">
              <a:avLst/>
            </a:prstGeom>
            <a:noFill/>
          </p:spPr>
          <p:txBody>
            <a:bodyPr wrap="square" rtlCol="0">
              <a:spAutoFit/>
            </a:bodyPr>
            <a:lstStyle/>
            <a:p>
              <a:r>
                <a:rPr lang="en-US" altLang="zh-CN" sz="1800" dirty="0">
                  <a:latin typeface="+mn-lt"/>
                </a:rPr>
                <a:t>2</a:t>
              </a:r>
              <a:endParaRPr lang="zh-CN" altLang="en-US" sz="1800" dirty="0">
                <a:latin typeface="+mn-lt"/>
              </a:endParaRPr>
            </a:p>
          </p:txBody>
        </p:sp>
        <p:sp>
          <p:nvSpPr>
            <p:cNvPr id="155" name="文本框 154"/>
            <p:cNvSpPr txBox="1"/>
            <p:nvPr/>
          </p:nvSpPr>
          <p:spPr>
            <a:xfrm>
              <a:off x="5652120" y="6345323"/>
              <a:ext cx="360040" cy="369332"/>
            </a:xfrm>
            <a:prstGeom prst="rect">
              <a:avLst/>
            </a:prstGeom>
            <a:noFill/>
          </p:spPr>
          <p:txBody>
            <a:bodyPr wrap="square" rtlCol="0">
              <a:spAutoFit/>
            </a:bodyPr>
            <a:lstStyle/>
            <a:p>
              <a:r>
                <a:rPr lang="en-US" altLang="zh-CN" sz="1800" dirty="0">
                  <a:latin typeface="+mn-lt"/>
                </a:rPr>
                <a:t>1</a:t>
              </a:r>
              <a:endParaRPr lang="zh-CN" altLang="en-US" sz="1800" dirty="0">
                <a:latin typeface="+mn-lt"/>
              </a:endParaRPr>
            </a:p>
          </p:txBody>
        </p:sp>
        <p:sp>
          <p:nvSpPr>
            <p:cNvPr id="156" name="文本框 155"/>
            <p:cNvSpPr txBox="1"/>
            <p:nvPr/>
          </p:nvSpPr>
          <p:spPr>
            <a:xfrm>
              <a:off x="5031543" y="3395215"/>
              <a:ext cx="360040" cy="369332"/>
            </a:xfrm>
            <a:prstGeom prst="rect">
              <a:avLst/>
            </a:prstGeom>
            <a:noFill/>
          </p:spPr>
          <p:txBody>
            <a:bodyPr wrap="square" rtlCol="0">
              <a:spAutoFit/>
            </a:bodyPr>
            <a:lstStyle/>
            <a:p>
              <a:r>
                <a:rPr lang="en-US" altLang="zh-CN" sz="1800" dirty="0">
                  <a:latin typeface="+mn-lt"/>
                </a:rPr>
                <a:t>Y</a:t>
              </a:r>
              <a:endParaRPr lang="zh-CN" altLang="en-US" sz="1800" dirty="0">
                <a:latin typeface="+mn-lt"/>
              </a:endParaRPr>
            </a:p>
          </p:txBody>
        </p:sp>
        <p:sp>
          <p:nvSpPr>
            <p:cNvPr id="157" name="文本框 156"/>
            <p:cNvSpPr txBox="1"/>
            <p:nvPr/>
          </p:nvSpPr>
          <p:spPr>
            <a:xfrm>
              <a:off x="8108980" y="6341542"/>
              <a:ext cx="360040" cy="369332"/>
            </a:xfrm>
            <a:prstGeom prst="rect">
              <a:avLst/>
            </a:prstGeom>
            <a:noFill/>
          </p:spPr>
          <p:txBody>
            <a:bodyPr wrap="square" rtlCol="0">
              <a:spAutoFit/>
            </a:bodyPr>
            <a:lstStyle/>
            <a:p>
              <a:r>
                <a:rPr lang="en-US" altLang="zh-CN" sz="1800" dirty="0">
                  <a:latin typeface="+mn-lt"/>
                </a:rPr>
                <a:t>X</a:t>
              </a:r>
              <a:endParaRPr lang="zh-CN" altLang="en-US" sz="1800" dirty="0">
                <a:latin typeface="+mn-lt"/>
              </a:endParaRPr>
            </a:p>
          </p:txBody>
        </p:sp>
      </p:grpSp>
      <mc:AlternateContent xmlns:mc="http://schemas.openxmlformats.org/markup-compatibility/2006" xmlns:a14="http://schemas.microsoft.com/office/drawing/2010/main">
        <mc:Choice Requires="a14">
          <p:sp>
            <p:nvSpPr>
              <p:cNvPr id="177" name="Oval 8"/>
              <p:cNvSpPr/>
              <p:nvPr/>
            </p:nvSpPr>
            <p:spPr>
              <a:xfrm>
                <a:off x="3256743" y="6377611"/>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1</m:t>
                          </m:r>
                        </m:sub>
                      </m:sSub>
                    </m:oMath>
                  </m:oMathPara>
                </a14:m>
                <a:endParaRPr lang="en-US" dirty="0"/>
              </a:p>
            </p:txBody>
          </p:sp>
        </mc:Choice>
        <mc:Fallback xmlns="">
          <p:sp>
            <p:nvSpPr>
              <p:cNvPr id="177" name="Oval 8"/>
              <p:cNvSpPr>
                <a:spLocks noRot="1" noChangeAspect="1" noMove="1" noResize="1" noEditPoints="1" noAdjustHandles="1" noChangeArrowheads="1" noChangeShapeType="1" noTextEdit="1"/>
              </p:cNvSpPr>
              <p:nvPr/>
            </p:nvSpPr>
            <p:spPr>
              <a:xfrm>
                <a:off x="3256743" y="6377611"/>
                <a:ext cx="356615" cy="356615"/>
              </a:xfrm>
              <a:prstGeom prst="ellipse">
                <a:avLst/>
              </a:prstGeom>
              <a:blipFill>
                <a:blip r:embed="rId26"/>
                <a:stretch>
                  <a:fillRect/>
                </a:stretch>
              </a:blipFill>
            </p:spPr>
            <p:txBody>
              <a:bodyPr/>
              <a:lstStyle/>
              <a:p>
                <a:r>
                  <a:rPr lang="zh-CN" altLang="en-US">
                    <a:noFill/>
                  </a:rPr>
                  <a:t> </a:t>
                </a:r>
              </a:p>
            </p:txBody>
          </p:sp>
        </mc:Fallback>
      </mc:AlternateContent>
      <p:cxnSp>
        <p:nvCxnSpPr>
          <p:cNvPr id="178" name="Straight Connector 11"/>
          <p:cNvCxnSpPr>
            <a:stCxn id="177" idx="0"/>
            <a:endCxn id="63" idx="4"/>
          </p:cNvCxnSpPr>
          <p:nvPr/>
        </p:nvCxnSpPr>
        <p:spPr>
          <a:xfrm flipV="1">
            <a:off x="3435051" y="6180401"/>
            <a:ext cx="0" cy="19721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7127607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txBox="1">
            <a:spLocks noChangeArrowheads="1"/>
          </p:cNvSpPr>
          <p:nvPr/>
        </p:nvSpPr>
        <p:spPr bwMode="auto">
          <a:xfrm>
            <a:off x="228600" y="957263"/>
            <a:ext cx="8591550" cy="11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lvl="1" algn="just">
              <a:lnSpc>
                <a:spcPct val="95000"/>
              </a:lnSpc>
              <a:spcBef>
                <a:spcPct val="25000"/>
              </a:spcBef>
              <a:spcAft>
                <a:spcPct val="10000"/>
              </a:spcAft>
              <a:buSzPct val="60000"/>
              <a:defRPr/>
            </a:pPr>
            <a:r>
              <a:rPr lang="en-US" altLang="zh-CN" sz="2400" dirty="0">
                <a:cs typeface="ＭＳ Ｐゴシック" charset="-128"/>
              </a:rPr>
              <a:t>t</a:t>
            </a:r>
            <a:r>
              <a:rPr lang="en-US" altLang="zh-CN" sz="2400" baseline="-25000" dirty="0">
                <a:cs typeface="ＭＳ Ｐゴシック" charset="-128"/>
              </a:rPr>
              <a:t>2</a:t>
            </a:r>
            <a:r>
              <a:rPr lang="en-US" altLang="zh-CN" sz="2400" dirty="0">
                <a:cs typeface="ＭＳ Ｐゴシック" charset="-128"/>
              </a:rPr>
              <a:t>’s location on the tree is w</a:t>
            </a:r>
            <a:r>
              <a:rPr lang="en-US" altLang="zh-CN" sz="2400" baseline="-25000" dirty="0">
                <a:cs typeface="ＭＳ Ｐゴシック" charset="-128"/>
              </a:rPr>
              <a:t>2</a:t>
            </a:r>
            <a:r>
              <a:rPr lang="en-US" altLang="zh-CN" sz="2400" dirty="0">
                <a:cs typeface="ＭＳ Ｐゴシック" charset="-128"/>
              </a:rPr>
              <a:t>, since the nearest neighbor is w</a:t>
            </a:r>
            <a:r>
              <a:rPr lang="en-US" altLang="zh-CN" sz="2400" baseline="-25000" dirty="0">
                <a:cs typeface="ＭＳ Ｐゴシック" charset="-128"/>
              </a:rPr>
              <a:t>2</a:t>
            </a:r>
            <a:r>
              <a:rPr lang="en-US" altLang="zh-CN" sz="2400" dirty="0">
                <a:cs typeface="ＭＳ Ｐゴシック" charset="-128"/>
              </a:rPr>
              <a:t>.</a:t>
            </a:r>
          </a:p>
          <a:p>
            <a:pPr lvl="1" algn="just">
              <a:lnSpc>
                <a:spcPct val="95000"/>
              </a:lnSpc>
              <a:spcBef>
                <a:spcPct val="25000"/>
              </a:spcBef>
              <a:spcAft>
                <a:spcPct val="10000"/>
              </a:spcAft>
              <a:buSzPct val="60000"/>
              <a:defRPr/>
            </a:pPr>
            <a:r>
              <a:rPr lang="en-US" altLang="zh-CN" sz="2400" dirty="0">
                <a:cs typeface="ＭＳ Ｐゴシック" charset="-128"/>
              </a:rPr>
              <a:t>The unmatched nearest neighbor of t</a:t>
            </a:r>
            <a:r>
              <a:rPr lang="en-US" altLang="zh-CN" sz="2400" baseline="-25000" dirty="0">
                <a:cs typeface="ＭＳ Ｐゴシック" charset="-128"/>
              </a:rPr>
              <a:t>2</a:t>
            </a:r>
            <a:r>
              <a:rPr lang="en-US" altLang="zh-CN" sz="2400" dirty="0">
                <a:cs typeface="ＭＳ Ｐゴシック" charset="-128"/>
              </a:rPr>
              <a:t> is w</a:t>
            </a:r>
            <a:r>
              <a:rPr lang="en-US" altLang="zh-CN" sz="2400" baseline="-25000" dirty="0">
                <a:cs typeface="ＭＳ Ｐゴシック" charset="-128"/>
              </a:rPr>
              <a:t>3 </a:t>
            </a:r>
            <a:r>
              <a:rPr lang="en-US" altLang="zh-CN" sz="2400" dirty="0">
                <a:cs typeface="ＭＳ Ｐゴシック" charset="-128"/>
              </a:rPr>
              <a:t>on the tree, thus match the pair (t</a:t>
            </a:r>
            <a:r>
              <a:rPr lang="en-US" altLang="zh-CN" sz="2400" baseline="-25000" dirty="0">
                <a:cs typeface="ＭＳ Ｐゴシック" charset="-128"/>
              </a:rPr>
              <a:t>2</a:t>
            </a:r>
            <a:r>
              <a:rPr lang="en-US" altLang="zh-CN" sz="2400" dirty="0">
                <a:cs typeface="ＭＳ Ｐゴシック" charset="-128"/>
              </a:rPr>
              <a:t>,w</a:t>
            </a:r>
            <a:r>
              <a:rPr lang="en-US" altLang="zh-CN" sz="2400" baseline="-25000" dirty="0">
                <a:cs typeface="ＭＳ Ｐゴシック" charset="-128"/>
              </a:rPr>
              <a:t>3</a:t>
            </a:r>
            <a:r>
              <a:rPr lang="en-US" altLang="zh-CN" sz="2400" dirty="0">
                <a:cs typeface="ＭＳ Ｐゴシック" charset="-128"/>
              </a:rPr>
              <a:t>).</a:t>
            </a:r>
          </a:p>
          <a:p>
            <a:pPr lvl="1" algn="just">
              <a:lnSpc>
                <a:spcPct val="95000"/>
              </a:lnSpc>
              <a:spcBef>
                <a:spcPct val="25000"/>
              </a:spcBef>
              <a:spcAft>
                <a:spcPct val="10000"/>
              </a:spcAft>
              <a:buSzPct val="60000"/>
              <a:defRPr/>
            </a:pPr>
            <a:endParaRPr lang="en-US" altLang="zh-CN" sz="2300" dirty="0">
              <a:latin typeface="+mn-lt"/>
              <a:cs typeface="ＭＳ Ｐゴシック" charset="-128"/>
            </a:endParaRPr>
          </a:p>
        </p:txBody>
      </p:sp>
      <p:sp>
        <p:nvSpPr>
          <p:cNvPr id="66" name="Title 1"/>
          <p:cNvSpPr>
            <a:spLocks noGrp="1"/>
          </p:cNvSpPr>
          <p:nvPr>
            <p:ph type="title"/>
          </p:nvPr>
        </p:nvSpPr>
        <p:spPr>
          <a:xfrm>
            <a:off x="395536" y="122238"/>
            <a:ext cx="8748464" cy="714375"/>
          </a:xfrm>
        </p:spPr>
        <p:txBody>
          <a:bodyPr/>
          <a:lstStyle/>
          <a:p>
            <a:pPr eaLnBrk="1" hangingPunct="1"/>
            <a:r>
              <a:rPr lang="en-US" altLang="zh-CN" sz="3600" dirty="0"/>
              <a:t>HST-Greedy Algorithm</a:t>
            </a:r>
            <a:endParaRPr lang="en-US" altLang="zh-CN" sz="3500" dirty="0"/>
          </a:p>
        </p:txBody>
      </p:sp>
      <p:grpSp>
        <p:nvGrpSpPr>
          <p:cNvPr id="59" name="组合 58"/>
          <p:cNvGrpSpPr/>
          <p:nvPr/>
        </p:nvGrpSpPr>
        <p:grpSpPr>
          <a:xfrm>
            <a:off x="2611675" y="3485907"/>
            <a:ext cx="2847110" cy="2694494"/>
            <a:chOff x="2752506" y="541176"/>
            <a:chExt cx="5398753" cy="4931513"/>
          </a:xfrm>
        </p:grpSpPr>
        <p:cxnSp>
          <p:nvCxnSpPr>
            <p:cNvPr id="60" name="Straight Connector 11"/>
            <p:cNvCxnSpPr>
              <a:stCxn id="73" idx="0"/>
              <a:endCxn id="74" idx="4"/>
            </p:cNvCxnSpPr>
            <p:nvPr/>
          </p:nvCxnSpPr>
          <p:spPr>
            <a:xfrm flipV="1">
              <a:off x="4050003" y="1146665"/>
              <a:ext cx="1878486" cy="660535"/>
            </a:xfrm>
            <a:prstGeom prst="line">
              <a:avLst/>
            </a:prstGeom>
            <a:ln w="2857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2" name="Oval 6"/>
                <p:cNvSpPr/>
                <p:nvPr/>
              </p:nvSpPr>
              <p:spPr>
                <a:xfrm>
                  <a:off x="2884518" y="4867200"/>
                  <a:ext cx="631799"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a:rPr>
                              <m:t>𝟏</m:t>
                            </m:r>
                          </m:sub>
                        </m:sSub>
                      </m:oMath>
                    </m:oMathPara>
                  </a14:m>
                  <a:endParaRPr lang="en-US" b="1" dirty="0"/>
                </a:p>
              </p:txBody>
            </p:sp>
          </mc:Choice>
          <mc:Fallback xmlns="">
            <p:sp>
              <p:nvSpPr>
                <p:cNvPr id="62" name="Oval 6"/>
                <p:cNvSpPr>
                  <a:spLocks noRot="1" noChangeAspect="1" noMove="1" noResize="1" noEditPoints="1" noAdjustHandles="1" noChangeArrowheads="1" noChangeShapeType="1" noTextEdit="1"/>
                </p:cNvSpPr>
                <p:nvPr/>
              </p:nvSpPr>
              <p:spPr>
                <a:xfrm>
                  <a:off x="2884518" y="4867200"/>
                  <a:ext cx="631799" cy="605489"/>
                </a:xfrm>
                <a:prstGeom prst="ellipse">
                  <a:avLst/>
                </a:prstGeom>
                <a:blipFill>
                  <a:blip r:embed="rId3"/>
                  <a:stretch>
                    <a:fillRect l="-16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Oval 7"/>
                <p:cNvSpPr/>
                <p:nvPr/>
              </p:nvSpPr>
              <p:spPr>
                <a:xfrm>
                  <a:off x="3997910" y="4867200"/>
                  <a:ext cx="631799"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a:rPr>
                              <m:t>𝟐</m:t>
                            </m:r>
                          </m:sub>
                        </m:sSub>
                      </m:oMath>
                    </m:oMathPara>
                  </a14:m>
                  <a:endParaRPr lang="en-US" b="1" dirty="0"/>
                </a:p>
              </p:txBody>
            </p:sp>
          </mc:Choice>
          <mc:Fallback xmlns="">
            <p:sp>
              <p:nvSpPr>
                <p:cNvPr id="63" name="Oval 7"/>
                <p:cNvSpPr>
                  <a:spLocks noRot="1" noChangeAspect="1" noMove="1" noResize="1" noEditPoints="1" noAdjustHandles="1" noChangeArrowheads="1" noChangeShapeType="1" noTextEdit="1"/>
                </p:cNvSpPr>
                <p:nvPr/>
              </p:nvSpPr>
              <p:spPr>
                <a:xfrm>
                  <a:off x="3997910" y="4867200"/>
                  <a:ext cx="631799" cy="605489"/>
                </a:xfrm>
                <a:prstGeom prst="ellipse">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Oval 8"/>
                <p:cNvSpPr/>
                <p:nvPr/>
              </p:nvSpPr>
              <p:spPr>
                <a:xfrm>
                  <a:off x="5339938" y="4867200"/>
                  <a:ext cx="631799"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a:rPr>
                              <m:t>𝟑</m:t>
                            </m:r>
                          </m:sub>
                        </m:sSub>
                      </m:oMath>
                    </m:oMathPara>
                  </a14:m>
                  <a:endParaRPr lang="en-US" b="1" dirty="0"/>
                </a:p>
              </p:txBody>
            </p:sp>
          </mc:Choice>
          <mc:Fallback xmlns="">
            <p:sp>
              <p:nvSpPr>
                <p:cNvPr id="64" name="Oval 8"/>
                <p:cNvSpPr>
                  <a:spLocks noRot="1" noChangeAspect="1" noMove="1" noResize="1" noEditPoints="1" noAdjustHandles="1" noChangeArrowheads="1" noChangeShapeType="1" noTextEdit="1"/>
                </p:cNvSpPr>
                <p:nvPr/>
              </p:nvSpPr>
              <p:spPr>
                <a:xfrm>
                  <a:off x="5339938" y="4867200"/>
                  <a:ext cx="631799" cy="605489"/>
                </a:xfrm>
                <a:prstGeom prst="ellipse">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Oval 9"/>
                <p:cNvSpPr/>
                <p:nvPr/>
              </p:nvSpPr>
              <p:spPr>
                <a:xfrm>
                  <a:off x="7519460" y="4867200"/>
                  <a:ext cx="631799"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a:rPr>
                              <m:t>𝟒</m:t>
                            </m:r>
                          </m:sub>
                        </m:sSub>
                      </m:oMath>
                    </m:oMathPara>
                  </a14:m>
                  <a:endParaRPr lang="en-US" b="1" dirty="0"/>
                </a:p>
              </p:txBody>
            </p:sp>
          </mc:Choice>
          <mc:Fallback xmlns="">
            <p:sp>
              <p:nvSpPr>
                <p:cNvPr id="65" name="Oval 9"/>
                <p:cNvSpPr>
                  <a:spLocks noRot="1" noChangeAspect="1" noMove="1" noResize="1" noEditPoints="1" noAdjustHandles="1" noChangeArrowheads="1" noChangeShapeType="1" noTextEdit="1"/>
                </p:cNvSpPr>
                <p:nvPr/>
              </p:nvSpPr>
              <p:spPr>
                <a:xfrm>
                  <a:off x="7519460" y="4867200"/>
                  <a:ext cx="631799" cy="605489"/>
                </a:xfrm>
                <a:prstGeom prst="ellipse">
                  <a:avLst/>
                </a:prstGeom>
                <a:blipFill>
                  <a:blip r:embed="rId6"/>
                  <a:stretch>
                    <a:fillRect l="-17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Oval 6"/>
                <p:cNvSpPr/>
                <p:nvPr/>
              </p:nvSpPr>
              <p:spPr>
                <a:xfrm>
                  <a:off x="2884518" y="3901356"/>
                  <a:ext cx="631799"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a:rPr>
                              <m:t>𝟏</m:t>
                            </m:r>
                          </m:sub>
                        </m:sSub>
                      </m:oMath>
                    </m:oMathPara>
                  </a14:m>
                  <a:endParaRPr lang="en-US" b="1" dirty="0"/>
                </a:p>
              </p:txBody>
            </p:sp>
          </mc:Choice>
          <mc:Fallback xmlns="">
            <p:sp>
              <p:nvSpPr>
                <p:cNvPr id="67" name="Oval 6"/>
                <p:cNvSpPr>
                  <a:spLocks noRot="1" noChangeAspect="1" noMove="1" noResize="1" noEditPoints="1" noAdjustHandles="1" noChangeArrowheads="1" noChangeShapeType="1" noTextEdit="1"/>
                </p:cNvSpPr>
                <p:nvPr/>
              </p:nvSpPr>
              <p:spPr>
                <a:xfrm>
                  <a:off x="2884518" y="3901356"/>
                  <a:ext cx="631799" cy="605489"/>
                </a:xfrm>
                <a:prstGeom prst="ellipse">
                  <a:avLst/>
                </a:prstGeom>
                <a:blipFill>
                  <a:blip r:embed="rId7"/>
                  <a:stretch>
                    <a:fillRect l="-16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Oval 7"/>
                <p:cNvSpPr/>
                <p:nvPr/>
              </p:nvSpPr>
              <p:spPr>
                <a:xfrm>
                  <a:off x="3997910" y="3902400"/>
                  <a:ext cx="631799"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a:rPr>
                              <m:t>𝟐</m:t>
                            </m:r>
                          </m:sub>
                        </m:sSub>
                      </m:oMath>
                    </m:oMathPara>
                  </a14:m>
                  <a:endParaRPr lang="en-US" b="1" dirty="0"/>
                </a:p>
              </p:txBody>
            </p:sp>
          </mc:Choice>
          <mc:Fallback xmlns="">
            <p:sp>
              <p:nvSpPr>
                <p:cNvPr id="68" name="Oval 7"/>
                <p:cNvSpPr>
                  <a:spLocks noRot="1" noChangeAspect="1" noMove="1" noResize="1" noEditPoints="1" noAdjustHandles="1" noChangeArrowheads="1" noChangeShapeType="1" noTextEdit="1"/>
                </p:cNvSpPr>
                <p:nvPr/>
              </p:nvSpPr>
              <p:spPr>
                <a:xfrm>
                  <a:off x="3997910" y="3902400"/>
                  <a:ext cx="631799" cy="605489"/>
                </a:xfrm>
                <a:prstGeom prst="ellipse">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Oval 8"/>
                <p:cNvSpPr/>
                <p:nvPr/>
              </p:nvSpPr>
              <p:spPr>
                <a:xfrm>
                  <a:off x="5339938" y="3902400"/>
                  <a:ext cx="631799"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a:rPr>
                              <m:t>𝟑</m:t>
                            </m:r>
                          </m:sub>
                        </m:sSub>
                      </m:oMath>
                    </m:oMathPara>
                  </a14:m>
                  <a:endParaRPr lang="en-US" b="1" dirty="0"/>
                </a:p>
              </p:txBody>
            </p:sp>
          </mc:Choice>
          <mc:Fallback xmlns="">
            <p:sp>
              <p:nvSpPr>
                <p:cNvPr id="69" name="Oval 8"/>
                <p:cNvSpPr>
                  <a:spLocks noRot="1" noChangeAspect="1" noMove="1" noResize="1" noEditPoints="1" noAdjustHandles="1" noChangeArrowheads="1" noChangeShapeType="1" noTextEdit="1"/>
                </p:cNvSpPr>
                <p:nvPr/>
              </p:nvSpPr>
              <p:spPr>
                <a:xfrm>
                  <a:off x="5339938" y="3902400"/>
                  <a:ext cx="631799" cy="605489"/>
                </a:xfrm>
                <a:prstGeom prst="ellipse">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Oval 9"/>
                <p:cNvSpPr/>
                <p:nvPr/>
              </p:nvSpPr>
              <p:spPr>
                <a:xfrm>
                  <a:off x="7519460" y="3902400"/>
                  <a:ext cx="631799"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a:rPr>
                              <m:t>𝟒</m:t>
                            </m:r>
                          </m:sub>
                        </m:sSub>
                      </m:oMath>
                    </m:oMathPara>
                  </a14:m>
                  <a:endParaRPr lang="en-US" b="1" dirty="0"/>
                </a:p>
              </p:txBody>
            </p:sp>
          </mc:Choice>
          <mc:Fallback xmlns="">
            <p:sp>
              <p:nvSpPr>
                <p:cNvPr id="70" name="Oval 9"/>
                <p:cNvSpPr>
                  <a:spLocks noRot="1" noChangeAspect="1" noMove="1" noResize="1" noEditPoints="1" noAdjustHandles="1" noChangeArrowheads="1" noChangeShapeType="1" noTextEdit="1"/>
                </p:cNvSpPr>
                <p:nvPr/>
              </p:nvSpPr>
              <p:spPr>
                <a:xfrm>
                  <a:off x="7519460" y="3902400"/>
                  <a:ext cx="631799" cy="605489"/>
                </a:xfrm>
                <a:prstGeom prst="ellipse">
                  <a:avLst/>
                </a:prstGeom>
                <a:blipFill>
                  <a:blip r:embed="rId10"/>
                  <a:stretch>
                    <a:fillRect l="-17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Oval 6"/>
                <p:cNvSpPr/>
                <p:nvPr/>
              </p:nvSpPr>
              <p:spPr>
                <a:xfrm>
                  <a:off x="2884518" y="2854800"/>
                  <a:ext cx="631799"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a:rPr>
                              <m:t>𝟏</m:t>
                            </m:r>
                          </m:sub>
                        </m:sSub>
                      </m:oMath>
                    </m:oMathPara>
                  </a14:m>
                  <a:endParaRPr lang="en-US" b="1" dirty="0"/>
                </a:p>
              </p:txBody>
            </p:sp>
          </mc:Choice>
          <mc:Fallback xmlns="">
            <p:sp>
              <p:nvSpPr>
                <p:cNvPr id="71" name="Oval 6"/>
                <p:cNvSpPr>
                  <a:spLocks noRot="1" noChangeAspect="1" noMove="1" noResize="1" noEditPoints="1" noAdjustHandles="1" noChangeArrowheads="1" noChangeShapeType="1" noTextEdit="1"/>
                </p:cNvSpPr>
                <p:nvPr/>
              </p:nvSpPr>
              <p:spPr>
                <a:xfrm>
                  <a:off x="2884518" y="2854800"/>
                  <a:ext cx="631799" cy="605489"/>
                </a:xfrm>
                <a:prstGeom prst="ellipse">
                  <a:avLst/>
                </a:prstGeom>
                <a:blipFill>
                  <a:blip r:embed="rId7"/>
                  <a:stretch>
                    <a:fillRect l="-16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Oval 7"/>
                <p:cNvSpPr/>
                <p:nvPr/>
              </p:nvSpPr>
              <p:spPr>
                <a:xfrm>
                  <a:off x="4162962" y="2854800"/>
                  <a:ext cx="1455046"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a:rPr>
                              <m:t>𝟐</m:t>
                            </m:r>
                          </m:sub>
                        </m:sSub>
                        <m:sSub>
                          <m:sSubPr>
                            <m:ctrlPr>
                              <a:rPr lang="en-US" altLang="zh-CN" b="1" i="1">
                                <a:latin typeface="Cambria Math" panose="02040503050406030204" pitchFamily="18" charset="0"/>
                              </a:rPr>
                            </m:ctrlPr>
                          </m:sSubPr>
                          <m:e>
                            <m:r>
                              <a:rPr lang="en-US" altLang="zh-CN" b="1" i="1">
                                <a:latin typeface="Cambria Math" panose="02040503050406030204" pitchFamily="18" charset="0"/>
                              </a:rPr>
                              <m:t>,</m:t>
                            </m:r>
                            <m:r>
                              <a:rPr lang="en-US" altLang="zh-CN" b="1" i="1">
                                <a:latin typeface="Cambria Math" panose="02040503050406030204" pitchFamily="18" charset="0"/>
                              </a:rPr>
                              <m:t>𝒘</m:t>
                            </m:r>
                          </m:e>
                          <m:sub>
                            <m:r>
                              <a:rPr lang="en-US" altLang="zh-CN" b="1" i="1">
                                <a:latin typeface="Cambria Math" panose="02040503050406030204" pitchFamily="18" charset="0"/>
                              </a:rPr>
                              <m:t>𝟑</m:t>
                            </m:r>
                          </m:sub>
                        </m:sSub>
                      </m:oMath>
                    </m:oMathPara>
                  </a14:m>
                  <a:endParaRPr lang="en-US" b="1" dirty="0"/>
                </a:p>
              </p:txBody>
            </p:sp>
          </mc:Choice>
          <mc:Fallback xmlns="">
            <p:sp>
              <p:nvSpPr>
                <p:cNvPr id="72" name="Oval 7"/>
                <p:cNvSpPr>
                  <a:spLocks noRot="1" noChangeAspect="1" noMove="1" noResize="1" noEditPoints="1" noAdjustHandles="1" noChangeArrowheads="1" noChangeShapeType="1" noTextEdit="1"/>
                </p:cNvSpPr>
                <p:nvPr/>
              </p:nvSpPr>
              <p:spPr>
                <a:xfrm>
                  <a:off x="4162962" y="2854800"/>
                  <a:ext cx="1455046" cy="605489"/>
                </a:xfrm>
                <a:prstGeom prst="ellipse">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Oval 6"/>
                <p:cNvSpPr/>
                <p:nvPr/>
              </p:nvSpPr>
              <p:spPr>
                <a:xfrm>
                  <a:off x="3124925" y="1807200"/>
                  <a:ext cx="1850156"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a:rPr>
                              <m:t>𝟏</m:t>
                            </m:r>
                          </m:sub>
                        </m:sSub>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𝒘</m:t>
                            </m:r>
                          </m:e>
                          <m:sub>
                            <m:r>
                              <a:rPr lang="en-US" altLang="zh-CN" b="1" i="1">
                                <a:latin typeface="Cambria Math" panose="02040503050406030204" pitchFamily="18" charset="0"/>
                              </a:rPr>
                              <m:t>𝟐</m:t>
                            </m:r>
                          </m:sub>
                        </m:sSub>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𝒘</m:t>
                            </m:r>
                          </m:e>
                          <m:sub>
                            <m:r>
                              <a:rPr lang="en-US" altLang="zh-CN" b="1" i="1">
                                <a:latin typeface="Cambria Math" panose="02040503050406030204" pitchFamily="18" charset="0"/>
                              </a:rPr>
                              <m:t>𝟑</m:t>
                            </m:r>
                          </m:sub>
                        </m:sSub>
                      </m:oMath>
                    </m:oMathPara>
                  </a14:m>
                  <a:endParaRPr lang="en-US" b="1" dirty="0"/>
                </a:p>
              </p:txBody>
            </p:sp>
          </mc:Choice>
          <mc:Fallback xmlns="">
            <p:sp>
              <p:nvSpPr>
                <p:cNvPr id="73" name="Oval 6"/>
                <p:cNvSpPr>
                  <a:spLocks noRot="1" noChangeAspect="1" noMove="1" noResize="1" noEditPoints="1" noAdjustHandles="1" noChangeArrowheads="1" noChangeShapeType="1" noTextEdit="1"/>
                </p:cNvSpPr>
                <p:nvPr/>
              </p:nvSpPr>
              <p:spPr>
                <a:xfrm>
                  <a:off x="3124925" y="1807200"/>
                  <a:ext cx="1850156" cy="605489"/>
                </a:xfrm>
                <a:prstGeom prst="ellipse">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Oval 7"/>
                <p:cNvSpPr/>
                <p:nvPr/>
              </p:nvSpPr>
              <p:spPr>
                <a:xfrm>
                  <a:off x="4572000" y="541176"/>
                  <a:ext cx="2712977"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𝒘</m:t>
                            </m:r>
                          </m:e>
                          <m:sub>
                            <m:r>
                              <a:rPr lang="en-US" altLang="zh-CN" b="1" i="1">
                                <a:latin typeface="Cambria Math"/>
                              </a:rPr>
                              <m:t>𝟏</m:t>
                            </m:r>
                          </m:sub>
                        </m:sSub>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𝒘</m:t>
                            </m:r>
                          </m:e>
                          <m:sub>
                            <m:r>
                              <a:rPr lang="en-US" altLang="zh-CN" b="1" i="1">
                                <a:latin typeface="Cambria Math" panose="02040503050406030204" pitchFamily="18" charset="0"/>
                              </a:rPr>
                              <m:t>𝟐</m:t>
                            </m:r>
                          </m:sub>
                        </m:sSub>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𝒘</m:t>
                            </m:r>
                          </m:e>
                          <m:sub>
                            <m:r>
                              <a:rPr lang="en-US" altLang="zh-CN" b="1" i="1">
                                <a:latin typeface="Cambria Math" panose="02040503050406030204" pitchFamily="18" charset="0"/>
                              </a:rPr>
                              <m:t>𝟑</m:t>
                            </m:r>
                          </m:sub>
                        </m:sSub>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𝒘</m:t>
                            </m:r>
                          </m:e>
                          <m:sub>
                            <m:r>
                              <a:rPr lang="en-US" altLang="zh-CN" b="1" i="1">
                                <a:latin typeface="Cambria Math" panose="02040503050406030204" pitchFamily="18" charset="0"/>
                              </a:rPr>
                              <m:t>𝟒</m:t>
                            </m:r>
                          </m:sub>
                        </m:sSub>
                      </m:oMath>
                    </m:oMathPara>
                  </a14:m>
                  <a:endParaRPr lang="en-US" b="1" dirty="0"/>
                </a:p>
              </p:txBody>
            </p:sp>
          </mc:Choice>
          <mc:Fallback xmlns="">
            <p:sp>
              <p:nvSpPr>
                <p:cNvPr id="74" name="Oval 7"/>
                <p:cNvSpPr>
                  <a:spLocks noRot="1" noChangeAspect="1" noMove="1" noResize="1" noEditPoints="1" noAdjustHandles="1" noChangeArrowheads="1" noChangeShapeType="1" noTextEdit="1"/>
                </p:cNvSpPr>
                <p:nvPr/>
              </p:nvSpPr>
              <p:spPr>
                <a:xfrm>
                  <a:off x="4572000" y="541176"/>
                  <a:ext cx="2712977" cy="605489"/>
                </a:xfrm>
                <a:prstGeom prst="ellipse">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Oval 9"/>
                <p:cNvSpPr/>
                <p:nvPr/>
              </p:nvSpPr>
              <p:spPr>
                <a:xfrm>
                  <a:off x="7519460" y="1807200"/>
                  <a:ext cx="631799"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a:rPr>
                              <m:t>𝟒</m:t>
                            </m:r>
                          </m:sub>
                        </m:sSub>
                      </m:oMath>
                    </m:oMathPara>
                  </a14:m>
                  <a:endParaRPr lang="en-US" b="1" dirty="0"/>
                </a:p>
              </p:txBody>
            </p:sp>
          </mc:Choice>
          <mc:Fallback xmlns="">
            <p:sp>
              <p:nvSpPr>
                <p:cNvPr id="75" name="Oval 9"/>
                <p:cNvSpPr>
                  <a:spLocks noRot="1" noChangeAspect="1" noMove="1" noResize="1" noEditPoints="1" noAdjustHandles="1" noChangeArrowheads="1" noChangeShapeType="1" noTextEdit="1"/>
                </p:cNvSpPr>
                <p:nvPr/>
              </p:nvSpPr>
              <p:spPr>
                <a:xfrm>
                  <a:off x="7519460" y="1807200"/>
                  <a:ext cx="631799" cy="605489"/>
                </a:xfrm>
                <a:prstGeom prst="ellipse">
                  <a:avLst/>
                </a:prstGeom>
                <a:blipFill>
                  <a:blip r:embed="rId14"/>
                  <a:stretch>
                    <a:fillRect l="-17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Oval 9"/>
                <p:cNvSpPr/>
                <p:nvPr/>
              </p:nvSpPr>
              <p:spPr>
                <a:xfrm>
                  <a:off x="7519460" y="2854800"/>
                  <a:ext cx="631799"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a:rPr>
                              <m:t>𝟒</m:t>
                            </m:r>
                          </m:sub>
                        </m:sSub>
                      </m:oMath>
                    </m:oMathPara>
                  </a14:m>
                  <a:endParaRPr lang="en-US" b="1" dirty="0"/>
                </a:p>
              </p:txBody>
            </p:sp>
          </mc:Choice>
          <mc:Fallback xmlns="">
            <p:sp>
              <p:nvSpPr>
                <p:cNvPr id="76" name="Oval 9"/>
                <p:cNvSpPr>
                  <a:spLocks noRot="1" noChangeAspect="1" noMove="1" noResize="1" noEditPoints="1" noAdjustHandles="1" noChangeArrowheads="1" noChangeShapeType="1" noTextEdit="1"/>
                </p:cNvSpPr>
                <p:nvPr/>
              </p:nvSpPr>
              <p:spPr>
                <a:xfrm>
                  <a:off x="7519460" y="2854800"/>
                  <a:ext cx="631799" cy="605489"/>
                </a:xfrm>
                <a:prstGeom prst="ellipse">
                  <a:avLst/>
                </a:prstGeom>
                <a:blipFill>
                  <a:blip r:embed="rId10"/>
                  <a:stretch>
                    <a:fillRect l="-1724"/>
                  </a:stretch>
                </a:blipFill>
              </p:spPr>
              <p:txBody>
                <a:bodyPr/>
                <a:lstStyle/>
                <a:p>
                  <a:r>
                    <a:rPr lang="zh-CN" altLang="en-US">
                      <a:noFill/>
                    </a:rPr>
                    <a:t> </a:t>
                  </a:r>
                </a:p>
              </p:txBody>
            </p:sp>
          </mc:Fallback>
        </mc:AlternateContent>
        <p:cxnSp>
          <p:nvCxnSpPr>
            <p:cNvPr id="77" name="Straight Connector 11"/>
            <p:cNvCxnSpPr>
              <a:stCxn id="75" idx="0"/>
              <a:endCxn id="74" idx="4"/>
            </p:cNvCxnSpPr>
            <p:nvPr/>
          </p:nvCxnSpPr>
          <p:spPr>
            <a:xfrm flipH="1" flipV="1">
              <a:off x="5928489" y="1146665"/>
              <a:ext cx="1906871" cy="660535"/>
            </a:xfrm>
            <a:prstGeom prst="line">
              <a:avLst/>
            </a:prstGeom>
            <a:ln w="28575"/>
          </p:spPr>
          <p:style>
            <a:lnRef idx="1">
              <a:schemeClr val="dk1"/>
            </a:lnRef>
            <a:fillRef idx="0">
              <a:schemeClr val="dk1"/>
            </a:fillRef>
            <a:effectRef idx="0">
              <a:schemeClr val="dk1"/>
            </a:effectRef>
            <a:fontRef idx="minor">
              <a:schemeClr val="tx1"/>
            </a:fontRef>
          </p:style>
        </p:cxnSp>
        <p:cxnSp>
          <p:nvCxnSpPr>
            <p:cNvPr id="78" name="Straight Connector 11"/>
            <p:cNvCxnSpPr>
              <a:stCxn id="71" idx="0"/>
              <a:endCxn id="73" idx="4"/>
            </p:cNvCxnSpPr>
            <p:nvPr/>
          </p:nvCxnSpPr>
          <p:spPr>
            <a:xfrm flipV="1">
              <a:off x="3200418" y="2412689"/>
              <a:ext cx="849585" cy="442111"/>
            </a:xfrm>
            <a:prstGeom prst="line">
              <a:avLst/>
            </a:prstGeom>
            <a:ln w="28575"/>
          </p:spPr>
          <p:style>
            <a:lnRef idx="1">
              <a:schemeClr val="dk1"/>
            </a:lnRef>
            <a:fillRef idx="0">
              <a:schemeClr val="dk1"/>
            </a:fillRef>
            <a:effectRef idx="0">
              <a:schemeClr val="dk1"/>
            </a:effectRef>
            <a:fontRef idx="minor">
              <a:schemeClr val="tx1"/>
            </a:fontRef>
          </p:style>
        </p:cxnSp>
        <p:cxnSp>
          <p:nvCxnSpPr>
            <p:cNvPr id="79" name="Straight Connector 11"/>
            <p:cNvCxnSpPr>
              <a:stCxn id="72" idx="0"/>
              <a:endCxn id="73" idx="4"/>
            </p:cNvCxnSpPr>
            <p:nvPr/>
          </p:nvCxnSpPr>
          <p:spPr>
            <a:xfrm flipH="1" flipV="1">
              <a:off x="4050003" y="2412689"/>
              <a:ext cx="840482" cy="442111"/>
            </a:xfrm>
            <a:prstGeom prst="line">
              <a:avLst/>
            </a:prstGeom>
            <a:ln w="28575"/>
          </p:spPr>
          <p:style>
            <a:lnRef idx="1">
              <a:schemeClr val="dk1"/>
            </a:lnRef>
            <a:fillRef idx="0">
              <a:schemeClr val="dk1"/>
            </a:fillRef>
            <a:effectRef idx="0">
              <a:schemeClr val="dk1"/>
            </a:effectRef>
            <a:fontRef idx="minor">
              <a:schemeClr val="tx1"/>
            </a:fontRef>
          </p:style>
        </p:cxnSp>
        <p:cxnSp>
          <p:nvCxnSpPr>
            <p:cNvPr id="80" name="Straight Connector 11"/>
            <p:cNvCxnSpPr>
              <a:stCxn id="76" idx="0"/>
              <a:endCxn id="75" idx="4"/>
            </p:cNvCxnSpPr>
            <p:nvPr/>
          </p:nvCxnSpPr>
          <p:spPr>
            <a:xfrm flipV="1">
              <a:off x="7835360" y="2412689"/>
              <a:ext cx="0" cy="442111"/>
            </a:xfrm>
            <a:prstGeom prst="line">
              <a:avLst/>
            </a:prstGeom>
            <a:ln w="28575"/>
          </p:spPr>
          <p:style>
            <a:lnRef idx="1">
              <a:schemeClr val="dk1"/>
            </a:lnRef>
            <a:fillRef idx="0">
              <a:schemeClr val="dk1"/>
            </a:fillRef>
            <a:effectRef idx="0">
              <a:schemeClr val="dk1"/>
            </a:effectRef>
            <a:fontRef idx="minor">
              <a:schemeClr val="tx1"/>
            </a:fontRef>
          </p:style>
        </p:cxnSp>
        <p:cxnSp>
          <p:nvCxnSpPr>
            <p:cNvPr id="81" name="Straight Connector 11"/>
            <p:cNvCxnSpPr>
              <a:stCxn id="70" idx="0"/>
              <a:endCxn id="76" idx="4"/>
            </p:cNvCxnSpPr>
            <p:nvPr/>
          </p:nvCxnSpPr>
          <p:spPr>
            <a:xfrm flipV="1">
              <a:off x="7835360" y="3460289"/>
              <a:ext cx="0" cy="442111"/>
            </a:xfrm>
            <a:prstGeom prst="line">
              <a:avLst/>
            </a:prstGeom>
            <a:ln w="28575"/>
          </p:spPr>
          <p:style>
            <a:lnRef idx="1">
              <a:schemeClr val="dk1"/>
            </a:lnRef>
            <a:fillRef idx="0">
              <a:schemeClr val="dk1"/>
            </a:fillRef>
            <a:effectRef idx="0">
              <a:schemeClr val="dk1"/>
            </a:effectRef>
            <a:fontRef idx="minor">
              <a:schemeClr val="tx1"/>
            </a:fontRef>
          </p:style>
        </p:cxnSp>
        <p:cxnSp>
          <p:nvCxnSpPr>
            <p:cNvPr id="82" name="Straight Connector 11"/>
            <p:cNvCxnSpPr>
              <a:stCxn id="69" idx="0"/>
              <a:endCxn id="72" idx="4"/>
            </p:cNvCxnSpPr>
            <p:nvPr/>
          </p:nvCxnSpPr>
          <p:spPr>
            <a:xfrm flipH="1" flipV="1">
              <a:off x="4890485" y="3460289"/>
              <a:ext cx="765353" cy="442111"/>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83" name="Straight Connector 11"/>
            <p:cNvCxnSpPr>
              <a:stCxn id="68" idx="0"/>
              <a:endCxn id="72" idx="4"/>
            </p:cNvCxnSpPr>
            <p:nvPr/>
          </p:nvCxnSpPr>
          <p:spPr>
            <a:xfrm flipV="1">
              <a:off x="4313810" y="3460289"/>
              <a:ext cx="576675" cy="442111"/>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84" name="Straight Connector 11"/>
            <p:cNvCxnSpPr>
              <a:stCxn id="63" idx="0"/>
            </p:cNvCxnSpPr>
            <p:nvPr/>
          </p:nvCxnSpPr>
          <p:spPr>
            <a:xfrm>
              <a:off x="3997910" y="4867200"/>
              <a:ext cx="1" cy="11327"/>
            </a:xfrm>
            <a:prstGeom prst="line">
              <a:avLst/>
            </a:prstGeom>
            <a:ln w="28575"/>
          </p:spPr>
          <p:style>
            <a:lnRef idx="1">
              <a:schemeClr val="dk1"/>
            </a:lnRef>
            <a:fillRef idx="0">
              <a:schemeClr val="dk1"/>
            </a:fillRef>
            <a:effectRef idx="0">
              <a:schemeClr val="dk1"/>
            </a:effectRef>
            <a:fontRef idx="minor">
              <a:schemeClr val="tx1"/>
            </a:fontRef>
          </p:style>
        </p:cxnSp>
        <p:cxnSp>
          <p:nvCxnSpPr>
            <p:cNvPr id="85" name="Straight Connector 11"/>
            <p:cNvCxnSpPr>
              <a:stCxn id="67" idx="0"/>
              <a:endCxn id="71" idx="4"/>
            </p:cNvCxnSpPr>
            <p:nvPr/>
          </p:nvCxnSpPr>
          <p:spPr>
            <a:xfrm flipV="1">
              <a:off x="3200418" y="3460289"/>
              <a:ext cx="0" cy="441067"/>
            </a:xfrm>
            <a:prstGeom prst="line">
              <a:avLst/>
            </a:prstGeom>
            <a:ln w="28575"/>
          </p:spPr>
          <p:style>
            <a:lnRef idx="1">
              <a:schemeClr val="dk1"/>
            </a:lnRef>
            <a:fillRef idx="0">
              <a:schemeClr val="dk1"/>
            </a:fillRef>
            <a:effectRef idx="0">
              <a:schemeClr val="dk1"/>
            </a:effectRef>
            <a:fontRef idx="minor">
              <a:schemeClr val="tx1"/>
            </a:fontRef>
          </p:style>
        </p:cxnSp>
        <p:cxnSp>
          <p:nvCxnSpPr>
            <p:cNvPr id="86" name="Straight Connector 11"/>
            <p:cNvCxnSpPr>
              <a:stCxn id="62" idx="0"/>
            </p:cNvCxnSpPr>
            <p:nvPr/>
          </p:nvCxnSpPr>
          <p:spPr>
            <a:xfrm flipH="1">
              <a:off x="2884518" y="4867200"/>
              <a:ext cx="3068" cy="16227"/>
            </a:xfrm>
            <a:prstGeom prst="line">
              <a:avLst/>
            </a:prstGeom>
            <a:ln w="28575"/>
          </p:spPr>
          <p:style>
            <a:lnRef idx="1">
              <a:schemeClr val="dk1"/>
            </a:lnRef>
            <a:fillRef idx="0">
              <a:schemeClr val="dk1"/>
            </a:fillRef>
            <a:effectRef idx="0">
              <a:schemeClr val="dk1"/>
            </a:effectRef>
            <a:fontRef idx="minor">
              <a:schemeClr val="tx1"/>
            </a:fontRef>
          </p:style>
        </p:cxnSp>
        <p:sp>
          <p:nvSpPr>
            <p:cNvPr id="87" name="文本框 86"/>
            <p:cNvSpPr txBox="1"/>
            <p:nvPr/>
          </p:nvSpPr>
          <p:spPr>
            <a:xfrm>
              <a:off x="2752506" y="4417617"/>
              <a:ext cx="631798" cy="563299"/>
            </a:xfrm>
            <a:prstGeom prst="rect">
              <a:avLst/>
            </a:prstGeom>
            <a:noFill/>
          </p:spPr>
          <p:txBody>
            <a:bodyPr wrap="square" rtlCol="0">
              <a:spAutoFit/>
            </a:bodyPr>
            <a:lstStyle/>
            <a:p>
              <a:r>
                <a:rPr lang="en-US" altLang="zh-CN" b="1" dirty="0"/>
                <a:t>2</a:t>
              </a:r>
              <a:endParaRPr lang="zh-CN" altLang="en-US" b="1" dirty="0"/>
            </a:p>
          </p:txBody>
        </p:sp>
        <p:sp>
          <p:nvSpPr>
            <p:cNvPr id="88" name="文本框 87"/>
            <p:cNvSpPr txBox="1"/>
            <p:nvPr/>
          </p:nvSpPr>
          <p:spPr>
            <a:xfrm>
              <a:off x="2752508" y="3439104"/>
              <a:ext cx="631798" cy="563299"/>
            </a:xfrm>
            <a:prstGeom prst="rect">
              <a:avLst/>
            </a:prstGeom>
            <a:noFill/>
          </p:spPr>
          <p:txBody>
            <a:bodyPr wrap="square" rtlCol="0">
              <a:spAutoFit/>
            </a:bodyPr>
            <a:lstStyle/>
            <a:p>
              <a:r>
                <a:rPr lang="en-US" altLang="zh-CN" b="1" dirty="0"/>
                <a:t>4</a:t>
              </a:r>
              <a:endParaRPr lang="zh-CN" altLang="en-US" b="1" dirty="0"/>
            </a:p>
          </p:txBody>
        </p:sp>
        <p:sp>
          <p:nvSpPr>
            <p:cNvPr id="89" name="文本框 88"/>
            <p:cNvSpPr txBox="1"/>
            <p:nvPr/>
          </p:nvSpPr>
          <p:spPr>
            <a:xfrm>
              <a:off x="3212397" y="2329887"/>
              <a:ext cx="509386" cy="563299"/>
            </a:xfrm>
            <a:prstGeom prst="rect">
              <a:avLst/>
            </a:prstGeom>
            <a:noFill/>
          </p:spPr>
          <p:txBody>
            <a:bodyPr wrap="square" rtlCol="0">
              <a:spAutoFit/>
            </a:bodyPr>
            <a:lstStyle/>
            <a:p>
              <a:r>
                <a:rPr lang="en-US" altLang="zh-CN" b="1" dirty="0"/>
                <a:t>8</a:t>
              </a:r>
              <a:endParaRPr lang="zh-CN" altLang="en-US" b="1" dirty="0"/>
            </a:p>
          </p:txBody>
        </p:sp>
        <p:sp>
          <p:nvSpPr>
            <p:cNvPr id="90" name="文本框 89"/>
            <p:cNvSpPr txBox="1"/>
            <p:nvPr/>
          </p:nvSpPr>
          <p:spPr>
            <a:xfrm>
              <a:off x="4418402" y="1150253"/>
              <a:ext cx="991341" cy="563299"/>
            </a:xfrm>
            <a:prstGeom prst="rect">
              <a:avLst/>
            </a:prstGeom>
            <a:noFill/>
          </p:spPr>
          <p:txBody>
            <a:bodyPr wrap="square" rtlCol="0">
              <a:spAutoFit/>
            </a:bodyPr>
            <a:lstStyle/>
            <a:p>
              <a:r>
                <a:rPr lang="en-US" altLang="zh-CN" b="1" dirty="0"/>
                <a:t>16</a:t>
              </a:r>
              <a:endParaRPr lang="zh-CN" altLang="en-US" b="1" dirty="0"/>
            </a:p>
          </p:txBody>
        </p:sp>
        <p:cxnSp>
          <p:nvCxnSpPr>
            <p:cNvPr id="91" name="Straight Connector 11"/>
            <p:cNvCxnSpPr>
              <a:stCxn id="62" idx="0"/>
              <a:endCxn id="67" idx="4"/>
            </p:cNvCxnSpPr>
            <p:nvPr/>
          </p:nvCxnSpPr>
          <p:spPr>
            <a:xfrm flipV="1">
              <a:off x="3200418" y="4506845"/>
              <a:ext cx="0" cy="360355"/>
            </a:xfrm>
            <a:prstGeom prst="line">
              <a:avLst/>
            </a:prstGeom>
            <a:ln w="28575"/>
          </p:spPr>
          <p:style>
            <a:lnRef idx="1">
              <a:schemeClr val="dk1"/>
            </a:lnRef>
            <a:fillRef idx="0">
              <a:schemeClr val="dk1"/>
            </a:fillRef>
            <a:effectRef idx="0">
              <a:schemeClr val="dk1"/>
            </a:effectRef>
            <a:fontRef idx="minor">
              <a:schemeClr val="tx1"/>
            </a:fontRef>
          </p:style>
        </p:cxnSp>
        <p:cxnSp>
          <p:nvCxnSpPr>
            <p:cNvPr id="92" name="Straight Connector 11"/>
            <p:cNvCxnSpPr>
              <a:stCxn id="63" idx="0"/>
              <a:endCxn id="68" idx="4"/>
            </p:cNvCxnSpPr>
            <p:nvPr/>
          </p:nvCxnSpPr>
          <p:spPr>
            <a:xfrm flipV="1">
              <a:off x="4313810" y="4507889"/>
              <a:ext cx="0" cy="359311"/>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93" name="Straight Connector 11"/>
            <p:cNvCxnSpPr>
              <a:stCxn id="64" idx="0"/>
              <a:endCxn id="69" idx="4"/>
            </p:cNvCxnSpPr>
            <p:nvPr/>
          </p:nvCxnSpPr>
          <p:spPr>
            <a:xfrm flipV="1">
              <a:off x="5655838" y="4507889"/>
              <a:ext cx="0" cy="359311"/>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94" name="Straight Connector 11"/>
            <p:cNvCxnSpPr>
              <a:stCxn id="65" idx="0"/>
              <a:endCxn id="70" idx="4"/>
            </p:cNvCxnSpPr>
            <p:nvPr/>
          </p:nvCxnSpPr>
          <p:spPr>
            <a:xfrm flipV="1">
              <a:off x="7835360" y="4507889"/>
              <a:ext cx="0" cy="359311"/>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95" name="组合 94"/>
          <p:cNvGrpSpPr/>
          <p:nvPr/>
        </p:nvGrpSpPr>
        <p:grpSpPr>
          <a:xfrm>
            <a:off x="5507660" y="3284984"/>
            <a:ext cx="3437477" cy="3319440"/>
            <a:chOff x="5031543" y="3395215"/>
            <a:chExt cx="3437477" cy="3319440"/>
          </a:xfrm>
        </p:grpSpPr>
        <p:pic>
          <p:nvPicPr>
            <p:cNvPr id="96" name="Picture 11" descr="MCj03118980000[1]"/>
            <p:cNvPicPr>
              <a:picLocks noChangeAspect="1" noChangeArrowheads="1"/>
            </p:cNvPicPr>
            <p:nvPr/>
          </p:nvPicPr>
          <p:blipFill>
            <a:blip r:embed="rId15" cstate="hqprint">
              <a:extLst>
                <a:ext uri="{28A0092B-C50C-407E-A947-70E740481C1C}">
                  <a14:useLocalDpi xmlns:a14="http://schemas.microsoft.com/office/drawing/2010/main" val="0"/>
                </a:ext>
              </a:extLst>
            </a:blip>
            <a:srcRect/>
            <a:stretch>
              <a:fillRect/>
            </a:stretch>
          </p:blipFill>
          <p:spPr bwMode="auto">
            <a:xfrm>
              <a:off x="7506716" y="3920217"/>
              <a:ext cx="454530" cy="2138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8" name="Picture 11" descr="MCj03118980000[1]"/>
            <p:cNvPicPr>
              <a:picLocks noChangeAspect="1" noChangeArrowheads="1"/>
            </p:cNvPicPr>
            <p:nvPr/>
          </p:nvPicPr>
          <p:blipFill>
            <a:blip r:embed="rId15" cstate="hqprint">
              <a:extLst>
                <a:ext uri="{28A0092B-C50C-407E-A947-70E740481C1C}">
                  <a14:useLocalDpi xmlns:a14="http://schemas.microsoft.com/office/drawing/2010/main" val="0"/>
                </a:ext>
              </a:extLst>
            </a:blip>
            <a:srcRect/>
            <a:stretch>
              <a:fillRect/>
            </a:stretch>
          </p:blipFill>
          <p:spPr bwMode="auto">
            <a:xfrm>
              <a:off x="6065193" y="4847609"/>
              <a:ext cx="456350" cy="2147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9" name="Picture 2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652120" y="5243397"/>
              <a:ext cx="272080" cy="2739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4" name="Picture 1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174686" y="4817847"/>
              <a:ext cx="304386" cy="3021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6" name="Picture 11" descr="MCj03118980000[1]"/>
            <p:cNvPicPr>
              <a:picLocks noChangeAspect="1" noChangeArrowheads="1"/>
            </p:cNvPicPr>
            <p:nvPr/>
          </p:nvPicPr>
          <p:blipFill>
            <a:blip r:embed="rId15" cstate="hqprint">
              <a:extLst>
                <a:ext uri="{28A0092B-C50C-407E-A947-70E740481C1C}">
                  <a14:useLocalDpi xmlns:a14="http://schemas.microsoft.com/office/drawing/2010/main" val="0"/>
                </a:ext>
              </a:extLst>
            </a:blip>
            <a:srcRect/>
            <a:stretch>
              <a:fillRect/>
            </a:stretch>
          </p:blipFill>
          <p:spPr bwMode="auto">
            <a:xfrm>
              <a:off x="6537373" y="6193518"/>
              <a:ext cx="456350" cy="2147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7" name="Picture 11" descr="MCj03118980000[1]"/>
            <p:cNvPicPr>
              <a:picLocks noChangeAspect="1" noChangeArrowheads="1"/>
            </p:cNvPicPr>
            <p:nvPr/>
          </p:nvPicPr>
          <p:blipFill>
            <a:blip r:embed="rId15" cstate="hqprint">
              <a:extLst>
                <a:ext uri="{28A0092B-C50C-407E-A947-70E740481C1C}">
                  <a14:useLocalDpi xmlns:a14="http://schemas.microsoft.com/office/drawing/2010/main" val="0"/>
                </a:ext>
              </a:extLst>
            </a:blip>
            <a:srcRect/>
            <a:stretch>
              <a:fillRect/>
            </a:stretch>
          </p:blipFill>
          <p:spPr bwMode="auto">
            <a:xfrm>
              <a:off x="6528304" y="4355698"/>
              <a:ext cx="453622" cy="2120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9" name="Text Box 177"/>
            <p:cNvSpPr txBox="1">
              <a:spLocks noChangeArrowheads="1"/>
            </p:cNvSpPr>
            <p:nvPr/>
          </p:nvSpPr>
          <p:spPr bwMode="auto">
            <a:xfrm>
              <a:off x="5436096" y="5435932"/>
              <a:ext cx="1059682"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zh-CN" altLang="en-US" sz="1800" b="1" dirty="0"/>
                <a:t>t</a:t>
              </a:r>
              <a:r>
                <a:rPr lang="zh-CN" altLang="en-US" sz="1800" b="1" baseline="-25000" dirty="0"/>
                <a:t>1</a:t>
              </a:r>
              <a:r>
                <a:rPr lang="zh-CN" altLang="en-US" sz="1800" b="1" dirty="0"/>
                <a:t>（</a:t>
              </a:r>
              <a:r>
                <a:rPr lang="en-US" altLang="zh-CN" sz="1800" b="1" dirty="0"/>
                <a:t>1</a:t>
              </a:r>
              <a:r>
                <a:rPr lang="zh-CN" altLang="en-US" sz="1800" b="1" dirty="0"/>
                <a:t>，</a:t>
              </a:r>
              <a:r>
                <a:rPr lang="en-US" altLang="zh-CN" sz="1800" b="1" dirty="0"/>
                <a:t>2</a:t>
              </a:r>
              <a:r>
                <a:rPr lang="zh-CN" altLang="en-US" sz="1800" b="1" dirty="0"/>
                <a:t>）</a:t>
              </a:r>
              <a:endParaRPr lang="zh-CN" altLang="en-US" sz="1800" b="1" baseline="-25000" dirty="0"/>
            </a:p>
          </p:txBody>
        </p:sp>
        <p:grpSp>
          <p:nvGrpSpPr>
            <p:cNvPr id="110" name="组合 109"/>
            <p:cNvGrpSpPr/>
            <p:nvPr/>
          </p:nvGrpSpPr>
          <p:grpSpPr>
            <a:xfrm>
              <a:off x="5364088" y="3509850"/>
              <a:ext cx="2952328" cy="2871478"/>
              <a:chOff x="5148064" y="3437842"/>
              <a:chExt cx="2952328" cy="2871478"/>
            </a:xfrm>
          </p:grpSpPr>
          <p:cxnSp>
            <p:nvCxnSpPr>
              <p:cNvPr id="159" name="直接箭头连接符 158"/>
              <p:cNvCxnSpPr/>
              <p:nvPr/>
            </p:nvCxnSpPr>
            <p:spPr bwMode="auto">
              <a:xfrm flipV="1">
                <a:off x="5148064" y="3437842"/>
                <a:ext cx="0" cy="2871478"/>
              </a:xfrm>
              <a:prstGeom prst="straightConnector1">
                <a:avLst/>
              </a:prstGeom>
              <a:solidFill>
                <a:srgbClr val="C0C0C0">
                  <a:alpha val="0"/>
                </a:srgbClr>
              </a:solidFill>
              <a:ln w="28575" cap="flat" cmpd="sng" algn="ctr">
                <a:solidFill>
                  <a:schemeClr val="tx1"/>
                </a:solidFill>
                <a:prstDash val="solid"/>
                <a:round/>
                <a:headEnd type="none" w="med" len="med"/>
                <a:tailEnd type="arrow" w="med" len="lg"/>
              </a:ln>
              <a:effectLst/>
            </p:spPr>
          </p:cxnSp>
          <p:cxnSp>
            <p:nvCxnSpPr>
              <p:cNvPr id="165" name="直接箭头连接符 164"/>
              <p:cNvCxnSpPr/>
              <p:nvPr/>
            </p:nvCxnSpPr>
            <p:spPr bwMode="auto">
              <a:xfrm>
                <a:off x="5148064" y="6309320"/>
                <a:ext cx="2952328" cy="0"/>
              </a:xfrm>
              <a:prstGeom prst="straightConnector1">
                <a:avLst/>
              </a:prstGeom>
              <a:solidFill>
                <a:srgbClr val="C0C0C0">
                  <a:alpha val="0"/>
                </a:srgbClr>
              </a:solidFill>
              <a:ln w="28575" cap="flat" cmpd="sng" algn="ctr">
                <a:solidFill>
                  <a:schemeClr val="tx1"/>
                </a:solidFill>
                <a:prstDash val="solid"/>
                <a:round/>
                <a:headEnd type="none" w="med" len="med"/>
                <a:tailEnd type="arrow" w="med" len="lg"/>
              </a:ln>
              <a:effectLst/>
            </p:spPr>
          </p:cxnSp>
          <p:cxnSp>
            <p:nvCxnSpPr>
              <p:cNvPr id="166" name="直接连接符 165"/>
              <p:cNvCxnSpPr/>
              <p:nvPr/>
            </p:nvCxnSpPr>
            <p:spPr bwMode="auto">
              <a:xfrm>
                <a:off x="5148064" y="393305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67" name="直接连接符 166"/>
              <p:cNvCxnSpPr/>
              <p:nvPr/>
            </p:nvCxnSpPr>
            <p:spPr bwMode="auto">
              <a:xfrm>
                <a:off x="5148064" y="580526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68" name="直接连接符 167"/>
              <p:cNvCxnSpPr/>
              <p:nvPr/>
            </p:nvCxnSpPr>
            <p:spPr bwMode="auto">
              <a:xfrm>
                <a:off x="5148064" y="532003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69" name="直接连接符 168"/>
              <p:cNvCxnSpPr/>
              <p:nvPr/>
            </p:nvCxnSpPr>
            <p:spPr bwMode="auto">
              <a:xfrm>
                <a:off x="5148064" y="436510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70" name="直接连接符 169"/>
              <p:cNvCxnSpPr/>
              <p:nvPr/>
            </p:nvCxnSpPr>
            <p:spPr bwMode="auto">
              <a:xfrm>
                <a:off x="5148064" y="4817848"/>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grpSp>
            <p:nvGrpSpPr>
              <p:cNvPr id="171" name="组合 170"/>
              <p:cNvGrpSpPr/>
              <p:nvPr/>
            </p:nvGrpSpPr>
            <p:grpSpPr>
              <a:xfrm rot="16200000">
                <a:off x="6511217" y="5306207"/>
                <a:ext cx="72008" cy="1934218"/>
                <a:chOff x="5300464" y="4023446"/>
                <a:chExt cx="72008" cy="1934218"/>
              </a:xfrm>
            </p:grpSpPr>
            <p:cxnSp>
              <p:nvCxnSpPr>
                <p:cNvPr id="172" name="直接连接符 171"/>
                <p:cNvCxnSpPr/>
                <p:nvPr/>
              </p:nvCxnSpPr>
              <p:spPr bwMode="auto">
                <a:xfrm>
                  <a:off x="5300464" y="402344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73" name="直接连接符 172"/>
                <p:cNvCxnSpPr/>
                <p:nvPr/>
              </p:nvCxnSpPr>
              <p:spPr bwMode="auto">
                <a:xfrm>
                  <a:off x="5300464" y="595766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74" name="直接连接符 173"/>
                <p:cNvCxnSpPr/>
                <p:nvPr/>
              </p:nvCxnSpPr>
              <p:spPr bwMode="auto">
                <a:xfrm>
                  <a:off x="5300464" y="547243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75" name="直接连接符 174"/>
                <p:cNvCxnSpPr/>
                <p:nvPr/>
              </p:nvCxnSpPr>
              <p:spPr bwMode="auto">
                <a:xfrm>
                  <a:off x="5300464" y="451750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76" name="直接连接符 175"/>
                <p:cNvCxnSpPr/>
                <p:nvPr/>
              </p:nvCxnSpPr>
              <p:spPr bwMode="auto">
                <a:xfrm>
                  <a:off x="5300464" y="4970248"/>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grpSp>
        </p:grpSp>
        <p:sp>
          <p:nvSpPr>
            <p:cNvPr id="112" name="Text Box 177"/>
            <p:cNvSpPr txBox="1">
              <a:spLocks noChangeArrowheads="1"/>
            </p:cNvSpPr>
            <p:nvPr/>
          </p:nvSpPr>
          <p:spPr bwMode="auto">
            <a:xfrm>
              <a:off x="5919271" y="5062387"/>
              <a:ext cx="1059682"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zh-CN" altLang="en-US" sz="1800" b="1" dirty="0"/>
                <a:t>t</a:t>
              </a:r>
              <a:r>
                <a:rPr lang="en-US" altLang="zh-CN" sz="1800" baseline="-25000" dirty="0"/>
                <a:t>2</a:t>
              </a:r>
              <a:r>
                <a:rPr lang="zh-CN" altLang="en-US" sz="1800" b="1" dirty="0"/>
                <a:t>（</a:t>
              </a:r>
              <a:r>
                <a:rPr lang="en-US" altLang="zh-CN" sz="1800" dirty="0"/>
                <a:t>2</a:t>
              </a:r>
              <a:r>
                <a:rPr lang="zh-CN" altLang="en-US" sz="1800" b="1" dirty="0"/>
                <a:t>，</a:t>
              </a:r>
              <a:r>
                <a:rPr lang="en-US" altLang="zh-CN" sz="1800" dirty="0"/>
                <a:t>3</a:t>
              </a:r>
              <a:r>
                <a:rPr lang="zh-CN" altLang="en-US" sz="1800" b="1" dirty="0"/>
                <a:t>）</a:t>
              </a:r>
              <a:endParaRPr lang="zh-CN" altLang="en-US" sz="1800" b="1" baseline="-25000" dirty="0"/>
            </a:p>
          </p:txBody>
        </p:sp>
        <p:sp>
          <p:nvSpPr>
            <p:cNvPr id="113" name="Text Box 177"/>
            <p:cNvSpPr txBox="1">
              <a:spLocks noChangeArrowheads="1"/>
            </p:cNvSpPr>
            <p:nvPr/>
          </p:nvSpPr>
          <p:spPr bwMode="auto">
            <a:xfrm>
              <a:off x="5820268" y="4505879"/>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2</a:t>
              </a:r>
              <a:r>
                <a:rPr lang="zh-CN" altLang="en-US" sz="1800" b="1" dirty="0"/>
                <a:t>（</a:t>
              </a:r>
              <a:r>
                <a:rPr lang="en-US" altLang="zh-CN" sz="1800" dirty="0"/>
                <a:t>2</a:t>
              </a:r>
              <a:r>
                <a:rPr lang="zh-CN" altLang="en-US" sz="1800" b="1" dirty="0"/>
                <a:t>，</a:t>
              </a:r>
              <a:r>
                <a:rPr lang="en-US" altLang="zh-CN" sz="1800" dirty="0"/>
                <a:t>3</a:t>
              </a:r>
              <a:r>
                <a:rPr lang="zh-CN" altLang="en-US" sz="1800" b="1" dirty="0"/>
                <a:t>）</a:t>
              </a:r>
              <a:endParaRPr lang="zh-CN" altLang="en-US" sz="1800" b="1" baseline="-25000" dirty="0"/>
            </a:p>
          </p:txBody>
        </p:sp>
        <p:sp>
          <p:nvSpPr>
            <p:cNvPr id="115" name="Text Box 177"/>
            <p:cNvSpPr txBox="1">
              <a:spLocks noChangeArrowheads="1"/>
            </p:cNvSpPr>
            <p:nvPr/>
          </p:nvSpPr>
          <p:spPr bwMode="auto">
            <a:xfrm>
              <a:off x="6156210" y="4053999"/>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3</a:t>
              </a:r>
              <a:r>
                <a:rPr lang="zh-CN" altLang="en-US" sz="1800" b="1" dirty="0"/>
                <a:t>（</a:t>
              </a:r>
              <a:r>
                <a:rPr lang="en-US" altLang="zh-CN" sz="1800" dirty="0"/>
                <a:t>3</a:t>
              </a:r>
              <a:r>
                <a:rPr lang="zh-CN" altLang="en-US" sz="1800" b="1" dirty="0"/>
                <a:t>，</a:t>
              </a:r>
              <a:r>
                <a:rPr lang="en-US" altLang="zh-CN" sz="1800" dirty="0"/>
                <a:t>4</a:t>
              </a:r>
              <a:r>
                <a:rPr lang="zh-CN" altLang="en-US" sz="1800" b="1" dirty="0"/>
                <a:t>）</a:t>
              </a:r>
              <a:endParaRPr lang="zh-CN" altLang="en-US" sz="1800" b="1" baseline="-25000" dirty="0"/>
            </a:p>
          </p:txBody>
        </p:sp>
        <p:sp>
          <p:nvSpPr>
            <p:cNvPr id="119" name="Text Box 177"/>
            <p:cNvSpPr txBox="1">
              <a:spLocks noChangeArrowheads="1"/>
            </p:cNvSpPr>
            <p:nvPr/>
          </p:nvSpPr>
          <p:spPr bwMode="auto">
            <a:xfrm>
              <a:off x="6190410" y="5903480"/>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1</a:t>
              </a:r>
              <a:r>
                <a:rPr lang="zh-CN" altLang="en-US" sz="1800" b="1" dirty="0"/>
                <a:t>（</a:t>
              </a:r>
              <a:r>
                <a:rPr lang="en-US" altLang="zh-CN" sz="1800" dirty="0"/>
                <a:t>3</a:t>
              </a:r>
              <a:r>
                <a:rPr lang="zh-CN" altLang="en-US" sz="1800" b="1" dirty="0"/>
                <a:t>，</a:t>
              </a:r>
              <a:r>
                <a:rPr lang="en-US" altLang="zh-CN" sz="1800" dirty="0"/>
                <a:t>0</a:t>
              </a:r>
              <a:r>
                <a:rPr lang="zh-CN" altLang="en-US" sz="1800" b="1" dirty="0"/>
                <a:t>）</a:t>
              </a:r>
              <a:endParaRPr lang="zh-CN" altLang="en-US" sz="1800" b="1" baseline="-25000" dirty="0"/>
            </a:p>
          </p:txBody>
        </p:sp>
        <p:sp>
          <p:nvSpPr>
            <p:cNvPr id="126" name="Text Box 177"/>
            <p:cNvSpPr txBox="1">
              <a:spLocks noChangeArrowheads="1"/>
            </p:cNvSpPr>
            <p:nvPr/>
          </p:nvSpPr>
          <p:spPr bwMode="auto">
            <a:xfrm>
              <a:off x="7218431" y="3593372"/>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4</a:t>
              </a:r>
              <a:r>
                <a:rPr lang="zh-CN" altLang="en-US" sz="1800" b="1" dirty="0"/>
                <a:t>（</a:t>
              </a:r>
              <a:r>
                <a:rPr lang="en-US" altLang="zh-CN" sz="1800" dirty="0"/>
                <a:t>5</a:t>
              </a:r>
              <a:r>
                <a:rPr lang="zh-CN" altLang="en-US" sz="1800" b="1" dirty="0"/>
                <a:t>，</a:t>
              </a:r>
              <a:r>
                <a:rPr lang="en-US" altLang="zh-CN" sz="1800" dirty="0"/>
                <a:t>5</a:t>
              </a:r>
              <a:r>
                <a:rPr lang="zh-CN" altLang="en-US" sz="1800" b="1" dirty="0"/>
                <a:t>）</a:t>
              </a:r>
              <a:endParaRPr lang="zh-CN" altLang="en-US" sz="1800" b="1" baseline="-25000" dirty="0"/>
            </a:p>
          </p:txBody>
        </p:sp>
        <p:sp>
          <p:nvSpPr>
            <p:cNvPr id="133" name="文本框 132"/>
            <p:cNvSpPr txBox="1"/>
            <p:nvPr/>
          </p:nvSpPr>
          <p:spPr>
            <a:xfrm>
              <a:off x="5034120" y="3846169"/>
              <a:ext cx="360040" cy="369332"/>
            </a:xfrm>
            <a:prstGeom prst="rect">
              <a:avLst/>
            </a:prstGeom>
            <a:noFill/>
          </p:spPr>
          <p:txBody>
            <a:bodyPr wrap="square" rtlCol="0">
              <a:spAutoFit/>
            </a:bodyPr>
            <a:lstStyle/>
            <a:p>
              <a:r>
                <a:rPr lang="en-US" altLang="zh-CN" sz="1800" dirty="0">
                  <a:latin typeface="+mn-lt"/>
                </a:rPr>
                <a:t>5</a:t>
              </a:r>
              <a:endParaRPr lang="zh-CN" altLang="en-US" sz="1800" dirty="0">
                <a:latin typeface="+mn-lt"/>
              </a:endParaRPr>
            </a:p>
          </p:txBody>
        </p:sp>
        <p:sp>
          <p:nvSpPr>
            <p:cNvPr id="134" name="文本框 133"/>
            <p:cNvSpPr txBox="1"/>
            <p:nvPr/>
          </p:nvSpPr>
          <p:spPr>
            <a:xfrm>
              <a:off x="5031543" y="4249774"/>
              <a:ext cx="360040" cy="369332"/>
            </a:xfrm>
            <a:prstGeom prst="rect">
              <a:avLst/>
            </a:prstGeom>
            <a:noFill/>
          </p:spPr>
          <p:txBody>
            <a:bodyPr wrap="square" rtlCol="0">
              <a:spAutoFit/>
            </a:bodyPr>
            <a:lstStyle/>
            <a:p>
              <a:r>
                <a:rPr lang="en-US" altLang="zh-CN" sz="1800" dirty="0">
                  <a:latin typeface="+mn-lt"/>
                </a:rPr>
                <a:t>4</a:t>
              </a:r>
              <a:endParaRPr lang="zh-CN" altLang="en-US" sz="1800" dirty="0">
                <a:latin typeface="+mn-lt"/>
              </a:endParaRPr>
            </a:p>
          </p:txBody>
        </p:sp>
        <p:sp>
          <p:nvSpPr>
            <p:cNvPr id="136" name="文本框 135"/>
            <p:cNvSpPr txBox="1"/>
            <p:nvPr/>
          </p:nvSpPr>
          <p:spPr>
            <a:xfrm>
              <a:off x="5034881" y="4729335"/>
              <a:ext cx="360040" cy="369332"/>
            </a:xfrm>
            <a:prstGeom prst="rect">
              <a:avLst/>
            </a:prstGeom>
            <a:noFill/>
          </p:spPr>
          <p:txBody>
            <a:bodyPr wrap="square" rtlCol="0">
              <a:spAutoFit/>
            </a:bodyPr>
            <a:lstStyle/>
            <a:p>
              <a:r>
                <a:rPr lang="en-US" altLang="zh-CN" sz="1800" dirty="0">
                  <a:latin typeface="+mn-lt"/>
                </a:rPr>
                <a:t>3</a:t>
              </a:r>
              <a:endParaRPr lang="zh-CN" altLang="en-US" sz="1800" dirty="0">
                <a:latin typeface="+mn-lt"/>
              </a:endParaRPr>
            </a:p>
          </p:txBody>
        </p:sp>
        <p:sp>
          <p:nvSpPr>
            <p:cNvPr id="142" name="文本框 141"/>
            <p:cNvSpPr txBox="1"/>
            <p:nvPr/>
          </p:nvSpPr>
          <p:spPr>
            <a:xfrm>
              <a:off x="5034881" y="5215687"/>
              <a:ext cx="360040" cy="369332"/>
            </a:xfrm>
            <a:prstGeom prst="rect">
              <a:avLst/>
            </a:prstGeom>
            <a:noFill/>
          </p:spPr>
          <p:txBody>
            <a:bodyPr wrap="square" rtlCol="0">
              <a:spAutoFit/>
            </a:bodyPr>
            <a:lstStyle/>
            <a:p>
              <a:r>
                <a:rPr lang="en-US" altLang="zh-CN" sz="1800" dirty="0">
                  <a:latin typeface="+mn-lt"/>
                </a:rPr>
                <a:t>2</a:t>
              </a:r>
              <a:endParaRPr lang="zh-CN" altLang="en-US" sz="1800" dirty="0">
                <a:latin typeface="+mn-lt"/>
              </a:endParaRPr>
            </a:p>
          </p:txBody>
        </p:sp>
        <p:sp>
          <p:nvSpPr>
            <p:cNvPr id="143" name="文本框 142"/>
            <p:cNvSpPr txBox="1"/>
            <p:nvPr/>
          </p:nvSpPr>
          <p:spPr>
            <a:xfrm>
              <a:off x="5036100" y="5698695"/>
              <a:ext cx="360040" cy="369332"/>
            </a:xfrm>
            <a:prstGeom prst="rect">
              <a:avLst/>
            </a:prstGeom>
            <a:noFill/>
          </p:spPr>
          <p:txBody>
            <a:bodyPr wrap="square" rtlCol="0">
              <a:spAutoFit/>
            </a:bodyPr>
            <a:lstStyle/>
            <a:p>
              <a:r>
                <a:rPr lang="en-US" altLang="zh-CN" sz="1800" dirty="0">
                  <a:latin typeface="+mn-lt"/>
                </a:rPr>
                <a:t>1</a:t>
              </a:r>
              <a:endParaRPr lang="zh-CN" altLang="en-US" sz="1800" dirty="0">
                <a:latin typeface="+mn-lt"/>
              </a:endParaRPr>
            </a:p>
          </p:txBody>
        </p:sp>
        <p:sp>
          <p:nvSpPr>
            <p:cNvPr id="144" name="文本框 143"/>
            <p:cNvSpPr txBox="1"/>
            <p:nvPr/>
          </p:nvSpPr>
          <p:spPr>
            <a:xfrm>
              <a:off x="7550334" y="6345323"/>
              <a:ext cx="360040" cy="369332"/>
            </a:xfrm>
            <a:prstGeom prst="rect">
              <a:avLst/>
            </a:prstGeom>
            <a:noFill/>
          </p:spPr>
          <p:txBody>
            <a:bodyPr wrap="square" rtlCol="0">
              <a:spAutoFit/>
            </a:bodyPr>
            <a:lstStyle/>
            <a:p>
              <a:r>
                <a:rPr lang="en-US" altLang="zh-CN" sz="1800" dirty="0">
                  <a:latin typeface="+mn-lt"/>
                </a:rPr>
                <a:t>5</a:t>
              </a:r>
              <a:endParaRPr lang="zh-CN" altLang="en-US" sz="1800" dirty="0">
                <a:latin typeface="+mn-lt"/>
              </a:endParaRPr>
            </a:p>
          </p:txBody>
        </p:sp>
        <p:sp>
          <p:nvSpPr>
            <p:cNvPr id="145" name="文本框 144"/>
            <p:cNvSpPr txBox="1"/>
            <p:nvPr/>
          </p:nvSpPr>
          <p:spPr>
            <a:xfrm>
              <a:off x="7082669" y="6345323"/>
              <a:ext cx="360040" cy="369332"/>
            </a:xfrm>
            <a:prstGeom prst="rect">
              <a:avLst/>
            </a:prstGeom>
            <a:noFill/>
          </p:spPr>
          <p:txBody>
            <a:bodyPr wrap="square" rtlCol="0">
              <a:spAutoFit/>
            </a:bodyPr>
            <a:lstStyle/>
            <a:p>
              <a:r>
                <a:rPr lang="en-US" altLang="zh-CN" sz="1800" dirty="0">
                  <a:latin typeface="+mn-lt"/>
                </a:rPr>
                <a:t>4</a:t>
              </a:r>
              <a:endParaRPr lang="zh-CN" altLang="en-US" sz="1800" dirty="0">
                <a:latin typeface="+mn-lt"/>
              </a:endParaRPr>
            </a:p>
          </p:txBody>
        </p:sp>
        <p:sp>
          <p:nvSpPr>
            <p:cNvPr id="146" name="文本框 145"/>
            <p:cNvSpPr txBox="1"/>
            <p:nvPr/>
          </p:nvSpPr>
          <p:spPr>
            <a:xfrm>
              <a:off x="6621886" y="6345323"/>
              <a:ext cx="360040" cy="369332"/>
            </a:xfrm>
            <a:prstGeom prst="rect">
              <a:avLst/>
            </a:prstGeom>
            <a:noFill/>
          </p:spPr>
          <p:txBody>
            <a:bodyPr wrap="square" rtlCol="0">
              <a:spAutoFit/>
            </a:bodyPr>
            <a:lstStyle/>
            <a:p>
              <a:r>
                <a:rPr lang="en-US" altLang="zh-CN" sz="1800" dirty="0">
                  <a:latin typeface="+mn-lt"/>
                </a:rPr>
                <a:t>3</a:t>
              </a:r>
              <a:endParaRPr lang="zh-CN" altLang="en-US" sz="1800" dirty="0">
                <a:latin typeface="+mn-lt"/>
              </a:endParaRPr>
            </a:p>
          </p:txBody>
        </p:sp>
        <p:sp>
          <p:nvSpPr>
            <p:cNvPr id="147" name="文本框 146"/>
            <p:cNvSpPr txBox="1"/>
            <p:nvPr/>
          </p:nvSpPr>
          <p:spPr>
            <a:xfrm>
              <a:off x="6132114" y="6345323"/>
              <a:ext cx="360040" cy="369332"/>
            </a:xfrm>
            <a:prstGeom prst="rect">
              <a:avLst/>
            </a:prstGeom>
            <a:noFill/>
          </p:spPr>
          <p:txBody>
            <a:bodyPr wrap="square" rtlCol="0">
              <a:spAutoFit/>
            </a:bodyPr>
            <a:lstStyle/>
            <a:p>
              <a:r>
                <a:rPr lang="en-US" altLang="zh-CN" sz="1800" dirty="0">
                  <a:latin typeface="+mn-lt"/>
                </a:rPr>
                <a:t>2</a:t>
              </a:r>
              <a:endParaRPr lang="zh-CN" altLang="en-US" sz="1800" dirty="0">
                <a:latin typeface="+mn-lt"/>
              </a:endParaRPr>
            </a:p>
          </p:txBody>
        </p:sp>
        <p:sp>
          <p:nvSpPr>
            <p:cNvPr id="155" name="文本框 154"/>
            <p:cNvSpPr txBox="1"/>
            <p:nvPr/>
          </p:nvSpPr>
          <p:spPr>
            <a:xfrm>
              <a:off x="5652120" y="6345323"/>
              <a:ext cx="360040" cy="369332"/>
            </a:xfrm>
            <a:prstGeom prst="rect">
              <a:avLst/>
            </a:prstGeom>
            <a:noFill/>
          </p:spPr>
          <p:txBody>
            <a:bodyPr wrap="square" rtlCol="0">
              <a:spAutoFit/>
            </a:bodyPr>
            <a:lstStyle/>
            <a:p>
              <a:r>
                <a:rPr lang="en-US" altLang="zh-CN" sz="1800" dirty="0">
                  <a:latin typeface="+mn-lt"/>
                </a:rPr>
                <a:t>1</a:t>
              </a:r>
              <a:endParaRPr lang="zh-CN" altLang="en-US" sz="1800" dirty="0">
                <a:latin typeface="+mn-lt"/>
              </a:endParaRPr>
            </a:p>
          </p:txBody>
        </p:sp>
        <p:sp>
          <p:nvSpPr>
            <p:cNvPr id="156" name="文本框 155"/>
            <p:cNvSpPr txBox="1"/>
            <p:nvPr/>
          </p:nvSpPr>
          <p:spPr>
            <a:xfrm>
              <a:off x="5031543" y="3395215"/>
              <a:ext cx="360040" cy="369332"/>
            </a:xfrm>
            <a:prstGeom prst="rect">
              <a:avLst/>
            </a:prstGeom>
            <a:noFill/>
          </p:spPr>
          <p:txBody>
            <a:bodyPr wrap="square" rtlCol="0">
              <a:spAutoFit/>
            </a:bodyPr>
            <a:lstStyle/>
            <a:p>
              <a:r>
                <a:rPr lang="en-US" altLang="zh-CN" sz="1800" dirty="0">
                  <a:latin typeface="+mn-lt"/>
                </a:rPr>
                <a:t>Y</a:t>
              </a:r>
              <a:endParaRPr lang="zh-CN" altLang="en-US" sz="1800" dirty="0">
                <a:latin typeface="+mn-lt"/>
              </a:endParaRPr>
            </a:p>
          </p:txBody>
        </p:sp>
        <p:sp>
          <p:nvSpPr>
            <p:cNvPr id="157" name="文本框 156"/>
            <p:cNvSpPr txBox="1"/>
            <p:nvPr/>
          </p:nvSpPr>
          <p:spPr>
            <a:xfrm>
              <a:off x="8108980" y="6341542"/>
              <a:ext cx="360040" cy="369332"/>
            </a:xfrm>
            <a:prstGeom prst="rect">
              <a:avLst/>
            </a:prstGeom>
            <a:noFill/>
          </p:spPr>
          <p:txBody>
            <a:bodyPr wrap="square" rtlCol="0">
              <a:spAutoFit/>
            </a:bodyPr>
            <a:lstStyle/>
            <a:p>
              <a:r>
                <a:rPr lang="en-US" altLang="zh-CN" sz="1800" dirty="0">
                  <a:latin typeface="+mn-lt"/>
                </a:rPr>
                <a:t>X</a:t>
              </a:r>
              <a:endParaRPr lang="zh-CN" altLang="en-US" sz="1800" dirty="0">
                <a:latin typeface="+mn-lt"/>
              </a:endParaRPr>
            </a:p>
          </p:txBody>
        </p:sp>
      </p:grpSp>
      <mc:AlternateContent xmlns:mc="http://schemas.openxmlformats.org/markup-compatibility/2006" xmlns:a14="http://schemas.microsoft.com/office/drawing/2010/main">
        <mc:Choice Requires="a14">
          <p:sp>
            <p:nvSpPr>
              <p:cNvPr id="129" name="Oval 5"/>
              <p:cNvSpPr/>
              <p:nvPr/>
            </p:nvSpPr>
            <p:spPr>
              <a:xfrm>
                <a:off x="469023" y="3437841"/>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1</m:t>
                          </m:r>
                        </m:sub>
                      </m:sSub>
                    </m:oMath>
                  </m:oMathPara>
                </a14:m>
                <a:endParaRPr lang="en-US" dirty="0"/>
              </a:p>
            </p:txBody>
          </p:sp>
        </mc:Choice>
        <mc:Fallback xmlns="">
          <p:sp>
            <p:nvSpPr>
              <p:cNvPr id="129" name="Oval 5"/>
              <p:cNvSpPr>
                <a:spLocks noRot="1" noChangeAspect="1" noMove="1" noResize="1" noEditPoints="1" noAdjustHandles="1" noChangeArrowheads="1" noChangeShapeType="1" noTextEdit="1"/>
              </p:cNvSpPr>
              <p:nvPr/>
            </p:nvSpPr>
            <p:spPr>
              <a:xfrm>
                <a:off x="469023" y="3437841"/>
                <a:ext cx="356615" cy="356615"/>
              </a:xfrm>
              <a:prstGeom prst="ellipse">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0" name="Oval 6"/>
              <p:cNvSpPr/>
              <p:nvPr/>
            </p:nvSpPr>
            <p:spPr>
              <a:xfrm>
                <a:off x="467545" y="4058928"/>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2</m:t>
                          </m:r>
                        </m:sub>
                      </m:sSub>
                    </m:oMath>
                  </m:oMathPara>
                </a14:m>
                <a:endParaRPr lang="en-US" dirty="0"/>
              </a:p>
            </p:txBody>
          </p:sp>
        </mc:Choice>
        <mc:Fallback xmlns="">
          <p:sp>
            <p:nvSpPr>
              <p:cNvPr id="130" name="Oval 6"/>
              <p:cNvSpPr>
                <a:spLocks noRot="1" noChangeAspect="1" noMove="1" noResize="1" noEditPoints="1" noAdjustHandles="1" noChangeArrowheads="1" noChangeShapeType="1" noTextEdit="1"/>
              </p:cNvSpPr>
              <p:nvPr/>
            </p:nvSpPr>
            <p:spPr>
              <a:xfrm>
                <a:off x="467545" y="4058928"/>
                <a:ext cx="356615" cy="356615"/>
              </a:xfrm>
              <a:prstGeom prst="ellipse">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1" name="Oval 7"/>
              <p:cNvSpPr/>
              <p:nvPr/>
            </p:nvSpPr>
            <p:spPr>
              <a:xfrm>
                <a:off x="467544" y="4639540"/>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3</m:t>
                          </m:r>
                        </m:sub>
                      </m:sSub>
                    </m:oMath>
                  </m:oMathPara>
                </a14:m>
                <a:endParaRPr lang="en-US" dirty="0"/>
              </a:p>
            </p:txBody>
          </p:sp>
        </mc:Choice>
        <mc:Fallback xmlns="">
          <p:sp>
            <p:nvSpPr>
              <p:cNvPr id="131" name="Oval 7"/>
              <p:cNvSpPr>
                <a:spLocks noRot="1" noChangeAspect="1" noMove="1" noResize="1" noEditPoints="1" noAdjustHandles="1" noChangeArrowheads="1" noChangeShapeType="1" noTextEdit="1"/>
              </p:cNvSpPr>
              <p:nvPr/>
            </p:nvSpPr>
            <p:spPr>
              <a:xfrm>
                <a:off x="467544" y="4639540"/>
                <a:ext cx="356615" cy="356615"/>
              </a:xfrm>
              <a:prstGeom prst="ellipse">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2" name="Oval 8"/>
              <p:cNvSpPr/>
              <p:nvPr/>
            </p:nvSpPr>
            <p:spPr>
              <a:xfrm>
                <a:off x="1909185" y="3433110"/>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1</m:t>
                          </m:r>
                        </m:sub>
                      </m:sSub>
                    </m:oMath>
                  </m:oMathPara>
                </a14:m>
                <a:endParaRPr lang="en-US" dirty="0"/>
              </a:p>
            </p:txBody>
          </p:sp>
        </mc:Choice>
        <mc:Fallback xmlns="">
          <p:sp>
            <p:nvSpPr>
              <p:cNvPr id="132" name="Oval 8"/>
              <p:cNvSpPr>
                <a:spLocks noRot="1" noChangeAspect="1" noMove="1" noResize="1" noEditPoints="1" noAdjustHandles="1" noChangeArrowheads="1" noChangeShapeType="1" noTextEdit="1"/>
              </p:cNvSpPr>
              <p:nvPr/>
            </p:nvSpPr>
            <p:spPr>
              <a:xfrm>
                <a:off x="1909185" y="3433110"/>
                <a:ext cx="356615" cy="356615"/>
              </a:xfrm>
              <a:prstGeom prst="ellipse">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5" name="Oval 9"/>
              <p:cNvSpPr/>
              <p:nvPr/>
            </p:nvSpPr>
            <p:spPr>
              <a:xfrm>
                <a:off x="1909185" y="4058109"/>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2</m:t>
                          </m:r>
                        </m:sub>
                      </m:sSub>
                    </m:oMath>
                  </m:oMathPara>
                </a14:m>
                <a:endParaRPr lang="en-US" dirty="0"/>
              </a:p>
            </p:txBody>
          </p:sp>
        </mc:Choice>
        <mc:Fallback xmlns="">
          <p:sp>
            <p:nvSpPr>
              <p:cNvPr id="135" name="Oval 9"/>
              <p:cNvSpPr>
                <a:spLocks noRot="1" noChangeAspect="1" noMove="1" noResize="1" noEditPoints="1" noAdjustHandles="1" noChangeArrowheads="1" noChangeShapeType="1" noTextEdit="1"/>
              </p:cNvSpPr>
              <p:nvPr/>
            </p:nvSpPr>
            <p:spPr>
              <a:xfrm>
                <a:off x="1909185" y="4058109"/>
                <a:ext cx="356615" cy="356615"/>
              </a:xfrm>
              <a:prstGeom prst="ellipse">
                <a:avLst/>
              </a:prstGeom>
              <a:blipFill>
                <a:blip r:embed="rId22"/>
                <a:stretch>
                  <a:fillRect/>
                </a:stretch>
              </a:blipFill>
            </p:spPr>
            <p:txBody>
              <a:bodyPr/>
              <a:lstStyle/>
              <a:p>
                <a:r>
                  <a:rPr lang="zh-CN" altLang="en-US">
                    <a:noFill/>
                  </a:rPr>
                  <a:t> </a:t>
                </a:r>
              </a:p>
            </p:txBody>
          </p:sp>
        </mc:Fallback>
      </mc:AlternateContent>
      <p:cxnSp>
        <p:nvCxnSpPr>
          <p:cNvPr id="139" name="直接连接符 138"/>
          <p:cNvCxnSpPr>
            <a:stCxn id="130" idx="6"/>
            <a:endCxn id="132" idx="2"/>
          </p:cNvCxnSpPr>
          <p:nvPr/>
        </p:nvCxnSpPr>
        <p:spPr bwMode="auto">
          <a:xfrm flipV="1">
            <a:off x="824160" y="3611418"/>
            <a:ext cx="1085025" cy="625818"/>
          </a:xfrm>
          <a:prstGeom prst="line">
            <a:avLst/>
          </a:prstGeom>
          <a:solidFill>
            <a:srgbClr val="C0C0C0">
              <a:alpha val="0"/>
            </a:srgbClr>
          </a:solidFill>
          <a:ln w="28575" cap="flat" cmpd="sng" algn="ctr">
            <a:solidFill>
              <a:srgbClr val="FF0000"/>
            </a:solidFill>
            <a:prstDash val="solid"/>
            <a:round/>
            <a:headEnd type="none" w="med" len="med"/>
            <a:tailEnd type="none" w="med" len="med"/>
          </a:ln>
        </p:spPr>
      </p:cxnSp>
      <p:cxnSp>
        <p:nvCxnSpPr>
          <p:cNvPr id="140" name="直接连接符 139"/>
          <p:cNvCxnSpPr>
            <a:endCxn id="132" idx="2"/>
          </p:cNvCxnSpPr>
          <p:nvPr/>
        </p:nvCxnSpPr>
        <p:spPr bwMode="auto">
          <a:xfrm>
            <a:off x="824159" y="3607308"/>
            <a:ext cx="1085026" cy="4110"/>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141" name="直接连接符 140"/>
          <p:cNvCxnSpPr>
            <a:stCxn id="130" idx="6"/>
            <a:endCxn id="135" idx="2"/>
          </p:cNvCxnSpPr>
          <p:nvPr/>
        </p:nvCxnSpPr>
        <p:spPr bwMode="auto">
          <a:xfrm flipV="1">
            <a:off x="824160" y="4236417"/>
            <a:ext cx="1085025" cy="819"/>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148" name="Oval 7"/>
              <p:cNvSpPr/>
              <p:nvPr/>
            </p:nvSpPr>
            <p:spPr>
              <a:xfrm>
                <a:off x="467544" y="5304633"/>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4</m:t>
                          </m:r>
                        </m:sub>
                      </m:sSub>
                    </m:oMath>
                  </m:oMathPara>
                </a14:m>
                <a:endParaRPr lang="en-US" dirty="0"/>
              </a:p>
            </p:txBody>
          </p:sp>
        </mc:Choice>
        <mc:Fallback xmlns="">
          <p:sp>
            <p:nvSpPr>
              <p:cNvPr id="148" name="Oval 7"/>
              <p:cNvSpPr>
                <a:spLocks noRot="1" noChangeAspect="1" noMove="1" noResize="1" noEditPoints="1" noAdjustHandles="1" noChangeArrowheads="1" noChangeShapeType="1" noTextEdit="1"/>
              </p:cNvSpPr>
              <p:nvPr/>
            </p:nvSpPr>
            <p:spPr>
              <a:xfrm>
                <a:off x="467544" y="5304633"/>
                <a:ext cx="356615" cy="356615"/>
              </a:xfrm>
              <a:prstGeom prst="ellipse">
                <a:avLst/>
              </a:prstGeom>
              <a:blipFill>
                <a:blip r:embed="rId25"/>
                <a:stretch>
                  <a:fillRect/>
                </a:stretch>
              </a:blipFill>
            </p:spPr>
            <p:txBody>
              <a:bodyPr/>
              <a:lstStyle/>
              <a:p>
                <a:r>
                  <a:rPr lang="zh-CN" altLang="en-US">
                    <a:noFill/>
                  </a:rPr>
                  <a:t> </a:t>
                </a:r>
              </a:p>
            </p:txBody>
          </p:sp>
        </mc:Fallback>
      </mc:AlternateContent>
      <p:cxnSp>
        <p:nvCxnSpPr>
          <p:cNvPr id="149" name="直接连接符 148"/>
          <p:cNvCxnSpPr>
            <a:stCxn id="129" idx="6"/>
            <a:endCxn id="135" idx="2"/>
          </p:cNvCxnSpPr>
          <p:nvPr/>
        </p:nvCxnSpPr>
        <p:spPr bwMode="auto">
          <a:xfrm>
            <a:off x="825638" y="3616149"/>
            <a:ext cx="1083547" cy="620268"/>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150" name="直接连接符 149"/>
          <p:cNvCxnSpPr>
            <a:stCxn id="148" idx="6"/>
            <a:endCxn id="135" idx="2"/>
          </p:cNvCxnSpPr>
          <p:nvPr/>
        </p:nvCxnSpPr>
        <p:spPr bwMode="auto">
          <a:xfrm flipV="1">
            <a:off x="824159" y="4236417"/>
            <a:ext cx="1085026" cy="1246524"/>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151" name="直接连接符 150"/>
          <p:cNvCxnSpPr>
            <a:stCxn id="148" idx="6"/>
          </p:cNvCxnSpPr>
          <p:nvPr/>
        </p:nvCxnSpPr>
        <p:spPr bwMode="auto">
          <a:xfrm flipV="1">
            <a:off x="824159" y="3616149"/>
            <a:ext cx="1085024" cy="1866792"/>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152" name="直接连接符 151"/>
          <p:cNvCxnSpPr>
            <a:stCxn id="131" idx="6"/>
          </p:cNvCxnSpPr>
          <p:nvPr/>
        </p:nvCxnSpPr>
        <p:spPr bwMode="auto">
          <a:xfrm flipV="1">
            <a:off x="824159" y="3616149"/>
            <a:ext cx="1085024" cy="1201699"/>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153" name="直接连接符 152"/>
          <p:cNvCxnSpPr>
            <a:stCxn id="131" idx="6"/>
            <a:endCxn id="135" idx="2"/>
          </p:cNvCxnSpPr>
          <p:nvPr/>
        </p:nvCxnSpPr>
        <p:spPr bwMode="auto">
          <a:xfrm flipV="1">
            <a:off x="824159" y="4236417"/>
            <a:ext cx="1085026" cy="581431"/>
          </a:xfrm>
          <a:prstGeom prst="line">
            <a:avLst/>
          </a:prstGeom>
          <a:solidFill>
            <a:srgbClr val="C0C0C0">
              <a:alpha val="0"/>
            </a:srgbClr>
          </a:solidFill>
          <a:ln w="28575" cap="flat" cmpd="sng" algn="ctr">
            <a:solidFill>
              <a:srgbClr val="FF0000"/>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154" name="Oval 8"/>
              <p:cNvSpPr/>
              <p:nvPr/>
            </p:nvSpPr>
            <p:spPr>
              <a:xfrm>
                <a:off x="3256743" y="6377611"/>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altLang="zh-CN" b="0" i="1">
                              <a:latin typeface="Cambria Math" panose="02040503050406030204" pitchFamily="18" charset="0"/>
                            </a:rPr>
                            <m:t>2</m:t>
                          </m:r>
                        </m:sub>
                      </m:sSub>
                    </m:oMath>
                  </m:oMathPara>
                </a14:m>
                <a:endParaRPr lang="en-US" dirty="0"/>
              </a:p>
            </p:txBody>
          </p:sp>
        </mc:Choice>
        <mc:Fallback xmlns="">
          <p:sp>
            <p:nvSpPr>
              <p:cNvPr id="154" name="Oval 8"/>
              <p:cNvSpPr>
                <a:spLocks noRot="1" noChangeAspect="1" noMove="1" noResize="1" noEditPoints="1" noAdjustHandles="1" noChangeArrowheads="1" noChangeShapeType="1" noTextEdit="1"/>
              </p:cNvSpPr>
              <p:nvPr/>
            </p:nvSpPr>
            <p:spPr>
              <a:xfrm>
                <a:off x="3256743" y="6377611"/>
                <a:ext cx="356615" cy="356615"/>
              </a:xfrm>
              <a:prstGeom prst="ellipse">
                <a:avLst/>
              </a:prstGeom>
              <a:blipFill>
                <a:blip r:embed="rId26"/>
                <a:stretch>
                  <a:fillRect/>
                </a:stretch>
              </a:blipFill>
            </p:spPr>
            <p:txBody>
              <a:bodyPr/>
              <a:lstStyle/>
              <a:p>
                <a:r>
                  <a:rPr lang="zh-CN" altLang="en-US">
                    <a:noFill/>
                  </a:rPr>
                  <a:t> </a:t>
                </a:r>
              </a:p>
            </p:txBody>
          </p:sp>
        </mc:Fallback>
      </mc:AlternateContent>
      <p:cxnSp>
        <p:nvCxnSpPr>
          <p:cNvPr id="160" name="Straight Connector 11"/>
          <p:cNvCxnSpPr>
            <a:stCxn id="154" idx="0"/>
          </p:cNvCxnSpPr>
          <p:nvPr/>
        </p:nvCxnSpPr>
        <p:spPr>
          <a:xfrm flipV="1">
            <a:off x="3435051" y="6180401"/>
            <a:ext cx="0" cy="19721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grpSp>
        <p:nvGrpSpPr>
          <p:cNvPr id="8" name="组合 7"/>
          <p:cNvGrpSpPr/>
          <p:nvPr/>
        </p:nvGrpSpPr>
        <p:grpSpPr>
          <a:xfrm>
            <a:off x="3304229" y="5904175"/>
            <a:ext cx="288032" cy="294913"/>
            <a:chOff x="2656831" y="2846055"/>
            <a:chExt cx="288032" cy="294913"/>
          </a:xfrm>
        </p:grpSpPr>
        <p:cxnSp>
          <p:nvCxnSpPr>
            <p:cNvPr id="4" name="直接连接符 3"/>
            <p:cNvCxnSpPr/>
            <p:nvPr/>
          </p:nvCxnSpPr>
          <p:spPr bwMode="auto">
            <a:xfrm>
              <a:off x="2681293" y="2846055"/>
              <a:ext cx="263570" cy="294913"/>
            </a:xfrm>
            <a:prstGeom prst="line">
              <a:avLst/>
            </a:prstGeom>
            <a:solidFill>
              <a:srgbClr val="C0C0C0">
                <a:alpha val="0"/>
              </a:srgbClr>
            </a:solidFill>
            <a:ln w="38100" cap="flat" cmpd="sng" algn="ctr">
              <a:solidFill>
                <a:srgbClr val="00B050"/>
              </a:solidFill>
              <a:prstDash val="solid"/>
              <a:round/>
              <a:headEnd type="none" w="med" len="med"/>
              <a:tailEnd type="none" w="med" len="med"/>
            </a:ln>
            <a:effectLst/>
          </p:spPr>
        </p:cxnSp>
        <p:cxnSp>
          <p:nvCxnSpPr>
            <p:cNvPr id="161" name="直接连接符 160"/>
            <p:cNvCxnSpPr/>
            <p:nvPr/>
          </p:nvCxnSpPr>
          <p:spPr bwMode="auto">
            <a:xfrm flipH="1">
              <a:off x="2656831" y="2846055"/>
              <a:ext cx="288032" cy="273189"/>
            </a:xfrm>
            <a:prstGeom prst="line">
              <a:avLst/>
            </a:prstGeom>
            <a:solidFill>
              <a:srgbClr val="C0C0C0">
                <a:alpha val="0"/>
              </a:srgbClr>
            </a:solidFill>
            <a:ln w="38100" cap="flat" cmpd="sng" algn="ctr">
              <a:solidFill>
                <a:srgbClr val="00B050"/>
              </a:solidFill>
              <a:prstDash val="solid"/>
              <a:round/>
              <a:headEnd type="none" w="med" len="med"/>
              <a:tailEnd type="none" w="med" len="med"/>
            </a:ln>
            <a:effectLst/>
          </p:spPr>
        </p:cxnSp>
      </p:grpSp>
    </p:spTree>
    <p:extLst>
      <p:ext uri="{BB962C8B-B14F-4D97-AF65-F5344CB8AC3E}">
        <p14:creationId xmlns:p14="http://schemas.microsoft.com/office/powerpoint/2010/main" val="398569601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txBox="1">
            <a:spLocks noChangeArrowheads="1"/>
          </p:cNvSpPr>
          <p:nvPr/>
        </p:nvSpPr>
        <p:spPr bwMode="auto">
          <a:xfrm>
            <a:off x="228600" y="957263"/>
            <a:ext cx="8591550" cy="11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lvl="1" algn="just">
              <a:lnSpc>
                <a:spcPct val="95000"/>
              </a:lnSpc>
              <a:spcBef>
                <a:spcPct val="25000"/>
              </a:spcBef>
              <a:spcAft>
                <a:spcPct val="10000"/>
              </a:spcAft>
              <a:buSzPct val="60000"/>
              <a:defRPr/>
            </a:pPr>
            <a:r>
              <a:rPr lang="en-US" altLang="zh-CN" sz="2400" dirty="0">
                <a:cs typeface="ＭＳ Ｐゴシック" charset="-128"/>
              </a:rPr>
              <a:t>t</a:t>
            </a:r>
            <a:r>
              <a:rPr lang="en-US" altLang="zh-CN" sz="2400" baseline="-25000" dirty="0">
                <a:cs typeface="ＭＳ Ｐゴシック" charset="-128"/>
              </a:rPr>
              <a:t>3</a:t>
            </a:r>
            <a:r>
              <a:rPr lang="en-US" altLang="zh-CN" sz="2400" dirty="0">
                <a:cs typeface="ＭＳ Ｐゴシック" charset="-128"/>
              </a:rPr>
              <a:t>’s location on the tree is w</a:t>
            </a:r>
            <a:r>
              <a:rPr lang="en-US" altLang="zh-CN" sz="2400" baseline="-25000" dirty="0">
                <a:cs typeface="ＭＳ Ｐゴシック" charset="-128"/>
              </a:rPr>
              <a:t>4</a:t>
            </a:r>
            <a:r>
              <a:rPr lang="en-US" altLang="zh-CN" sz="2400" dirty="0">
                <a:cs typeface="ＭＳ Ｐゴシック" charset="-128"/>
              </a:rPr>
              <a:t>, since the nearest neighbor is w</a:t>
            </a:r>
            <a:r>
              <a:rPr lang="en-US" altLang="zh-CN" sz="2400" baseline="-25000" dirty="0">
                <a:cs typeface="ＭＳ Ｐゴシック" charset="-128"/>
              </a:rPr>
              <a:t>4</a:t>
            </a:r>
            <a:r>
              <a:rPr lang="en-US" altLang="zh-CN" sz="2400" dirty="0">
                <a:cs typeface="ＭＳ Ｐゴシック" charset="-128"/>
              </a:rPr>
              <a:t>.</a:t>
            </a:r>
          </a:p>
          <a:p>
            <a:pPr lvl="1" algn="just">
              <a:lnSpc>
                <a:spcPct val="95000"/>
              </a:lnSpc>
              <a:spcBef>
                <a:spcPct val="25000"/>
              </a:spcBef>
              <a:spcAft>
                <a:spcPct val="10000"/>
              </a:spcAft>
              <a:buSzPct val="60000"/>
              <a:defRPr/>
            </a:pPr>
            <a:r>
              <a:rPr lang="en-US" altLang="zh-CN" sz="2400" dirty="0">
                <a:cs typeface="ＭＳ Ｐゴシック" charset="-128"/>
              </a:rPr>
              <a:t>The unmatched nearest neighbor of t</a:t>
            </a:r>
            <a:r>
              <a:rPr lang="en-US" altLang="zh-CN" sz="2400" baseline="-25000" dirty="0">
                <a:cs typeface="ＭＳ Ｐゴシック" charset="-128"/>
              </a:rPr>
              <a:t>3</a:t>
            </a:r>
            <a:r>
              <a:rPr lang="en-US" altLang="zh-CN" sz="2400" dirty="0">
                <a:cs typeface="ＭＳ Ｐゴシック" charset="-128"/>
              </a:rPr>
              <a:t> is w</a:t>
            </a:r>
            <a:r>
              <a:rPr lang="en-US" altLang="zh-CN" sz="2400" baseline="-25000" dirty="0">
                <a:cs typeface="ＭＳ Ｐゴシック" charset="-128"/>
              </a:rPr>
              <a:t>4 </a:t>
            </a:r>
            <a:r>
              <a:rPr lang="en-US" altLang="zh-CN" sz="2400" dirty="0">
                <a:cs typeface="ＭＳ Ｐゴシック" charset="-128"/>
              </a:rPr>
              <a:t>on the tree, thus match the pair (t</a:t>
            </a:r>
            <a:r>
              <a:rPr lang="en-US" altLang="zh-CN" sz="2400" baseline="-25000" dirty="0">
                <a:cs typeface="ＭＳ Ｐゴシック" charset="-128"/>
              </a:rPr>
              <a:t>3</a:t>
            </a:r>
            <a:r>
              <a:rPr lang="en-US" altLang="zh-CN" sz="2400" dirty="0">
                <a:cs typeface="ＭＳ Ｐゴシック" charset="-128"/>
              </a:rPr>
              <a:t>,w</a:t>
            </a:r>
            <a:r>
              <a:rPr lang="en-US" altLang="zh-CN" sz="2400" baseline="-25000" dirty="0">
                <a:cs typeface="ＭＳ Ｐゴシック" charset="-128"/>
              </a:rPr>
              <a:t>4</a:t>
            </a:r>
            <a:r>
              <a:rPr lang="en-US" altLang="zh-CN" sz="2400" dirty="0">
                <a:cs typeface="ＭＳ Ｐゴシック" charset="-128"/>
              </a:rPr>
              <a:t>).</a:t>
            </a:r>
          </a:p>
          <a:p>
            <a:pPr lvl="1" algn="just">
              <a:lnSpc>
                <a:spcPct val="95000"/>
              </a:lnSpc>
              <a:spcBef>
                <a:spcPct val="25000"/>
              </a:spcBef>
              <a:spcAft>
                <a:spcPct val="10000"/>
              </a:spcAft>
              <a:buSzPct val="60000"/>
              <a:defRPr/>
            </a:pPr>
            <a:endParaRPr lang="en-US" altLang="zh-CN" sz="2300" dirty="0">
              <a:latin typeface="+mn-lt"/>
              <a:cs typeface="ＭＳ Ｐゴシック" charset="-128"/>
            </a:endParaRPr>
          </a:p>
        </p:txBody>
      </p:sp>
      <p:sp>
        <p:nvSpPr>
          <p:cNvPr id="66" name="Title 1"/>
          <p:cNvSpPr>
            <a:spLocks noGrp="1"/>
          </p:cNvSpPr>
          <p:nvPr>
            <p:ph type="title"/>
          </p:nvPr>
        </p:nvSpPr>
        <p:spPr>
          <a:xfrm>
            <a:off x="395536" y="122238"/>
            <a:ext cx="8748464" cy="714375"/>
          </a:xfrm>
        </p:spPr>
        <p:txBody>
          <a:bodyPr/>
          <a:lstStyle/>
          <a:p>
            <a:pPr eaLnBrk="1" hangingPunct="1"/>
            <a:r>
              <a:rPr lang="en-US" altLang="zh-CN" sz="3600" dirty="0"/>
              <a:t>HST-Greedy Algorithm</a:t>
            </a:r>
            <a:endParaRPr lang="en-US" altLang="zh-CN" sz="3500" dirty="0"/>
          </a:p>
        </p:txBody>
      </p:sp>
      <p:grpSp>
        <p:nvGrpSpPr>
          <p:cNvPr id="59" name="组合 58"/>
          <p:cNvGrpSpPr/>
          <p:nvPr/>
        </p:nvGrpSpPr>
        <p:grpSpPr>
          <a:xfrm>
            <a:off x="2611675" y="3485907"/>
            <a:ext cx="2847110" cy="2694494"/>
            <a:chOff x="2752506" y="541176"/>
            <a:chExt cx="5398753" cy="4931513"/>
          </a:xfrm>
        </p:grpSpPr>
        <p:cxnSp>
          <p:nvCxnSpPr>
            <p:cNvPr id="60" name="Straight Connector 11"/>
            <p:cNvCxnSpPr>
              <a:stCxn id="73" idx="0"/>
              <a:endCxn id="74" idx="4"/>
            </p:cNvCxnSpPr>
            <p:nvPr/>
          </p:nvCxnSpPr>
          <p:spPr>
            <a:xfrm flipV="1">
              <a:off x="4050003" y="1146665"/>
              <a:ext cx="1878486" cy="660535"/>
            </a:xfrm>
            <a:prstGeom prst="line">
              <a:avLst/>
            </a:prstGeom>
            <a:ln w="2857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2" name="Oval 6"/>
                <p:cNvSpPr/>
                <p:nvPr/>
              </p:nvSpPr>
              <p:spPr>
                <a:xfrm>
                  <a:off x="2884518" y="4867200"/>
                  <a:ext cx="631799"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a:rPr>
                              <m:t>𝟏</m:t>
                            </m:r>
                          </m:sub>
                        </m:sSub>
                      </m:oMath>
                    </m:oMathPara>
                  </a14:m>
                  <a:endParaRPr lang="en-US" b="1" dirty="0"/>
                </a:p>
              </p:txBody>
            </p:sp>
          </mc:Choice>
          <mc:Fallback xmlns="">
            <p:sp>
              <p:nvSpPr>
                <p:cNvPr id="62" name="Oval 6"/>
                <p:cNvSpPr>
                  <a:spLocks noRot="1" noChangeAspect="1" noMove="1" noResize="1" noEditPoints="1" noAdjustHandles="1" noChangeArrowheads="1" noChangeShapeType="1" noTextEdit="1"/>
                </p:cNvSpPr>
                <p:nvPr/>
              </p:nvSpPr>
              <p:spPr>
                <a:xfrm>
                  <a:off x="2884518" y="4867200"/>
                  <a:ext cx="631799" cy="605489"/>
                </a:xfrm>
                <a:prstGeom prst="ellipse">
                  <a:avLst/>
                </a:prstGeom>
                <a:blipFill>
                  <a:blip r:embed="rId3"/>
                  <a:stretch>
                    <a:fillRect l="-16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Oval 7"/>
                <p:cNvSpPr/>
                <p:nvPr/>
              </p:nvSpPr>
              <p:spPr>
                <a:xfrm>
                  <a:off x="3997910" y="4867200"/>
                  <a:ext cx="631799"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a:rPr>
                              <m:t>𝟐</m:t>
                            </m:r>
                          </m:sub>
                        </m:sSub>
                      </m:oMath>
                    </m:oMathPara>
                  </a14:m>
                  <a:endParaRPr lang="en-US" b="1" dirty="0"/>
                </a:p>
              </p:txBody>
            </p:sp>
          </mc:Choice>
          <mc:Fallback xmlns="">
            <p:sp>
              <p:nvSpPr>
                <p:cNvPr id="63" name="Oval 7"/>
                <p:cNvSpPr>
                  <a:spLocks noRot="1" noChangeAspect="1" noMove="1" noResize="1" noEditPoints="1" noAdjustHandles="1" noChangeArrowheads="1" noChangeShapeType="1" noTextEdit="1"/>
                </p:cNvSpPr>
                <p:nvPr/>
              </p:nvSpPr>
              <p:spPr>
                <a:xfrm>
                  <a:off x="3997910" y="4867200"/>
                  <a:ext cx="631799" cy="605489"/>
                </a:xfrm>
                <a:prstGeom prst="ellipse">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Oval 8"/>
                <p:cNvSpPr/>
                <p:nvPr/>
              </p:nvSpPr>
              <p:spPr>
                <a:xfrm>
                  <a:off x="5339938" y="4867200"/>
                  <a:ext cx="631799"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a:rPr>
                              <m:t>𝟑</m:t>
                            </m:r>
                          </m:sub>
                        </m:sSub>
                      </m:oMath>
                    </m:oMathPara>
                  </a14:m>
                  <a:endParaRPr lang="en-US" b="1" dirty="0"/>
                </a:p>
              </p:txBody>
            </p:sp>
          </mc:Choice>
          <mc:Fallback xmlns="">
            <p:sp>
              <p:nvSpPr>
                <p:cNvPr id="64" name="Oval 8"/>
                <p:cNvSpPr>
                  <a:spLocks noRot="1" noChangeAspect="1" noMove="1" noResize="1" noEditPoints="1" noAdjustHandles="1" noChangeArrowheads="1" noChangeShapeType="1" noTextEdit="1"/>
                </p:cNvSpPr>
                <p:nvPr/>
              </p:nvSpPr>
              <p:spPr>
                <a:xfrm>
                  <a:off x="5339938" y="4867200"/>
                  <a:ext cx="631799" cy="605489"/>
                </a:xfrm>
                <a:prstGeom prst="ellipse">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Oval 9"/>
                <p:cNvSpPr/>
                <p:nvPr/>
              </p:nvSpPr>
              <p:spPr>
                <a:xfrm>
                  <a:off x="7519460" y="4867200"/>
                  <a:ext cx="631799"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a:rPr>
                              <m:t>𝟒</m:t>
                            </m:r>
                          </m:sub>
                        </m:sSub>
                      </m:oMath>
                    </m:oMathPara>
                  </a14:m>
                  <a:endParaRPr lang="en-US" b="1" dirty="0"/>
                </a:p>
              </p:txBody>
            </p:sp>
          </mc:Choice>
          <mc:Fallback xmlns="">
            <p:sp>
              <p:nvSpPr>
                <p:cNvPr id="65" name="Oval 9"/>
                <p:cNvSpPr>
                  <a:spLocks noRot="1" noChangeAspect="1" noMove="1" noResize="1" noEditPoints="1" noAdjustHandles="1" noChangeArrowheads="1" noChangeShapeType="1" noTextEdit="1"/>
                </p:cNvSpPr>
                <p:nvPr/>
              </p:nvSpPr>
              <p:spPr>
                <a:xfrm>
                  <a:off x="7519460" y="4867200"/>
                  <a:ext cx="631799" cy="605489"/>
                </a:xfrm>
                <a:prstGeom prst="ellipse">
                  <a:avLst/>
                </a:prstGeom>
                <a:blipFill>
                  <a:blip r:embed="rId6"/>
                  <a:stretch>
                    <a:fillRect l="-17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Oval 6"/>
                <p:cNvSpPr/>
                <p:nvPr/>
              </p:nvSpPr>
              <p:spPr>
                <a:xfrm>
                  <a:off x="2884518" y="3901356"/>
                  <a:ext cx="631799"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a:rPr>
                              <m:t>𝟏</m:t>
                            </m:r>
                          </m:sub>
                        </m:sSub>
                      </m:oMath>
                    </m:oMathPara>
                  </a14:m>
                  <a:endParaRPr lang="en-US" b="1" dirty="0"/>
                </a:p>
              </p:txBody>
            </p:sp>
          </mc:Choice>
          <mc:Fallback xmlns="">
            <p:sp>
              <p:nvSpPr>
                <p:cNvPr id="67" name="Oval 6"/>
                <p:cNvSpPr>
                  <a:spLocks noRot="1" noChangeAspect="1" noMove="1" noResize="1" noEditPoints="1" noAdjustHandles="1" noChangeArrowheads="1" noChangeShapeType="1" noTextEdit="1"/>
                </p:cNvSpPr>
                <p:nvPr/>
              </p:nvSpPr>
              <p:spPr>
                <a:xfrm>
                  <a:off x="2884518" y="3901356"/>
                  <a:ext cx="631799" cy="605489"/>
                </a:xfrm>
                <a:prstGeom prst="ellipse">
                  <a:avLst/>
                </a:prstGeom>
                <a:blipFill>
                  <a:blip r:embed="rId7"/>
                  <a:stretch>
                    <a:fillRect l="-16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Oval 7"/>
                <p:cNvSpPr/>
                <p:nvPr/>
              </p:nvSpPr>
              <p:spPr>
                <a:xfrm>
                  <a:off x="3997910" y="3902400"/>
                  <a:ext cx="631799"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a:rPr>
                              <m:t>𝟐</m:t>
                            </m:r>
                          </m:sub>
                        </m:sSub>
                      </m:oMath>
                    </m:oMathPara>
                  </a14:m>
                  <a:endParaRPr lang="en-US" b="1" dirty="0"/>
                </a:p>
              </p:txBody>
            </p:sp>
          </mc:Choice>
          <mc:Fallback xmlns="">
            <p:sp>
              <p:nvSpPr>
                <p:cNvPr id="68" name="Oval 7"/>
                <p:cNvSpPr>
                  <a:spLocks noRot="1" noChangeAspect="1" noMove="1" noResize="1" noEditPoints="1" noAdjustHandles="1" noChangeArrowheads="1" noChangeShapeType="1" noTextEdit="1"/>
                </p:cNvSpPr>
                <p:nvPr/>
              </p:nvSpPr>
              <p:spPr>
                <a:xfrm>
                  <a:off x="3997910" y="3902400"/>
                  <a:ext cx="631799" cy="605489"/>
                </a:xfrm>
                <a:prstGeom prst="ellipse">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Oval 8"/>
                <p:cNvSpPr/>
                <p:nvPr/>
              </p:nvSpPr>
              <p:spPr>
                <a:xfrm>
                  <a:off x="5339938" y="3902400"/>
                  <a:ext cx="631799"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a:rPr>
                              <m:t>𝟑</m:t>
                            </m:r>
                          </m:sub>
                        </m:sSub>
                      </m:oMath>
                    </m:oMathPara>
                  </a14:m>
                  <a:endParaRPr lang="en-US" b="1" dirty="0"/>
                </a:p>
              </p:txBody>
            </p:sp>
          </mc:Choice>
          <mc:Fallback xmlns="">
            <p:sp>
              <p:nvSpPr>
                <p:cNvPr id="69" name="Oval 8"/>
                <p:cNvSpPr>
                  <a:spLocks noRot="1" noChangeAspect="1" noMove="1" noResize="1" noEditPoints="1" noAdjustHandles="1" noChangeArrowheads="1" noChangeShapeType="1" noTextEdit="1"/>
                </p:cNvSpPr>
                <p:nvPr/>
              </p:nvSpPr>
              <p:spPr>
                <a:xfrm>
                  <a:off x="5339938" y="3902400"/>
                  <a:ext cx="631799" cy="605489"/>
                </a:xfrm>
                <a:prstGeom prst="ellipse">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Oval 9"/>
                <p:cNvSpPr/>
                <p:nvPr/>
              </p:nvSpPr>
              <p:spPr>
                <a:xfrm>
                  <a:off x="7519460" y="3902400"/>
                  <a:ext cx="631799"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a:rPr>
                              <m:t>𝟒</m:t>
                            </m:r>
                          </m:sub>
                        </m:sSub>
                      </m:oMath>
                    </m:oMathPara>
                  </a14:m>
                  <a:endParaRPr lang="en-US" b="1" dirty="0"/>
                </a:p>
              </p:txBody>
            </p:sp>
          </mc:Choice>
          <mc:Fallback xmlns="">
            <p:sp>
              <p:nvSpPr>
                <p:cNvPr id="70" name="Oval 9"/>
                <p:cNvSpPr>
                  <a:spLocks noRot="1" noChangeAspect="1" noMove="1" noResize="1" noEditPoints="1" noAdjustHandles="1" noChangeArrowheads="1" noChangeShapeType="1" noTextEdit="1"/>
                </p:cNvSpPr>
                <p:nvPr/>
              </p:nvSpPr>
              <p:spPr>
                <a:xfrm>
                  <a:off x="7519460" y="3902400"/>
                  <a:ext cx="631799" cy="605489"/>
                </a:xfrm>
                <a:prstGeom prst="ellipse">
                  <a:avLst/>
                </a:prstGeom>
                <a:blipFill>
                  <a:blip r:embed="rId10"/>
                  <a:stretch>
                    <a:fillRect l="-17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Oval 6"/>
                <p:cNvSpPr/>
                <p:nvPr/>
              </p:nvSpPr>
              <p:spPr>
                <a:xfrm>
                  <a:off x="2884518" y="2854800"/>
                  <a:ext cx="631799"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a:rPr>
                              <m:t>𝟏</m:t>
                            </m:r>
                          </m:sub>
                        </m:sSub>
                      </m:oMath>
                    </m:oMathPara>
                  </a14:m>
                  <a:endParaRPr lang="en-US" b="1" dirty="0"/>
                </a:p>
              </p:txBody>
            </p:sp>
          </mc:Choice>
          <mc:Fallback xmlns="">
            <p:sp>
              <p:nvSpPr>
                <p:cNvPr id="71" name="Oval 6"/>
                <p:cNvSpPr>
                  <a:spLocks noRot="1" noChangeAspect="1" noMove="1" noResize="1" noEditPoints="1" noAdjustHandles="1" noChangeArrowheads="1" noChangeShapeType="1" noTextEdit="1"/>
                </p:cNvSpPr>
                <p:nvPr/>
              </p:nvSpPr>
              <p:spPr>
                <a:xfrm>
                  <a:off x="2884518" y="2854800"/>
                  <a:ext cx="631799" cy="605489"/>
                </a:xfrm>
                <a:prstGeom prst="ellipse">
                  <a:avLst/>
                </a:prstGeom>
                <a:blipFill>
                  <a:blip r:embed="rId7"/>
                  <a:stretch>
                    <a:fillRect l="-16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Oval 7"/>
                <p:cNvSpPr/>
                <p:nvPr/>
              </p:nvSpPr>
              <p:spPr>
                <a:xfrm>
                  <a:off x="4162962" y="2854800"/>
                  <a:ext cx="1455046"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a:rPr>
                              <m:t>𝟐</m:t>
                            </m:r>
                          </m:sub>
                        </m:sSub>
                        <m:sSub>
                          <m:sSubPr>
                            <m:ctrlPr>
                              <a:rPr lang="en-US" altLang="zh-CN" b="1" i="1">
                                <a:latin typeface="Cambria Math" panose="02040503050406030204" pitchFamily="18" charset="0"/>
                              </a:rPr>
                            </m:ctrlPr>
                          </m:sSubPr>
                          <m:e>
                            <m:r>
                              <a:rPr lang="en-US" altLang="zh-CN" b="1" i="1">
                                <a:latin typeface="Cambria Math" panose="02040503050406030204" pitchFamily="18" charset="0"/>
                              </a:rPr>
                              <m:t>,</m:t>
                            </m:r>
                            <m:r>
                              <a:rPr lang="en-US" altLang="zh-CN" b="1" i="1">
                                <a:latin typeface="Cambria Math" panose="02040503050406030204" pitchFamily="18" charset="0"/>
                              </a:rPr>
                              <m:t>𝒘</m:t>
                            </m:r>
                          </m:e>
                          <m:sub>
                            <m:r>
                              <a:rPr lang="en-US" altLang="zh-CN" b="1" i="1">
                                <a:latin typeface="Cambria Math" panose="02040503050406030204" pitchFamily="18" charset="0"/>
                              </a:rPr>
                              <m:t>𝟑</m:t>
                            </m:r>
                          </m:sub>
                        </m:sSub>
                      </m:oMath>
                    </m:oMathPara>
                  </a14:m>
                  <a:endParaRPr lang="en-US" b="1" dirty="0"/>
                </a:p>
              </p:txBody>
            </p:sp>
          </mc:Choice>
          <mc:Fallback xmlns="">
            <p:sp>
              <p:nvSpPr>
                <p:cNvPr id="72" name="Oval 7"/>
                <p:cNvSpPr>
                  <a:spLocks noRot="1" noChangeAspect="1" noMove="1" noResize="1" noEditPoints="1" noAdjustHandles="1" noChangeArrowheads="1" noChangeShapeType="1" noTextEdit="1"/>
                </p:cNvSpPr>
                <p:nvPr/>
              </p:nvSpPr>
              <p:spPr>
                <a:xfrm>
                  <a:off x="4162962" y="2854800"/>
                  <a:ext cx="1455046" cy="605489"/>
                </a:xfrm>
                <a:prstGeom prst="ellipse">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Oval 6"/>
                <p:cNvSpPr/>
                <p:nvPr/>
              </p:nvSpPr>
              <p:spPr>
                <a:xfrm>
                  <a:off x="3124925" y="1807200"/>
                  <a:ext cx="1850156"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a:rPr>
                              <m:t>𝟏</m:t>
                            </m:r>
                          </m:sub>
                        </m:sSub>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𝒘</m:t>
                            </m:r>
                          </m:e>
                          <m:sub>
                            <m:r>
                              <a:rPr lang="en-US" altLang="zh-CN" b="1" i="1">
                                <a:latin typeface="Cambria Math" panose="02040503050406030204" pitchFamily="18" charset="0"/>
                              </a:rPr>
                              <m:t>𝟐</m:t>
                            </m:r>
                          </m:sub>
                        </m:sSub>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𝒘</m:t>
                            </m:r>
                          </m:e>
                          <m:sub>
                            <m:r>
                              <a:rPr lang="en-US" altLang="zh-CN" b="1" i="1">
                                <a:latin typeface="Cambria Math" panose="02040503050406030204" pitchFamily="18" charset="0"/>
                              </a:rPr>
                              <m:t>𝟑</m:t>
                            </m:r>
                          </m:sub>
                        </m:sSub>
                      </m:oMath>
                    </m:oMathPara>
                  </a14:m>
                  <a:endParaRPr lang="en-US" b="1" dirty="0"/>
                </a:p>
              </p:txBody>
            </p:sp>
          </mc:Choice>
          <mc:Fallback xmlns="">
            <p:sp>
              <p:nvSpPr>
                <p:cNvPr id="73" name="Oval 6"/>
                <p:cNvSpPr>
                  <a:spLocks noRot="1" noChangeAspect="1" noMove="1" noResize="1" noEditPoints="1" noAdjustHandles="1" noChangeArrowheads="1" noChangeShapeType="1" noTextEdit="1"/>
                </p:cNvSpPr>
                <p:nvPr/>
              </p:nvSpPr>
              <p:spPr>
                <a:xfrm>
                  <a:off x="3124925" y="1807200"/>
                  <a:ext cx="1850156" cy="605489"/>
                </a:xfrm>
                <a:prstGeom prst="ellipse">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Oval 7"/>
                <p:cNvSpPr/>
                <p:nvPr/>
              </p:nvSpPr>
              <p:spPr>
                <a:xfrm>
                  <a:off x="4572000" y="541176"/>
                  <a:ext cx="2712977"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𝒘</m:t>
                            </m:r>
                          </m:e>
                          <m:sub>
                            <m:r>
                              <a:rPr lang="en-US" altLang="zh-CN" b="1" i="1">
                                <a:latin typeface="Cambria Math"/>
                              </a:rPr>
                              <m:t>𝟏</m:t>
                            </m:r>
                          </m:sub>
                        </m:sSub>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𝒘</m:t>
                            </m:r>
                          </m:e>
                          <m:sub>
                            <m:r>
                              <a:rPr lang="en-US" altLang="zh-CN" b="1" i="1">
                                <a:latin typeface="Cambria Math" panose="02040503050406030204" pitchFamily="18" charset="0"/>
                              </a:rPr>
                              <m:t>𝟐</m:t>
                            </m:r>
                          </m:sub>
                        </m:sSub>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𝒘</m:t>
                            </m:r>
                          </m:e>
                          <m:sub>
                            <m:r>
                              <a:rPr lang="en-US" altLang="zh-CN" b="1" i="1">
                                <a:latin typeface="Cambria Math" panose="02040503050406030204" pitchFamily="18" charset="0"/>
                              </a:rPr>
                              <m:t>𝟑</m:t>
                            </m:r>
                          </m:sub>
                        </m:sSub>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𝒘</m:t>
                            </m:r>
                          </m:e>
                          <m:sub>
                            <m:r>
                              <a:rPr lang="en-US" altLang="zh-CN" b="1" i="1">
                                <a:latin typeface="Cambria Math" panose="02040503050406030204" pitchFamily="18" charset="0"/>
                              </a:rPr>
                              <m:t>𝟒</m:t>
                            </m:r>
                          </m:sub>
                        </m:sSub>
                      </m:oMath>
                    </m:oMathPara>
                  </a14:m>
                  <a:endParaRPr lang="en-US" b="1" dirty="0"/>
                </a:p>
              </p:txBody>
            </p:sp>
          </mc:Choice>
          <mc:Fallback xmlns="">
            <p:sp>
              <p:nvSpPr>
                <p:cNvPr id="74" name="Oval 7"/>
                <p:cNvSpPr>
                  <a:spLocks noRot="1" noChangeAspect="1" noMove="1" noResize="1" noEditPoints="1" noAdjustHandles="1" noChangeArrowheads="1" noChangeShapeType="1" noTextEdit="1"/>
                </p:cNvSpPr>
                <p:nvPr/>
              </p:nvSpPr>
              <p:spPr>
                <a:xfrm>
                  <a:off x="4572000" y="541176"/>
                  <a:ext cx="2712977" cy="605489"/>
                </a:xfrm>
                <a:prstGeom prst="ellipse">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Oval 9"/>
                <p:cNvSpPr/>
                <p:nvPr/>
              </p:nvSpPr>
              <p:spPr>
                <a:xfrm>
                  <a:off x="7519460" y="1807200"/>
                  <a:ext cx="631799"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a:rPr>
                              <m:t>𝟒</m:t>
                            </m:r>
                          </m:sub>
                        </m:sSub>
                      </m:oMath>
                    </m:oMathPara>
                  </a14:m>
                  <a:endParaRPr lang="en-US" b="1" dirty="0"/>
                </a:p>
              </p:txBody>
            </p:sp>
          </mc:Choice>
          <mc:Fallback xmlns="">
            <p:sp>
              <p:nvSpPr>
                <p:cNvPr id="75" name="Oval 9"/>
                <p:cNvSpPr>
                  <a:spLocks noRot="1" noChangeAspect="1" noMove="1" noResize="1" noEditPoints="1" noAdjustHandles="1" noChangeArrowheads="1" noChangeShapeType="1" noTextEdit="1"/>
                </p:cNvSpPr>
                <p:nvPr/>
              </p:nvSpPr>
              <p:spPr>
                <a:xfrm>
                  <a:off x="7519460" y="1807200"/>
                  <a:ext cx="631799" cy="605489"/>
                </a:xfrm>
                <a:prstGeom prst="ellipse">
                  <a:avLst/>
                </a:prstGeom>
                <a:blipFill>
                  <a:blip r:embed="rId14"/>
                  <a:stretch>
                    <a:fillRect l="-17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Oval 9"/>
                <p:cNvSpPr/>
                <p:nvPr/>
              </p:nvSpPr>
              <p:spPr>
                <a:xfrm>
                  <a:off x="7519460" y="2854800"/>
                  <a:ext cx="631799"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a:rPr>
                              <m:t>𝟒</m:t>
                            </m:r>
                          </m:sub>
                        </m:sSub>
                      </m:oMath>
                    </m:oMathPara>
                  </a14:m>
                  <a:endParaRPr lang="en-US" b="1" dirty="0"/>
                </a:p>
              </p:txBody>
            </p:sp>
          </mc:Choice>
          <mc:Fallback xmlns="">
            <p:sp>
              <p:nvSpPr>
                <p:cNvPr id="76" name="Oval 9"/>
                <p:cNvSpPr>
                  <a:spLocks noRot="1" noChangeAspect="1" noMove="1" noResize="1" noEditPoints="1" noAdjustHandles="1" noChangeArrowheads="1" noChangeShapeType="1" noTextEdit="1"/>
                </p:cNvSpPr>
                <p:nvPr/>
              </p:nvSpPr>
              <p:spPr>
                <a:xfrm>
                  <a:off x="7519460" y="2854800"/>
                  <a:ext cx="631799" cy="605489"/>
                </a:xfrm>
                <a:prstGeom prst="ellipse">
                  <a:avLst/>
                </a:prstGeom>
                <a:blipFill>
                  <a:blip r:embed="rId10"/>
                  <a:stretch>
                    <a:fillRect l="-1724"/>
                  </a:stretch>
                </a:blipFill>
              </p:spPr>
              <p:txBody>
                <a:bodyPr/>
                <a:lstStyle/>
                <a:p>
                  <a:r>
                    <a:rPr lang="zh-CN" altLang="en-US">
                      <a:noFill/>
                    </a:rPr>
                    <a:t> </a:t>
                  </a:r>
                </a:p>
              </p:txBody>
            </p:sp>
          </mc:Fallback>
        </mc:AlternateContent>
        <p:cxnSp>
          <p:nvCxnSpPr>
            <p:cNvPr id="77" name="Straight Connector 11"/>
            <p:cNvCxnSpPr>
              <a:stCxn id="75" idx="0"/>
              <a:endCxn id="74" idx="4"/>
            </p:cNvCxnSpPr>
            <p:nvPr/>
          </p:nvCxnSpPr>
          <p:spPr>
            <a:xfrm flipH="1" flipV="1">
              <a:off x="5928489" y="1146665"/>
              <a:ext cx="1906871" cy="660535"/>
            </a:xfrm>
            <a:prstGeom prst="line">
              <a:avLst/>
            </a:prstGeom>
            <a:ln w="28575"/>
          </p:spPr>
          <p:style>
            <a:lnRef idx="1">
              <a:schemeClr val="dk1"/>
            </a:lnRef>
            <a:fillRef idx="0">
              <a:schemeClr val="dk1"/>
            </a:fillRef>
            <a:effectRef idx="0">
              <a:schemeClr val="dk1"/>
            </a:effectRef>
            <a:fontRef idx="minor">
              <a:schemeClr val="tx1"/>
            </a:fontRef>
          </p:style>
        </p:cxnSp>
        <p:cxnSp>
          <p:nvCxnSpPr>
            <p:cNvPr id="78" name="Straight Connector 11"/>
            <p:cNvCxnSpPr>
              <a:stCxn id="71" idx="0"/>
              <a:endCxn id="73" idx="4"/>
            </p:cNvCxnSpPr>
            <p:nvPr/>
          </p:nvCxnSpPr>
          <p:spPr>
            <a:xfrm flipV="1">
              <a:off x="3200418" y="2412689"/>
              <a:ext cx="849585" cy="442111"/>
            </a:xfrm>
            <a:prstGeom prst="line">
              <a:avLst/>
            </a:prstGeom>
            <a:ln w="28575"/>
          </p:spPr>
          <p:style>
            <a:lnRef idx="1">
              <a:schemeClr val="dk1"/>
            </a:lnRef>
            <a:fillRef idx="0">
              <a:schemeClr val="dk1"/>
            </a:fillRef>
            <a:effectRef idx="0">
              <a:schemeClr val="dk1"/>
            </a:effectRef>
            <a:fontRef idx="minor">
              <a:schemeClr val="tx1"/>
            </a:fontRef>
          </p:style>
        </p:cxnSp>
        <p:cxnSp>
          <p:nvCxnSpPr>
            <p:cNvPr id="79" name="Straight Connector 11"/>
            <p:cNvCxnSpPr>
              <a:stCxn id="72" idx="0"/>
              <a:endCxn id="73" idx="4"/>
            </p:cNvCxnSpPr>
            <p:nvPr/>
          </p:nvCxnSpPr>
          <p:spPr>
            <a:xfrm flipH="1" flipV="1">
              <a:off x="4050003" y="2412689"/>
              <a:ext cx="840482" cy="442111"/>
            </a:xfrm>
            <a:prstGeom prst="line">
              <a:avLst/>
            </a:prstGeom>
            <a:ln w="28575"/>
          </p:spPr>
          <p:style>
            <a:lnRef idx="1">
              <a:schemeClr val="dk1"/>
            </a:lnRef>
            <a:fillRef idx="0">
              <a:schemeClr val="dk1"/>
            </a:fillRef>
            <a:effectRef idx="0">
              <a:schemeClr val="dk1"/>
            </a:effectRef>
            <a:fontRef idx="minor">
              <a:schemeClr val="tx1"/>
            </a:fontRef>
          </p:style>
        </p:cxnSp>
        <p:cxnSp>
          <p:nvCxnSpPr>
            <p:cNvPr id="80" name="Straight Connector 11"/>
            <p:cNvCxnSpPr>
              <a:stCxn id="76" idx="0"/>
              <a:endCxn id="75" idx="4"/>
            </p:cNvCxnSpPr>
            <p:nvPr/>
          </p:nvCxnSpPr>
          <p:spPr>
            <a:xfrm flipV="1">
              <a:off x="7835360" y="2412689"/>
              <a:ext cx="0" cy="442111"/>
            </a:xfrm>
            <a:prstGeom prst="line">
              <a:avLst/>
            </a:prstGeom>
            <a:ln w="28575"/>
          </p:spPr>
          <p:style>
            <a:lnRef idx="1">
              <a:schemeClr val="dk1"/>
            </a:lnRef>
            <a:fillRef idx="0">
              <a:schemeClr val="dk1"/>
            </a:fillRef>
            <a:effectRef idx="0">
              <a:schemeClr val="dk1"/>
            </a:effectRef>
            <a:fontRef idx="minor">
              <a:schemeClr val="tx1"/>
            </a:fontRef>
          </p:style>
        </p:cxnSp>
        <p:cxnSp>
          <p:nvCxnSpPr>
            <p:cNvPr id="81" name="Straight Connector 11"/>
            <p:cNvCxnSpPr>
              <a:stCxn id="70" idx="0"/>
              <a:endCxn id="76" idx="4"/>
            </p:cNvCxnSpPr>
            <p:nvPr/>
          </p:nvCxnSpPr>
          <p:spPr>
            <a:xfrm flipV="1">
              <a:off x="7835360" y="3460289"/>
              <a:ext cx="0" cy="442111"/>
            </a:xfrm>
            <a:prstGeom prst="line">
              <a:avLst/>
            </a:prstGeom>
            <a:ln w="28575"/>
          </p:spPr>
          <p:style>
            <a:lnRef idx="1">
              <a:schemeClr val="dk1"/>
            </a:lnRef>
            <a:fillRef idx="0">
              <a:schemeClr val="dk1"/>
            </a:fillRef>
            <a:effectRef idx="0">
              <a:schemeClr val="dk1"/>
            </a:effectRef>
            <a:fontRef idx="minor">
              <a:schemeClr val="tx1"/>
            </a:fontRef>
          </p:style>
        </p:cxnSp>
        <p:cxnSp>
          <p:nvCxnSpPr>
            <p:cNvPr id="82" name="Straight Connector 11"/>
            <p:cNvCxnSpPr>
              <a:stCxn id="69" idx="0"/>
              <a:endCxn id="72" idx="4"/>
            </p:cNvCxnSpPr>
            <p:nvPr/>
          </p:nvCxnSpPr>
          <p:spPr>
            <a:xfrm flipH="1" flipV="1">
              <a:off x="4890485" y="3460289"/>
              <a:ext cx="765353" cy="442111"/>
            </a:xfrm>
            <a:prstGeom prst="line">
              <a:avLst/>
            </a:prstGeom>
            <a:ln w="28575"/>
          </p:spPr>
          <p:style>
            <a:lnRef idx="1">
              <a:schemeClr val="dk1"/>
            </a:lnRef>
            <a:fillRef idx="0">
              <a:schemeClr val="dk1"/>
            </a:fillRef>
            <a:effectRef idx="0">
              <a:schemeClr val="dk1"/>
            </a:effectRef>
            <a:fontRef idx="minor">
              <a:schemeClr val="tx1"/>
            </a:fontRef>
          </p:style>
        </p:cxnSp>
        <p:cxnSp>
          <p:nvCxnSpPr>
            <p:cNvPr id="83" name="Straight Connector 11"/>
            <p:cNvCxnSpPr>
              <a:stCxn id="68" idx="0"/>
              <a:endCxn id="72" idx="4"/>
            </p:cNvCxnSpPr>
            <p:nvPr/>
          </p:nvCxnSpPr>
          <p:spPr>
            <a:xfrm flipV="1">
              <a:off x="4313810" y="3460289"/>
              <a:ext cx="576675" cy="442111"/>
            </a:xfrm>
            <a:prstGeom prst="line">
              <a:avLst/>
            </a:prstGeom>
            <a:ln w="28575"/>
          </p:spPr>
          <p:style>
            <a:lnRef idx="1">
              <a:schemeClr val="dk1"/>
            </a:lnRef>
            <a:fillRef idx="0">
              <a:schemeClr val="dk1"/>
            </a:fillRef>
            <a:effectRef idx="0">
              <a:schemeClr val="dk1"/>
            </a:effectRef>
            <a:fontRef idx="minor">
              <a:schemeClr val="tx1"/>
            </a:fontRef>
          </p:style>
        </p:cxnSp>
        <p:cxnSp>
          <p:nvCxnSpPr>
            <p:cNvPr id="84" name="Straight Connector 11"/>
            <p:cNvCxnSpPr>
              <a:stCxn id="63" idx="0"/>
            </p:cNvCxnSpPr>
            <p:nvPr/>
          </p:nvCxnSpPr>
          <p:spPr>
            <a:xfrm>
              <a:off x="3997910" y="4867200"/>
              <a:ext cx="1" cy="11327"/>
            </a:xfrm>
            <a:prstGeom prst="line">
              <a:avLst/>
            </a:prstGeom>
            <a:ln w="28575"/>
          </p:spPr>
          <p:style>
            <a:lnRef idx="1">
              <a:schemeClr val="dk1"/>
            </a:lnRef>
            <a:fillRef idx="0">
              <a:schemeClr val="dk1"/>
            </a:fillRef>
            <a:effectRef idx="0">
              <a:schemeClr val="dk1"/>
            </a:effectRef>
            <a:fontRef idx="minor">
              <a:schemeClr val="tx1"/>
            </a:fontRef>
          </p:style>
        </p:cxnSp>
        <p:cxnSp>
          <p:nvCxnSpPr>
            <p:cNvPr id="85" name="Straight Connector 11"/>
            <p:cNvCxnSpPr>
              <a:stCxn id="67" idx="0"/>
              <a:endCxn id="71" idx="4"/>
            </p:cNvCxnSpPr>
            <p:nvPr/>
          </p:nvCxnSpPr>
          <p:spPr>
            <a:xfrm flipV="1">
              <a:off x="3200418" y="3460289"/>
              <a:ext cx="0" cy="441067"/>
            </a:xfrm>
            <a:prstGeom prst="line">
              <a:avLst/>
            </a:prstGeom>
            <a:ln w="28575"/>
          </p:spPr>
          <p:style>
            <a:lnRef idx="1">
              <a:schemeClr val="dk1"/>
            </a:lnRef>
            <a:fillRef idx="0">
              <a:schemeClr val="dk1"/>
            </a:fillRef>
            <a:effectRef idx="0">
              <a:schemeClr val="dk1"/>
            </a:effectRef>
            <a:fontRef idx="minor">
              <a:schemeClr val="tx1"/>
            </a:fontRef>
          </p:style>
        </p:cxnSp>
        <p:cxnSp>
          <p:nvCxnSpPr>
            <p:cNvPr id="86" name="Straight Connector 11"/>
            <p:cNvCxnSpPr>
              <a:stCxn id="62" idx="0"/>
            </p:cNvCxnSpPr>
            <p:nvPr/>
          </p:nvCxnSpPr>
          <p:spPr>
            <a:xfrm flipH="1">
              <a:off x="2884518" y="4867200"/>
              <a:ext cx="3068" cy="16227"/>
            </a:xfrm>
            <a:prstGeom prst="line">
              <a:avLst/>
            </a:prstGeom>
            <a:ln w="28575"/>
          </p:spPr>
          <p:style>
            <a:lnRef idx="1">
              <a:schemeClr val="dk1"/>
            </a:lnRef>
            <a:fillRef idx="0">
              <a:schemeClr val="dk1"/>
            </a:fillRef>
            <a:effectRef idx="0">
              <a:schemeClr val="dk1"/>
            </a:effectRef>
            <a:fontRef idx="minor">
              <a:schemeClr val="tx1"/>
            </a:fontRef>
          </p:style>
        </p:cxnSp>
        <p:sp>
          <p:nvSpPr>
            <p:cNvPr id="87" name="文本框 86"/>
            <p:cNvSpPr txBox="1"/>
            <p:nvPr/>
          </p:nvSpPr>
          <p:spPr>
            <a:xfrm>
              <a:off x="2752506" y="4417617"/>
              <a:ext cx="631798" cy="563299"/>
            </a:xfrm>
            <a:prstGeom prst="rect">
              <a:avLst/>
            </a:prstGeom>
            <a:noFill/>
          </p:spPr>
          <p:txBody>
            <a:bodyPr wrap="square" rtlCol="0">
              <a:spAutoFit/>
            </a:bodyPr>
            <a:lstStyle/>
            <a:p>
              <a:r>
                <a:rPr lang="en-US" altLang="zh-CN" b="1" dirty="0"/>
                <a:t>2</a:t>
              </a:r>
              <a:endParaRPr lang="zh-CN" altLang="en-US" b="1" dirty="0"/>
            </a:p>
          </p:txBody>
        </p:sp>
        <p:sp>
          <p:nvSpPr>
            <p:cNvPr id="88" name="文本框 87"/>
            <p:cNvSpPr txBox="1"/>
            <p:nvPr/>
          </p:nvSpPr>
          <p:spPr>
            <a:xfrm>
              <a:off x="2752508" y="3439104"/>
              <a:ext cx="631798" cy="563299"/>
            </a:xfrm>
            <a:prstGeom prst="rect">
              <a:avLst/>
            </a:prstGeom>
            <a:noFill/>
          </p:spPr>
          <p:txBody>
            <a:bodyPr wrap="square" rtlCol="0">
              <a:spAutoFit/>
            </a:bodyPr>
            <a:lstStyle/>
            <a:p>
              <a:r>
                <a:rPr lang="en-US" altLang="zh-CN" b="1" dirty="0"/>
                <a:t>4</a:t>
              </a:r>
              <a:endParaRPr lang="zh-CN" altLang="en-US" b="1" dirty="0"/>
            </a:p>
          </p:txBody>
        </p:sp>
        <p:sp>
          <p:nvSpPr>
            <p:cNvPr id="89" name="文本框 88"/>
            <p:cNvSpPr txBox="1"/>
            <p:nvPr/>
          </p:nvSpPr>
          <p:spPr>
            <a:xfrm>
              <a:off x="3212397" y="2329887"/>
              <a:ext cx="509386" cy="563299"/>
            </a:xfrm>
            <a:prstGeom prst="rect">
              <a:avLst/>
            </a:prstGeom>
            <a:noFill/>
          </p:spPr>
          <p:txBody>
            <a:bodyPr wrap="square" rtlCol="0">
              <a:spAutoFit/>
            </a:bodyPr>
            <a:lstStyle/>
            <a:p>
              <a:r>
                <a:rPr lang="en-US" altLang="zh-CN" b="1" dirty="0"/>
                <a:t>8</a:t>
              </a:r>
              <a:endParaRPr lang="zh-CN" altLang="en-US" b="1" dirty="0"/>
            </a:p>
          </p:txBody>
        </p:sp>
        <p:sp>
          <p:nvSpPr>
            <p:cNvPr id="90" name="文本框 89"/>
            <p:cNvSpPr txBox="1"/>
            <p:nvPr/>
          </p:nvSpPr>
          <p:spPr>
            <a:xfrm>
              <a:off x="4418402" y="1150253"/>
              <a:ext cx="991341" cy="563299"/>
            </a:xfrm>
            <a:prstGeom prst="rect">
              <a:avLst/>
            </a:prstGeom>
            <a:noFill/>
          </p:spPr>
          <p:txBody>
            <a:bodyPr wrap="square" rtlCol="0">
              <a:spAutoFit/>
            </a:bodyPr>
            <a:lstStyle/>
            <a:p>
              <a:r>
                <a:rPr lang="en-US" altLang="zh-CN" b="1" dirty="0"/>
                <a:t>16</a:t>
              </a:r>
              <a:endParaRPr lang="zh-CN" altLang="en-US" b="1" dirty="0"/>
            </a:p>
          </p:txBody>
        </p:sp>
        <p:cxnSp>
          <p:nvCxnSpPr>
            <p:cNvPr id="91" name="Straight Connector 11"/>
            <p:cNvCxnSpPr>
              <a:stCxn id="62" idx="0"/>
              <a:endCxn id="67" idx="4"/>
            </p:cNvCxnSpPr>
            <p:nvPr/>
          </p:nvCxnSpPr>
          <p:spPr>
            <a:xfrm flipV="1">
              <a:off x="3200418" y="4506845"/>
              <a:ext cx="0" cy="360355"/>
            </a:xfrm>
            <a:prstGeom prst="line">
              <a:avLst/>
            </a:prstGeom>
            <a:ln w="28575"/>
          </p:spPr>
          <p:style>
            <a:lnRef idx="1">
              <a:schemeClr val="dk1"/>
            </a:lnRef>
            <a:fillRef idx="0">
              <a:schemeClr val="dk1"/>
            </a:fillRef>
            <a:effectRef idx="0">
              <a:schemeClr val="dk1"/>
            </a:effectRef>
            <a:fontRef idx="minor">
              <a:schemeClr val="tx1"/>
            </a:fontRef>
          </p:style>
        </p:cxnSp>
        <p:cxnSp>
          <p:nvCxnSpPr>
            <p:cNvPr id="92" name="Straight Connector 11"/>
            <p:cNvCxnSpPr>
              <a:stCxn id="63" idx="0"/>
              <a:endCxn id="68" idx="4"/>
            </p:cNvCxnSpPr>
            <p:nvPr/>
          </p:nvCxnSpPr>
          <p:spPr>
            <a:xfrm flipV="1">
              <a:off x="4313810" y="4507889"/>
              <a:ext cx="0" cy="359311"/>
            </a:xfrm>
            <a:prstGeom prst="line">
              <a:avLst/>
            </a:prstGeom>
            <a:ln w="28575"/>
          </p:spPr>
          <p:style>
            <a:lnRef idx="1">
              <a:schemeClr val="dk1"/>
            </a:lnRef>
            <a:fillRef idx="0">
              <a:schemeClr val="dk1"/>
            </a:fillRef>
            <a:effectRef idx="0">
              <a:schemeClr val="dk1"/>
            </a:effectRef>
            <a:fontRef idx="minor">
              <a:schemeClr val="tx1"/>
            </a:fontRef>
          </p:style>
        </p:cxnSp>
        <p:cxnSp>
          <p:nvCxnSpPr>
            <p:cNvPr id="93" name="Straight Connector 11"/>
            <p:cNvCxnSpPr>
              <a:stCxn id="64" idx="0"/>
              <a:endCxn id="69" idx="4"/>
            </p:cNvCxnSpPr>
            <p:nvPr/>
          </p:nvCxnSpPr>
          <p:spPr>
            <a:xfrm flipV="1">
              <a:off x="5655838" y="4507889"/>
              <a:ext cx="0" cy="359311"/>
            </a:xfrm>
            <a:prstGeom prst="line">
              <a:avLst/>
            </a:prstGeom>
            <a:ln w="28575"/>
          </p:spPr>
          <p:style>
            <a:lnRef idx="1">
              <a:schemeClr val="dk1"/>
            </a:lnRef>
            <a:fillRef idx="0">
              <a:schemeClr val="dk1"/>
            </a:fillRef>
            <a:effectRef idx="0">
              <a:schemeClr val="dk1"/>
            </a:effectRef>
            <a:fontRef idx="minor">
              <a:schemeClr val="tx1"/>
            </a:fontRef>
          </p:style>
        </p:cxnSp>
        <p:cxnSp>
          <p:nvCxnSpPr>
            <p:cNvPr id="94" name="Straight Connector 11"/>
            <p:cNvCxnSpPr>
              <a:stCxn id="65" idx="0"/>
              <a:endCxn id="70" idx="4"/>
            </p:cNvCxnSpPr>
            <p:nvPr/>
          </p:nvCxnSpPr>
          <p:spPr>
            <a:xfrm flipV="1">
              <a:off x="7835360" y="4507889"/>
              <a:ext cx="0" cy="359311"/>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95" name="组合 94"/>
          <p:cNvGrpSpPr/>
          <p:nvPr/>
        </p:nvGrpSpPr>
        <p:grpSpPr>
          <a:xfrm>
            <a:off x="5507660" y="3284984"/>
            <a:ext cx="3437477" cy="3319440"/>
            <a:chOff x="5031543" y="3395215"/>
            <a:chExt cx="3437477" cy="3319440"/>
          </a:xfrm>
        </p:grpSpPr>
        <p:pic>
          <p:nvPicPr>
            <p:cNvPr id="96" name="Picture 11" descr="MCj03118980000[1]"/>
            <p:cNvPicPr>
              <a:picLocks noChangeAspect="1" noChangeArrowheads="1"/>
            </p:cNvPicPr>
            <p:nvPr/>
          </p:nvPicPr>
          <p:blipFill>
            <a:blip r:embed="rId15" cstate="hqprint">
              <a:extLst>
                <a:ext uri="{28A0092B-C50C-407E-A947-70E740481C1C}">
                  <a14:useLocalDpi xmlns:a14="http://schemas.microsoft.com/office/drawing/2010/main" val="0"/>
                </a:ext>
              </a:extLst>
            </a:blip>
            <a:srcRect/>
            <a:stretch>
              <a:fillRect/>
            </a:stretch>
          </p:blipFill>
          <p:spPr bwMode="auto">
            <a:xfrm>
              <a:off x="7506716" y="3920217"/>
              <a:ext cx="454530" cy="2138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8" name="Picture 11" descr="MCj03118980000[1]"/>
            <p:cNvPicPr>
              <a:picLocks noChangeAspect="1" noChangeArrowheads="1"/>
            </p:cNvPicPr>
            <p:nvPr/>
          </p:nvPicPr>
          <p:blipFill>
            <a:blip r:embed="rId15" cstate="hqprint">
              <a:extLst>
                <a:ext uri="{28A0092B-C50C-407E-A947-70E740481C1C}">
                  <a14:useLocalDpi xmlns:a14="http://schemas.microsoft.com/office/drawing/2010/main" val="0"/>
                </a:ext>
              </a:extLst>
            </a:blip>
            <a:srcRect/>
            <a:stretch>
              <a:fillRect/>
            </a:stretch>
          </p:blipFill>
          <p:spPr bwMode="auto">
            <a:xfrm>
              <a:off x="6065193" y="4847609"/>
              <a:ext cx="456350" cy="2147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9" name="Picture 2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652120" y="5243397"/>
              <a:ext cx="272080" cy="2739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4" name="Picture 1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174686" y="4817847"/>
              <a:ext cx="304386" cy="3021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5" name="Picture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9562" y="3867641"/>
              <a:ext cx="272082" cy="2748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6" name="Picture 11" descr="MCj03118980000[1]"/>
            <p:cNvPicPr>
              <a:picLocks noChangeAspect="1" noChangeArrowheads="1"/>
            </p:cNvPicPr>
            <p:nvPr/>
          </p:nvPicPr>
          <p:blipFill>
            <a:blip r:embed="rId15" cstate="hqprint">
              <a:extLst>
                <a:ext uri="{28A0092B-C50C-407E-A947-70E740481C1C}">
                  <a14:useLocalDpi xmlns:a14="http://schemas.microsoft.com/office/drawing/2010/main" val="0"/>
                </a:ext>
              </a:extLst>
            </a:blip>
            <a:srcRect/>
            <a:stretch>
              <a:fillRect/>
            </a:stretch>
          </p:blipFill>
          <p:spPr bwMode="auto">
            <a:xfrm>
              <a:off x="6537373" y="6193518"/>
              <a:ext cx="456350" cy="2147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7" name="Picture 11" descr="MCj03118980000[1]"/>
            <p:cNvPicPr>
              <a:picLocks noChangeAspect="1" noChangeArrowheads="1"/>
            </p:cNvPicPr>
            <p:nvPr/>
          </p:nvPicPr>
          <p:blipFill>
            <a:blip r:embed="rId15" cstate="hqprint">
              <a:extLst>
                <a:ext uri="{28A0092B-C50C-407E-A947-70E740481C1C}">
                  <a14:useLocalDpi xmlns:a14="http://schemas.microsoft.com/office/drawing/2010/main" val="0"/>
                </a:ext>
              </a:extLst>
            </a:blip>
            <a:srcRect/>
            <a:stretch>
              <a:fillRect/>
            </a:stretch>
          </p:blipFill>
          <p:spPr bwMode="auto">
            <a:xfrm>
              <a:off x="6528304" y="4355698"/>
              <a:ext cx="453622" cy="2120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9" name="Text Box 177"/>
            <p:cNvSpPr txBox="1">
              <a:spLocks noChangeArrowheads="1"/>
            </p:cNvSpPr>
            <p:nvPr/>
          </p:nvSpPr>
          <p:spPr bwMode="auto">
            <a:xfrm>
              <a:off x="5436096" y="5435932"/>
              <a:ext cx="1059682"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zh-CN" altLang="en-US" sz="1800" b="1" dirty="0"/>
                <a:t>t</a:t>
              </a:r>
              <a:r>
                <a:rPr lang="zh-CN" altLang="en-US" sz="1800" b="1" baseline="-25000" dirty="0"/>
                <a:t>1</a:t>
              </a:r>
              <a:r>
                <a:rPr lang="zh-CN" altLang="en-US" sz="1800" b="1" dirty="0"/>
                <a:t>（</a:t>
              </a:r>
              <a:r>
                <a:rPr lang="en-US" altLang="zh-CN" sz="1800" b="1" dirty="0"/>
                <a:t>1</a:t>
              </a:r>
              <a:r>
                <a:rPr lang="zh-CN" altLang="en-US" sz="1800" b="1" dirty="0"/>
                <a:t>，</a:t>
              </a:r>
              <a:r>
                <a:rPr lang="en-US" altLang="zh-CN" sz="1800" b="1" dirty="0"/>
                <a:t>2</a:t>
              </a:r>
              <a:r>
                <a:rPr lang="zh-CN" altLang="en-US" sz="1800" b="1" dirty="0"/>
                <a:t>）</a:t>
              </a:r>
              <a:endParaRPr lang="zh-CN" altLang="en-US" sz="1800" b="1" baseline="-25000" dirty="0"/>
            </a:p>
          </p:txBody>
        </p:sp>
        <p:grpSp>
          <p:nvGrpSpPr>
            <p:cNvPr id="110" name="组合 109"/>
            <p:cNvGrpSpPr/>
            <p:nvPr/>
          </p:nvGrpSpPr>
          <p:grpSpPr>
            <a:xfrm>
              <a:off x="5364088" y="3509850"/>
              <a:ext cx="2952328" cy="2871478"/>
              <a:chOff x="5148064" y="3437842"/>
              <a:chExt cx="2952328" cy="2871478"/>
            </a:xfrm>
          </p:grpSpPr>
          <p:cxnSp>
            <p:nvCxnSpPr>
              <p:cNvPr id="159" name="直接箭头连接符 158"/>
              <p:cNvCxnSpPr/>
              <p:nvPr/>
            </p:nvCxnSpPr>
            <p:spPr bwMode="auto">
              <a:xfrm flipV="1">
                <a:off x="5148064" y="3437842"/>
                <a:ext cx="0" cy="2871478"/>
              </a:xfrm>
              <a:prstGeom prst="straightConnector1">
                <a:avLst/>
              </a:prstGeom>
              <a:solidFill>
                <a:srgbClr val="C0C0C0">
                  <a:alpha val="0"/>
                </a:srgbClr>
              </a:solidFill>
              <a:ln w="28575" cap="flat" cmpd="sng" algn="ctr">
                <a:solidFill>
                  <a:schemeClr val="tx1"/>
                </a:solidFill>
                <a:prstDash val="solid"/>
                <a:round/>
                <a:headEnd type="none" w="med" len="med"/>
                <a:tailEnd type="arrow" w="med" len="lg"/>
              </a:ln>
              <a:effectLst/>
            </p:spPr>
          </p:cxnSp>
          <p:cxnSp>
            <p:nvCxnSpPr>
              <p:cNvPr id="165" name="直接箭头连接符 164"/>
              <p:cNvCxnSpPr/>
              <p:nvPr/>
            </p:nvCxnSpPr>
            <p:spPr bwMode="auto">
              <a:xfrm>
                <a:off x="5148064" y="6309320"/>
                <a:ext cx="2952328" cy="0"/>
              </a:xfrm>
              <a:prstGeom prst="straightConnector1">
                <a:avLst/>
              </a:prstGeom>
              <a:solidFill>
                <a:srgbClr val="C0C0C0">
                  <a:alpha val="0"/>
                </a:srgbClr>
              </a:solidFill>
              <a:ln w="28575" cap="flat" cmpd="sng" algn="ctr">
                <a:solidFill>
                  <a:schemeClr val="tx1"/>
                </a:solidFill>
                <a:prstDash val="solid"/>
                <a:round/>
                <a:headEnd type="none" w="med" len="med"/>
                <a:tailEnd type="arrow" w="med" len="lg"/>
              </a:ln>
              <a:effectLst/>
            </p:spPr>
          </p:cxnSp>
          <p:cxnSp>
            <p:nvCxnSpPr>
              <p:cNvPr id="166" name="直接连接符 165"/>
              <p:cNvCxnSpPr/>
              <p:nvPr/>
            </p:nvCxnSpPr>
            <p:spPr bwMode="auto">
              <a:xfrm>
                <a:off x="5148064" y="393305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67" name="直接连接符 166"/>
              <p:cNvCxnSpPr/>
              <p:nvPr/>
            </p:nvCxnSpPr>
            <p:spPr bwMode="auto">
              <a:xfrm>
                <a:off x="5148064" y="580526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68" name="直接连接符 167"/>
              <p:cNvCxnSpPr/>
              <p:nvPr/>
            </p:nvCxnSpPr>
            <p:spPr bwMode="auto">
              <a:xfrm>
                <a:off x="5148064" y="532003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69" name="直接连接符 168"/>
              <p:cNvCxnSpPr/>
              <p:nvPr/>
            </p:nvCxnSpPr>
            <p:spPr bwMode="auto">
              <a:xfrm>
                <a:off x="5148064" y="436510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70" name="直接连接符 169"/>
              <p:cNvCxnSpPr/>
              <p:nvPr/>
            </p:nvCxnSpPr>
            <p:spPr bwMode="auto">
              <a:xfrm>
                <a:off x="5148064" y="4817848"/>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grpSp>
            <p:nvGrpSpPr>
              <p:cNvPr id="171" name="组合 170"/>
              <p:cNvGrpSpPr/>
              <p:nvPr/>
            </p:nvGrpSpPr>
            <p:grpSpPr>
              <a:xfrm rot="16200000">
                <a:off x="6511217" y="5306207"/>
                <a:ext cx="72008" cy="1934218"/>
                <a:chOff x="5300464" y="4023446"/>
                <a:chExt cx="72008" cy="1934218"/>
              </a:xfrm>
            </p:grpSpPr>
            <p:cxnSp>
              <p:nvCxnSpPr>
                <p:cNvPr id="172" name="直接连接符 171"/>
                <p:cNvCxnSpPr/>
                <p:nvPr/>
              </p:nvCxnSpPr>
              <p:spPr bwMode="auto">
                <a:xfrm>
                  <a:off x="5300464" y="402344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73" name="直接连接符 172"/>
                <p:cNvCxnSpPr/>
                <p:nvPr/>
              </p:nvCxnSpPr>
              <p:spPr bwMode="auto">
                <a:xfrm>
                  <a:off x="5300464" y="595766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74" name="直接连接符 173"/>
                <p:cNvCxnSpPr/>
                <p:nvPr/>
              </p:nvCxnSpPr>
              <p:spPr bwMode="auto">
                <a:xfrm>
                  <a:off x="5300464" y="547243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75" name="直接连接符 174"/>
                <p:cNvCxnSpPr/>
                <p:nvPr/>
              </p:nvCxnSpPr>
              <p:spPr bwMode="auto">
                <a:xfrm>
                  <a:off x="5300464" y="451750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76" name="直接连接符 175"/>
                <p:cNvCxnSpPr/>
                <p:nvPr/>
              </p:nvCxnSpPr>
              <p:spPr bwMode="auto">
                <a:xfrm>
                  <a:off x="5300464" y="4970248"/>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grpSp>
        </p:grpSp>
        <p:sp>
          <p:nvSpPr>
            <p:cNvPr id="112" name="Text Box 177"/>
            <p:cNvSpPr txBox="1">
              <a:spLocks noChangeArrowheads="1"/>
            </p:cNvSpPr>
            <p:nvPr/>
          </p:nvSpPr>
          <p:spPr bwMode="auto">
            <a:xfrm>
              <a:off x="5919271" y="5062387"/>
              <a:ext cx="1059682"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zh-CN" altLang="en-US" sz="1800" b="1" dirty="0"/>
                <a:t>t</a:t>
              </a:r>
              <a:r>
                <a:rPr lang="en-US" altLang="zh-CN" sz="1800" baseline="-25000" dirty="0"/>
                <a:t>2</a:t>
              </a:r>
              <a:r>
                <a:rPr lang="zh-CN" altLang="en-US" sz="1800" b="1" dirty="0"/>
                <a:t>（</a:t>
              </a:r>
              <a:r>
                <a:rPr lang="en-US" altLang="zh-CN" sz="1800" dirty="0"/>
                <a:t>2</a:t>
              </a:r>
              <a:r>
                <a:rPr lang="zh-CN" altLang="en-US" sz="1800" b="1" dirty="0"/>
                <a:t>，</a:t>
              </a:r>
              <a:r>
                <a:rPr lang="en-US" altLang="zh-CN" sz="1800" dirty="0"/>
                <a:t>3</a:t>
              </a:r>
              <a:r>
                <a:rPr lang="zh-CN" altLang="en-US" sz="1800" b="1" dirty="0"/>
                <a:t>）</a:t>
              </a:r>
              <a:endParaRPr lang="zh-CN" altLang="en-US" sz="1800" b="1" baseline="-25000" dirty="0"/>
            </a:p>
          </p:txBody>
        </p:sp>
        <p:sp>
          <p:nvSpPr>
            <p:cNvPr id="113" name="Text Box 177"/>
            <p:cNvSpPr txBox="1">
              <a:spLocks noChangeArrowheads="1"/>
            </p:cNvSpPr>
            <p:nvPr/>
          </p:nvSpPr>
          <p:spPr bwMode="auto">
            <a:xfrm>
              <a:off x="5820268" y="4505879"/>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2</a:t>
              </a:r>
              <a:r>
                <a:rPr lang="zh-CN" altLang="en-US" sz="1800" b="1" dirty="0"/>
                <a:t>（</a:t>
              </a:r>
              <a:r>
                <a:rPr lang="en-US" altLang="zh-CN" sz="1800" dirty="0"/>
                <a:t>2</a:t>
              </a:r>
              <a:r>
                <a:rPr lang="zh-CN" altLang="en-US" sz="1800" b="1" dirty="0"/>
                <a:t>，</a:t>
              </a:r>
              <a:r>
                <a:rPr lang="en-US" altLang="zh-CN" sz="1800" dirty="0"/>
                <a:t>3</a:t>
              </a:r>
              <a:r>
                <a:rPr lang="zh-CN" altLang="en-US" sz="1800" b="1" dirty="0"/>
                <a:t>）</a:t>
              </a:r>
              <a:endParaRPr lang="zh-CN" altLang="en-US" sz="1800" b="1" baseline="-25000" dirty="0"/>
            </a:p>
          </p:txBody>
        </p:sp>
        <p:sp>
          <p:nvSpPr>
            <p:cNvPr id="115" name="Text Box 177"/>
            <p:cNvSpPr txBox="1">
              <a:spLocks noChangeArrowheads="1"/>
            </p:cNvSpPr>
            <p:nvPr/>
          </p:nvSpPr>
          <p:spPr bwMode="auto">
            <a:xfrm>
              <a:off x="6156210" y="4053999"/>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3</a:t>
              </a:r>
              <a:r>
                <a:rPr lang="zh-CN" altLang="en-US" sz="1800" b="1" dirty="0"/>
                <a:t>（</a:t>
              </a:r>
              <a:r>
                <a:rPr lang="en-US" altLang="zh-CN" sz="1800" dirty="0"/>
                <a:t>3</a:t>
              </a:r>
              <a:r>
                <a:rPr lang="zh-CN" altLang="en-US" sz="1800" b="1" dirty="0"/>
                <a:t>，</a:t>
              </a:r>
              <a:r>
                <a:rPr lang="en-US" altLang="zh-CN" sz="1800" dirty="0"/>
                <a:t>4</a:t>
              </a:r>
              <a:r>
                <a:rPr lang="zh-CN" altLang="en-US" sz="1800" b="1" dirty="0"/>
                <a:t>）</a:t>
              </a:r>
              <a:endParaRPr lang="zh-CN" altLang="en-US" sz="1800" b="1" baseline="-25000" dirty="0"/>
            </a:p>
          </p:txBody>
        </p:sp>
        <p:sp>
          <p:nvSpPr>
            <p:cNvPr id="119" name="Text Box 177"/>
            <p:cNvSpPr txBox="1">
              <a:spLocks noChangeArrowheads="1"/>
            </p:cNvSpPr>
            <p:nvPr/>
          </p:nvSpPr>
          <p:spPr bwMode="auto">
            <a:xfrm>
              <a:off x="6190410" y="5903480"/>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1</a:t>
              </a:r>
              <a:r>
                <a:rPr lang="zh-CN" altLang="en-US" sz="1800" b="1" dirty="0"/>
                <a:t>（</a:t>
              </a:r>
              <a:r>
                <a:rPr lang="en-US" altLang="zh-CN" sz="1800" dirty="0"/>
                <a:t>3</a:t>
              </a:r>
              <a:r>
                <a:rPr lang="zh-CN" altLang="en-US" sz="1800" b="1" dirty="0"/>
                <a:t>，</a:t>
              </a:r>
              <a:r>
                <a:rPr lang="en-US" altLang="zh-CN" sz="1800" dirty="0"/>
                <a:t>0</a:t>
              </a:r>
              <a:r>
                <a:rPr lang="zh-CN" altLang="en-US" sz="1800" b="1" dirty="0"/>
                <a:t>）</a:t>
              </a:r>
              <a:endParaRPr lang="zh-CN" altLang="en-US" sz="1800" b="1" baseline="-25000" dirty="0"/>
            </a:p>
          </p:txBody>
        </p:sp>
        <p:sp>
          <p:nvSpPr>
            <p:cNvPr id="126" name="Text Box 177"/>
            <p:cNvSpPr txBox="1">
              <a:spLocks noChangeArrowheads="1"/>
            </p:cNvSpPr>
            <p:nvPr/>
          </p:nvSpPr>
          <p:spPr bwMode="auto">
            <a:xfrm>
              <a:off x="7218431" y="3593372"/>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4</a:t>
              </a:r>
              <a:r>
                <a:rPr lang="zh-CN" altLang="en-US" sz="1800" b="1" dirty="0"/>
                <a:t>（</a:t>
              </a:r>
              <a:r>
                <a:rPr lang="en-US" altLang="zh-CN" sz="1800" dirty="0"/>
                <a:t>5</a:t>
              </a:r>
              <a:r>
                <a:rPr lang="zh-CN" altLang="en-US" sz="1800" b="1" dirty="0"/>
                <a:t>，</a:t>
              </a:r>
              <a:r>
                <a:rPr lang="en-US" altLang="zh-CN" sz="1800" dirty="0"/>
                <a:t>5</a:t>
              </a:r>
              <a:r>
                <a:rPr lang="zh-CN" altLang="en-US" sz="1800" b="1" dirty="0"/>
                <a:t>）</a:t>
              </a:r>
              <a:endParaRPr lang="zh-CN" altLang="en-US" sz="1800" b="1" baseline="-25000" dirty="0"/>
            </a:p>
          </p:txBody>
        </p:sp>
        <p:sp>
          <p:nvSpPr>
            <p:cNvPr id="127" name="Text Box 177"/>
            <p:cNvSpPr txBox="1">
              <a:spLocks noChangeArrowheads="1"/>
            </p:cNvSpPr>
            <p:nvPr/>
          </p:nvSpPr>
          <p:spPr bwMode="auto">
            <a:xfrm>
              <a:off x="7286977" y="4142485"/>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t</a:t>
              </a:r>
              <a:r>
                <a:rPr lang="en-US" altLang="zh-CN" sz="1800" baseline="-25000" dirty="0"/>
                <a:t>3</a:t>
              </a:r>
              <a:r>
                <a:rPr lang="zh-CN" altLang="en-US" sz="1800" b="1" dirty="0"/>
                <a:t>（</a:t>
              </a:r>
              <a:r>
                <a:rPr lang="en-US" altLang="zh-CN" sz="1800" dirty="0"/>
                <a:t>5</a:t>
              </a:r>
              <a:r>
                <a:rPr lang="zh-CN" altLang="en-US" sz="1800" b="1" dirty="0"/>
                <a:t>，</a:t>
              </a:r>
              <a:r>
                <a:rPr lang="en-US" altLang="zh-CN" sz="1800" dirty="0"/>
                <a:t>5</a:t>
              </a:r>
              <a:r>
                <a:rPr lang="zh-CN" altLang="en-US" sz="1800" b="1" dirty="0"/>
                <a:t>）</a:t>
              </a:r>
              <a:endParaRPr lang="zh-CN" altLang="en-US" sz="1800" b="1" baseline="-25000" dirty="0"/>
            </a:p>
          </p:txBody>
        </p:sp>
        <p:sp>
          <p:nvSpPr>
            <p:cNvPr id="133" name="文本框 132"/>
            <p:cNvSpPr txBox="1"/>
            <p:nvPr/>
          </p:nvSpPr>
          <p:spPr>
            <a:xfrm>
              <a:off x="5034120" y="3846169"/>
              <a:ext cx="360040" cy="369332"/>
            </a:xfrm>
            <a:prstGeom prst="rect">
              <a:avLst/>
            </a:prstGeom>
            <a:noFill/>
          </p:spPr>
          <p:txBody>
            <a:bodyPr wrap="square" rtlCol="0">
              <a:spAutoFit/>
            </a:bodyPr>
            <a:lstStyle/>
            <a:p>
              <a:r>
                <a:rPr lang="en-US" altLang="zh-CN" sz="1800" dirty="0">
                  <a:latin typeface="+mn-lt"/>
                </a:rPr>
                <a:t>5</a:t>
              </a:r>
              <a:endParaRPr lang="zh-CN" altLang="en-US" sz="1800" dirty="0">
                <a:latin typeface="+mn-lt"/>
              </a:endParaRPr>
            </a:p>
          </p:txBody>
        </p:sp>
        <p:sp>
          <p:nvSpPr>
            <p:cNvPr id="134" name="文本框 133"/>
            <p:cNvSpPr txBox="1"/>
            <p:nvPr/>
          </p:nvSpPr>
          <p:spPr>
            <a:xfrm>
              <a:off x="5031543" y="4249774"/>
              <a:ext cx="360040" cy="369332"/>
            </a:xfrm>
            <a:prstGeom prst="rect">
              <a:avLst/>
            </a:prstGeom>
            <a:noFill/>
          </p:spPr>
          <p:txBody>
            <a:bodyPr wrap="square" rtlCol="0">
              <a:spAutoFit/>
            </a:bodyPr>
            <a:lstStyle/>
            <a:p>
              <a:r>
                <a:rPr lang="en-US" altLang="zh-CN" sz="1800" dirty="0">
                  <a:latin typeface="+mn-lt"/>
                </a:rPr>
                <a:t>4</a:t>
              </a:r>
              <a:endParaRPr lang="zh-CN" altLang="en-US" sz="1800" dirty="0">
                <a:latin typeface="+mn-lt"/>
              </a:endParaRPr>
            </a:p>
          </p:txBody>
        </p:sp>
        <p:sp>
          <p:nvSpPr>
            <p:cNvPr id="136" name="文本框 135"/>
            <p:cNvSpPr txBox="1"/>
            <p:nvPr/>
          </p:nvSpPr>
          <p:spPr>
            <a:xfrm>
              <a:off x="5034881" y="4729335"/>
              <a:ext cx="360040" cy="369332"/>
            </a:xfrm>
            <a:prstGeom prst="rect">
              <a:avLst/>
            </a:prstGeom>
            <a:noFill/>
          </p:spPr>
          <p:txBody>
            <a:bodyPr wrap="square" rtlCol="0">
              <a:spAutoFit/>
            </a:bodyPr>
            <a:lstStyle/>
            <a:p>
              <a:r>
                <a:rPr lang="en-US" altLang="zh-CN" sz="1800" dirty="0">
                  <a:latin typeface="+mn-lt"/>
                </a:rPr>
                <a:t>3</a:t>
              </a:r>
              <a:endParaRPr lang="zh-CN" altLang="en-US" sz="1800" dirty="0">
                <a:latin typeface="+mn-lt"/>
              </a:endParaRPr>
            </a:p>
          </p:txBody>
        </p:sp>
        <p:sp>
          <p:nvSpPr>
            <p:cNvPr id="142" name="文本框 141"/>
            <p:cNvSpPr txBox="1"/>
            <p:nvPr/>
          </p:nvSpPr>
          <p:spPr>
            <a:xfrm>
              <a:off x="5034881" y="5215687"/>
              <a:ext cx="360040" cy="369332"/>
            </a:xfrm>
            <a:prstGeom prst="rect">
              <a:avLst/>
            </a:prstGeom>
            <a:noFill/>
          </p:spPr>
          <p:txBody>
            <a:bodyPr wrap="square" rtlCol="0">
              <a:spAutoFit/>
            </a:bodyPr>
            <a:lstStyle/>
            <a:p>
              <a:r>
                <a:rPr lang="en-US" altLang="zh-CN" sz="1800" dirty="0">
                  <a:latin typeface="+mn-lt"/>
                </a:rPr>
                <a:t>2</a:t>
              </a:r>
              <a:endParaRPr lang="zh-CN" altLang="en-US" sz="1800" dirty="0">
                <a:latin typeface="+mn-lt"/>
              </a:endParaRPr>
            </a:p>
          </p:txBody>
        </p:sp>
        <p:sp>
          <p:nvSpPr>
            <p:cNvPr id="143" name="文本框 142"/>
            <p:cNvSpPr txBox="1"/>
            <p:nvPr/>
          </p:nvSpPr>
          <p:spPr>
            <a:xfrm>
              <a:off x="5036100" y="5698695"/>
              <a:ext cx="360040" cy="369332"/>
            </a:xfrm>
            <a:prstGeom prst="rect">
              <a:avLst/>
            </a:prstGeom>
            <a:noFill/>
          </p:spPr>
          <p:txBody>
            <a:bodyPr wrap="square" rtlCol="0">
              <a:spAutoFit/>
            </a:bodyPr>
            <a:lstStyle/>
            <a:p>
              <a:r>
                <a:rPr lang="en-US" altLang="zh-CN" sz="1800" dirty="0">
                  <a:latin typeface="+mn-lt"/>
                </a:rPr>
                <a:t>1</a:t>
              </a:r>
              <a:endParaRPr lang="zh-CN" altLang="en-US" sz="1800" dirty="0">
                <a:latin typeface="+mn-lt"/>
              </a:endParaRPr>
            </a:p>
          </p:txBody>
        </p:sp>
        <p:sp>
          <p:nvSpPr>
            <p:cNvPr id="144" name="文本框 143"/>
            <p:cNvSpPr txBox="1"/>
            <p:nvPr/>
          </p:nvSpPr>
          <p:spPr>
            <a:xfrm>
              <a:off x="7550334" y="6345323"/>
              <a:ext cx="360040" cy="369332"/>
            </a:xfrm>
            <a:prstGeom prst="rect">
              <a:avLst/>
            </a:prstGeom>
            <a:noFill/>
          </p:spPr>
          <p:txBody>
            <a:bodyPr wrap="square" rtlCol="0">
              <a:spAutoFit/>
            </a:bodyPr>
            <a:lstStyle/>
            <a:p>
              <a:r>
                <a:rPr lang="en-US" altLang="zh-CN" sz="1800" dirty="0">
                  <a:latin typeface="+mn-lt"/>
                </a:rPr>
                <a:t>5</a:t>
              </a:r>
              <a:endParaRPr lang="zh-CN" altLang="en-US" sz="1800" dirty="0">
                <a:latin typeface="+mn-lt"/>
              </a:endParaRPr>
            </a:p>
          </p:txBody>
        </p:sp>
        <p:sp>
          <p:nvSpPr>
            <p:cNvPr id="145" name="文本框 144"/>
            <p:cNvSpPr txBox="1"/>
            <p:nvPr/>
          </p:nvSpPr>
          <p:spPr>
            <a:xfrm>
              <a:off x="7082669" y="6345323"/>
              <a:ext cx="360040" cy="369332"/>
            </a:xfrm>
            <a:prstGeom prst="rect">
              <a:avLst/>
            </a:prstGeom>
            <a:noFill/>
          </p:spPr>
          <p:txBody>
            <a:bodyPr wrap="square" rtlCol="0">
              <a:spAutoFit/>
            </a:bodyPr>
            <a:lstStyle/>
            <a:p>
              <a:r>
                <a:rPr lang="en-US" altLang="zh-CN" sz="1800" dirty="0">
                  <a:latin typeface="+mn-lt"/>
                </a:rPr>
                <a:t>4</a:t>
              </a:r>
              <a:endParaRPr lang="zh-CN" altLang="en-US" sz="1800" dirty="0">
                <a:latin typeface="+mn-lt"/>
              </a:endParaRPr>
            </a:p>
          </p:txBody>
        </p:sp>
        <p:sp>
          <p:nvSpPr>
            <p:cNvPr id="146" name="文本框 145"/>
            <p:cNvSpPr txBox="1"/>
            <p:nvPr/>
          </p:nvSpPr>
          <p:spPr>
            <a:xfrm>
              <a:off x="6621886" y="6345323"/>
              <a:ext cx="360040" cy="369332"/>
            </a:xfrm>
            <a:prstGeom prst="rect">
              <a:avLst/>
            </a:prstGeom>
            <a:noFill/>
          </p:spPr>
          <p:txBody>
            <a:bodyPr wrap="square" rtlCol="0">
              <a:spAutoFit/>
            </a:bodyPr>
            <a:lstStyle/>
            <a:p>
              <a:r>
                <a:rPr lang="en-US" altLang="zh-CN" sz="1800" dirty="0">
                  <a:latin typeface="+mn-lt"/>
                </a:rPr>
                <a:t>3</a:t>
              </a:r>
              <a:endParaRPr lang="zh-CN" altLang="en-US" sz="1800" dirty="0">
                <a:latin typeface="+mn-lt"/>
              </a:endParaRPr>
            </a:p>
          </p:txBody>
        </p:sp>
        <p:sp>
          <p:nvSpPr>
            <p:cNvPr id="147" name="文本框 146"/>
            <p:cNvSpPr txBox="1"/>
            <p:nvPr/>
          </p:nvSpPr>
          <p:spPr>
            <a:xfrm>
              <a:off x="6132114" y="6345323"/>
              <a:ext cx="360040" cy="369332"/>
            </a:xfrm>
            <a:prstGeom prst="rect">
              <a:avLst/>
            </a:prstGeom>
            <a:noFill/>
          </p:spPr>
          <p:txBody>
            <a:bodyPr wrap="square" rtlCol="0">
              <a:spAutoFit/>
            </a:bodyPr>
            <a:lstStyle/>
            <a:p>
              <a:r>
                <a:rPr lang="en-US" altLang="zh-CN" sz="1800" dirty="0">
                  <a:latin typeface="+mn-lt"/>
                </a:rPr>
                <a:t>2</a:t>
              </a:r>
              <a:endParaRPr lang="zh-CN" altLang="en-US" sz="1800" dirty="0">
                <a:latin typeface="+mn-lt"/>
              </a:endParaRPr>
            </a:p>
          </p:txBody>
        </p:sp>
        <p:sp>
          <p:nvSpPr>
            <p:cNvPr id="155" name="文本框 154"/>
            <p:cNvSpPr txBox="1"/>
            <p:nvPr/>
          </p:nvSpPr>
          <p:spPr>
            <a:xfrm>
              <a:off x="5652120" y="6345323"/>
              <a:ext cx="360040" cy="369332"/>
            </a:xfrm>
            <a:prstGeom prst="rect">
              <a:avLst/>
            </a:prstGeom>
            <a:noFill/>
          </p:spPr>
          <p:txBody>
            <a:bodyPr wrap="square" rtlCol="0">
              <a:spAutoFit/>
            </a:bodyPr>
            <a:lstStyle/>
            <a:p>
              <a:r>
                <a:rPr lang="en-US" altLang="zh-CN" sz="1800" dirty="0">
                  <a:latin typeface="+mn-lt"/>
                </a:rPr>
                <a:t>1</a:t>
              </a:r>
              <a:endParaRPr lang="zh-CN" altLang="en-US" sz="1800" dirty="0">
                <a:latin typeface="+mn-lt"/>
              </a:endParaRPr>
            </a:p>
          </p:txBody>
        </p:sp>
        <p:sp>
          <p:nvSpPr>
            <p:cNvPr id="156" name="文本框 155"/>
            <p:cNvSpPr txBox="1"/>
            <p:nvPr/>
          </p:nvSpPr>
          <p:spPr>
            <a:xfrm>
              <a:off x="5031543" y="3395215"/>
              <a:ext cx="360040" cy="369332"/>
            </a:xfrm>
            <a:prstGeom prst="rect">
              <a:avLst/>
            </a:prstGeom>
            <a:noFill/>
          </p:spPr>
          <p:txBody>
            <a:bodyPr wrap="square" rtlCol="0">
              <a:spAutoFit/>
            </a:bodyPr>
            <a:lstStyle/>
            <a:p>
              <a:r>
                <a:rPr lang="en-US" altLang="zh-CN" sz="1800" dirty="0">
                  <a:latin typeface="+mn-lt"/>
                </a:rPr>
                <a:t>Y</a:t>
              </a:r>
              <a:endParaRPr lang="zh-CN" altLang="en-US" sz="1800" dirty="0">
                <a:latin typeface="+mn-lt"/>
              </a:endParaRPr>
            </a:p>
          </p:txBody>
        </p:sp>
        <p:sp>
          <p:nvSpPr>
            <p:cNvPr id="157" name="文本框 156"/>
            <p:cNvSpPr txBox="1"/>
            <p:nvPr/>
          </p:nvSpPr>
          <p:spPr>
            <a:xfrm>
              <a:off x="8108980" y="6341542"/>
              <a:ext cx="360040" cy="369332"/>
            </a:xfrm>
            <a:prstGeom prst="rect">
              <a:avLst/>
            </a:prstGeom>
            <a:noFill/>
          </p:spPr>
          <p:txBody>
            <a:bodyPr wrap="square" rtlCol="0">
              <a:spAutoFit/>
            </a:bodyPr>
            <a:lstStyle/>
            <a:p>
              <a:r>
                <a:rPr lang="en-US" altLang="zh-CN" sz="1800" dirty="0">
                  <a:latin typeface="+mn-lt"/>
                </a:rPr>
                <a:t>X</a:t>
              </a:r>
              <a:endParaRPr lang="zh-CN" altLang="en-US" sz="1800" dirty="0">
                <a:latin typeface="+mn-lt"/>
              </a:endParaRPr>
            </a:p>
          </p:txBody>
        </p:sp>
      </p:grpSp>
      <mc:AlternateContent xmlns:mc="http://schemas.openxmlformats.org/markup-compatibility/2006" xmlns:a14="http://schemas.microsoft.com/office/drawing/2010/main">
        <mc:Choice Requires="a14">
          <p:sp>
            <p:nvSpPr>
              <p:cNvPr id="97" name="Oval 5"/>
              <p:cNvSpPr/>
              <p:nvPr/>
            </p:nvSpPr>
            <p:spPr>
              <a:xfrm>
                <a:off x="469023" y="3437841"/>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1</m:t>
                          </m:r>
                        </m:sub>
                      </m:sSub>
                    </m:oMath>
                  </m:oMathPara>
                </a14:m>
                <a:endParaRPr lang="en-US" dirty="0"/>
              </a:p>
            </p:txBody>
          </p:sp>
        </mc:Choice>
        <mc:Fallback xmlns="">
          <p:sp>
            <p:nvSpPr>
              <p:cNvPr id="97" name="Oval 5"/>
              <p:cNvSpPr>
                <a:spLocks noRot="1" noChangeAspect="1" noMove="1" noResize="1" noEditPoints="1" noAdjustHandles="1" noChangeArrowheads="1" noChangeShapeType="1" noTextEdit="1"/>
              </p:cNvSpPr>
              <p:nvPr/>
            </p:nvSpPr>
            <p:spPr>
              <a:xfrm>
                <a:off x="469023" y="3437841"/>
                <a:ext cx="356615" cy="356615"/>
              </a:xfrm>
              <a:prstGeom prst="ellipse">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0" name="Oval 6"/>
              <p:cNvSpPr/>
              <p:nvPr/>
            </p:nvSpPr>
            <p:spPr>
              <a:xfrm>
                <a:off x="467545" y="4058928"/>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2</m:t>
                          </m:r>
                        </m:sub>
                      </m:sSub>
                    </m:oMath>
                  </m:oMathPara>
                </a14:m>
                <a:endParaRPr lang="en-US" dirty="0"/>
              </a:p>
            </p:txBody>
          </p:sp>
        </mc:Choice>
        <mc:Fallback xmlns="">
          <p:sp>
            <p:nvSpPr>
              <p:cNvPr id="100" name="Oval 6"/>
              <p:cNvSpPr>
                <a:spLocks noRot="1" noChangeAspect="1" noMove="1" noResize="1" noEditPoints="1" noAdjustHandles="1" noChangeArrowheads="1" noChangeShapeType="1" noTextEdit="1"/>
              </p:cNvSpPr>
              <p:nvPr/>
            </p:nvSpPr>
            <p:spPr>
              <a:xfrm>
                <a:off x="467545" y="4058928"/>
                <a:ext cx="356615" cy="356615"/>
              </a:xfrm>
              <a:prstGeom prst="ellipse">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Oval 7"/>
              <p:cNvSpPr/>
              <p:nvPr/>
            </p:nvSpPr>
            <p:spPr>
              <a:xfrm>
                <a:off x="467544" y="4639540"/>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3</m:t>
                          </m:r>
                        </m:sub>
                      </m:sSub>
                    </m:oMath>
                  </m:oMathPara>
                </a14:m>
                <a:endParaRPr lang="en-US" dirty="0"/>
              </a:p>
            </p:txBody>
          </p:sp>
        </mc:Choice>
        <mc:Fallback xmlns="">
          <p:sp>
            <p:nvSpPr>
              <p:cNvPr id="101" name="Oval 7"/>
              <p:cNvSpPr>
                <a:spLocks noRot="1" noChangeAspect="1" noMove="1" noResize="1" noEditPoints="1" noAdjustHandles="1" noChangeArrowheads="1" noChangeShapeType="1" noTextEdit="1"/>
              </p:cNvSpPr>
              <p:nvPr/>
            </p:nvSpPr>
            <p:spPr>
              <a:xfrm>
                <a:off x="467544" y="4639540"/>
                <a:ext cx="356615" cy="356615"/>
              </a:xfrm>
              <a:prstGeom prst="ellipse">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 name="Oval 8"/>
              <p:cNvSpPr/>
              <p:nvPr/>
            </p:nvSpPr>
            <p:spPr>
              <a:xfrm>
                <a:off x="1909185" y="3433110"/>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1</m:t>
                          </m:r>
                        </m:sub>
                      </m:sSub>
                    </m:oMath>
                  </m:oMathPara>
                </a14:m>
                <a:endParaRPr lang="en-US" dirty="0"/>
              </a:p>
            </p:txBody>
          </p:sp>
        </mc:Choice>
        <mc:Fallback xmlns="">
          <p:sp>
            <p:nvSpPr>
              <p:cNvPr id="102" name="Oval 8"/>
              <p:cNvSpPr>
                <a:spLocks noRot="1" noChangeAspect="1" noMove="1" noResize="1" noEditPoints="1" noAdjustHandles="1" noChangeArrowheads="1" noChangeShapeType="1" noTextEdit="1"/>
              </p:cNvSpPr>
              <p:nvPr/>
            </p:nvSpPr>
            <p:spPr>
              <a:xfrm>
                <a:off x="1909185" y="3433110"/>
                <a:ext cx="356615" cy="356615"/>
              </a:xfrm>
              <a:prstGeom prst="ellipse">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 name="Oval 9"/>
              <p:cNvSpPr/>
              <p:nvPr/>
            </p:nvSpPr>
            <p:spPr>
              <a:xfrm>
                <a:off x="1909185" y="4058109"/>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2</m:t>
                          </m:r>
                        </m:sub>
                      </m:sSub>
                    </m:oMath>
                  </m:oMathPara>
                </a14:m>
                <a:endParaRPr lang="en-US" dirty="0"/>
              </a:p>
            </p:txBody>
          </p:sp>
        </mc:Choice>
        <mc:Fallback xmlns="">
          <p:sp>
            <p:nvSpPr>
              <p:cNvPr id="103" name="Oval 9"/>
              <p:cNvSpPr>
                <a:spLocks noRot="1" noChangeAspect="1" noMove="1" noResize="1" noEditPoints="1" noAdjustHandles="1" noChangeArrowheads="1" noChangeShapeType="1" noTextEdit="1"/>
              </p:cNvSpPr>
              <p:nvPr/>
            </p:nvSpPr>
            <p:spPr>
              <a:xfrm>
                <a:off x="1909185" y="4058109"/>
                <a:ext cx="356615" cy="356615"/>
              </a:xfrm>
              <a:prstGeom prst="ellipse">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8" name="Oval 10"/>
              <p:cNvSpPr/>
              <p:nvPr/>
            </p:nvSpPr>
            <p:spPr>
              <a:xfrm>
                <a:off x="1914052" y="4635163"/>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3</m:t>
                          </m:r>
                        </m:sub>
                      </m:sSub>
                    </m:oMath>
                  </m:oMathPara>
                </a14:m>
                <a:endParaRPr lang="en-US" dirty="0"/>
              </a:p>
            </p:txBody>
          </p:sp>
        </mc:Choice>
        <mc:Fallback xmlns="">
          <p:sp>
            <p:nvSpPr>
              <p:cNvPr id="108" name="Oval 10"/>
              <p:cNvSpPr>
                <a:spLocks noRot="1" noChangeAspect="1" noMove="1" noResize="1" noEditPoints="1" noAdjustHandles="1" noChangeArrowheads="1" noChangeShapeType="1" noTextEdit="1"/>
              </p:cNvSpPr>
              <p:nvPr/>
            </p:nvSpPr>
            <p:spPr>
              <a:xfrm>
                <a:off x="1914052" y="4635163"/>
                <a:ext cx="356615" cy="356615"/>
              </a:xfrm>
              <a:prstGeom prst="ellipse">
                <a:avLst/>
              </a:prstGeom>
              <a:blipFill>
                <a:blip r:embed="rId24"/>
                <a:stretch>
                  <a:fillRect/>
                </a:stretch>
              </a:blipFill>
            </p:spPr>
            <p:txBody>
              <a:bodyPr/>
              <a:lstStyle/>
              <a:p>
                <a:r>
                  <a:rPr lang="zh-CN" altLang="en-US">
                    <a:noFill/>
                  </a:rPr>
                  <a:t> </a:t>
                </a:r>
              </a:p>
            </p:txBody>
          </p:sp>
        </mc:Fallback>
      </mc:AlternateContent>
      <p:cxnSp>
        <p:nvCxnSpPr>
          <p:cNvPr id="114" name="直接连接符 113"/>
          <p:cNvCxnSpPr>
            <a:stCxn id="100" idx="6"/>
            <a:endCxn id="102" idx="2"/>
          </p:cNvCxnSpPr>
          <p:nvPr/>
        </p:nvCxnSpPr>
        <p:spPr bwMode="auto">
          <a:xfrm flipV="1">
            <a:off x="824160" y="3611418"/>
            <a:ext cx="1085025" cy="625818"/>
          </a:xfrm>
          <a:prstGeom prst="line">
            <a:avLst/>
          </a:prstGeom>
          <a:solidFill>
            <a:srgbClr val="C0C0C0">
              <a:alpha val="0"/>
            </a:srgbClr>
          </a:solidFill>
          <a:ln w="28575" cap="flat" cmpd="sng" algn="ctr">
            <a:solidFill>
              <a:srgbClr val="FF0000"/>
            </a:solidFill>
            <a:prstDash val="solid"/>
            <a:round/>
            <a:headEnd type="none" w="med" len="med"/>
            <a:tailEnd type="none" w="med" len="med"/>
          </a:ln>
        </p:spPr>
      </p:cxnSp>
      <p:cxnSp>
        <p:nvCxnSpPr>
          <p:cNvPr id="116" name="直接连接符 115"/>
          <p:cNvCxnSpPr>
            <a:endCxn id="102" idx="2"/>
          </p:cNvCxnSpPr>
          <p:nvPr/>
        </p:nvCxnSpPr>
        <p:spPr bwMode="auto">
          <a:xfrm>
            <a:off x="824159" y="3607308"/>
            <a:ext cx="1085026" cy="4110"/>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117" name="直接连接符 116"/>
          <p:cNvCxnSpPr>
            <a:stCxn id="100" idx="6"/>
            <a:endCxn id="103" idx="2"/>
          </p:cNvCxnSpPr>
          <p:nvPr/>
        </p:nvCxnSpPr>
        <p:spPr bwMode="auto">
          <a:xfrm flipV="1">
            <a:off x="824160" y="4236417"/>
            <a:ext cx="1085025" cy="819"/>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118" name="Oval 7"/>
              <p:cNvSpPr/>
              <p:nvPr/>
            </p:nvSpPr>
            <p:spPr>
              <a:xfrm>
                <a:off x="467544" y="5304633"/>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4</m:t>
                          </m:r>
                        </m:sub>
                      </m:sSub>
                    </m:oMath>
                  </m:oMathPara>
                </a14:m>
                <a:endParaRPr lang="en-US" dirty="0"/>
              </a:p>
            </p:txBody>
          </p:sp>
        </mc:Choice>
        <mc:Fallback xmlns="">
          <p:sp>
            <p:nvSpPr>
              <p:cNvPr id="118" name="Oval 7"/>
              <p:cNvSpPr>
                <a:spLocks noRot="1" noChangeAspect="1" noMove="1" noResize="1" noEditPoints="1" noAdjustHandles="1" noChangeArrowheads="1" noChangeShapeType="1" noTextEdit="1"/>
              </p:cNvSpPr>
              <p:nvPr/>
            </p:nvSpPr>
            <p:spPr>
              <a:xfrm>
                <a:off x="467544" y="5304633"/>
                <a:ext cx="356615" cy="356615"/>
              </a:xfrm>
              <a:prstGeom prst="ellipse">
                <a:avLst/>
              </a:prstGeom>
              <a:blipFill>
                <a:blip r:embed="rId25"/>
                <a:stretch>
                  <a:fillRect/>
                </a:stretch>
              </a:blipFill>
            </p:spPr>
            <p:txBody>
              <a:bodyPr/>
              <a:lstStyle/>
              <a:p>
                <a:r>
                  <a:rPr lang="zh-CN" altLang="en-US">
                    <a:noFill/>
                  </a:rPr>
                  <a:t> </a:t>
                </a:r>
              </a:p>
            </p:txBody>
          </p:sp>
        </mc:Fallback>
      </mc:AlternateContent>
      <p:cxnSp>
        <p:nvCxnSpPr>
          <p:cNvPr id="120" name="直接连接符 119"/>
          <p:cNvCxnSpPr>
            <a:stCxn id="97" idx="6"/>
            <a:endCxn id="103" idx="2"/>
          </p:cNvCxnSpPr>
          <p:nvPr/>
        </p:nvCxnSpPr>
        <p:spPr bwMode="auto">
          <a:xfrm>
            <a:off x="825638" y="3616149"/>
            <a:ext cx="1083547" cy="620268"/>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121" name="直接连接符 120"/>
          <p:cNvCxnSpPr>
            <a:stCxn id="118" idx="6"/>
            <a:endCxn id="103" idx="2"/>
          </p:cNvCxnSpPr>
          <p:nvPr/>
        </p:nvCxnSpPr>
        <p:spPr bwMode="auto">
          <a:xfrm flipV="1">
            <a:off x="824159" y="4236417"/>
            <a:ext cx="1085026" cy="1246524"/>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122" name="直接连接符 121"/>
          <p:cNvCxnSpPr>
            <a:stCxn id="118" idx="6"/>
          </p:cNvCxnSpPr>
          <p:nvPr/>
        </p:nvCxnSpPr>
        <p:spPr bwMode="auto">
          <a:xfrm flipV="1">
            <a:off x="824159" y="3616149"/>
            <a:ext cx="1085024" cy="1866792"/>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123" name="直接连接符 122"/>
          <p:cNvCxnSpPr>
            <a:stCxn id="101" idx="6"/>
          </p:cNvCxnSpPr>
          <p:nvPr/>
        </p:nvCxnSpPr>
        <p:spPr bwMode="auto">
          <a:xfrm flipV="1">
            <a:off x="824159" y="3616149"/>
            <a:ext cx="1085024" cy="1201699"/>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124" name="直接连接符 123"/>
          <p:cNvCxnSpPr>
            <a:stCxn id="101" idx="6"/>
            <a:endCxn id="103" idx="2"/>
          </p:cNvCxnSpPr>
          <p:nvPr/>
        </p:nvCxnSpPr>
        <p:spPr bwMode="auto">
          <a:xfrm flipV="1">
            <a:off x="824159" y="4236417"/>
            <a:ext cx="1085026" cy="581431"/>
          </a:xfrm>
          <a:prstGeom prst="line">
            <a:avLst/>
          </a:prstGeom>
          <a:solidFill>
            <a:srgbClr val="C0C0C0">
              <a:alpha val="0"/>
            </a:srgbClr>
          </a:solidFill>
          <a:ln w="28575" cap="flat" cmpd="sng" algn="ctr">
            <a:solidFill>
              <a:srgbClr val="FF0000"/>
            </a:solidFill>
            <a:prstDash val="solid"/>
            <a:round/>
            <a:headEnd type="none" w="med" len="med"/>
            <a:tailEnd type="none" w="med" len="med"/>
          </a:ln>
        </p:spPr>
      </p:cxnSp>
      <p:cxnSp>
        <p:nvCxnSpPr>
          <p:cNvPr id="125" name="直接连接符 124"/>
          <p:cNvCxnSpPr/>
          <p:nvPr/>
        </p:nvCxnSpPr>
        <p:spPr bwMode="auto">
          <a:xfrm>
            <a:off x="834234" y="3620880"/>
            <a:ext cx="1088414" cy="1197322"/>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129" name="直接连接符 128"/>
          <p:cNvCxnSpPr/>
          <p:nvPr/>
        </p:nvCxnSpPr>
        <p:spPr bwMode="auto">
          <a:xfrm>
            <a:off x="832756" y="4241967"/>
            <a:ext cx="1089892" cy="576235"/>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130" name="直接连接符 129"/>
          <p:cNvCxnSpPr/>
          <p:nvPr/>
        </p:nvCxnSpPr>
        <p:spPr bwMode="auto">
          <a:xfrm flipV="1">
            <a:off x="832755" y="4818202"/>
            <a:ext cx="1089893" cy="4377"/>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131" name="直接连接符 130"/>
          <p:cNvCxnSpPr/>
          <p:nvPr/>
        </p:nvCxnSpPr>
        <p:spPr bwMode="auto">
          <a:xfrm flipV="1">
            <a:off x="832755" y="4818202"/>
            <a:ext cx="1089893" cy="669470"/>
          </a:xfrm>
          <a:prstGeom prst="line">
            <a:avLst/>
          </a:prstGeom>
          <a:solidFill>
            <a:srgbClr val="C0C0C0">
              <a:alpha val="0"/>
            </a:srgbClr>
          </a:solidFill>
          <a:ln w="28575" cap="flat" cmpd="sng" algn="ctr">
            <a:solidFill>
              <a:srgbClr val="FF3300"/>
            </a:solidFill>
            <a:prstDash val="solid"/>
            <a:round/>
            <a:headEnd type="none" w="med" len="med"/>
            <a:tailEnd type="none" w="med" len="med"/>
          </a:ln>
        </p:spPr>
      </p:cxnSp>
      <p:grpSp>
        <p:nvGrpSpPr>
          <p:cNvPr id="132" name="组合 131"/>
          <p:cNvGrpSpPr/>
          <p:nvPr/>
        </p:nvGrpSpPr>
        <p:grpSpPr>
          <a:xfrm>
            <a:off x="3304229" y="5904175"/>
            <a:ext cx="288032" cy="294913"/>
            <a:chOff x="2656831" y="2846055"/>
            <a:chExt cx="288032" cy="294913"/>
          </a:xfrm>
        </p:grpSpPr>
        <p:cxnSp>
          <p:nvCxnSpPr>
            <p:cNvPr id="135" name="直接连接符 134"/>
            <p:cNvCxnSpPr/>
            <p:nvPr/>
          </p:nvCxnSpPr>
          <p:spPr bwMode="auto">
            <a:xfrm>
              <a:off x="2681293" y="2846055"/>
              <a:ext cx="263570" cy="294913"/>
            </a:xfrm>
            <a:prstGeom prst="line">
              <a:avLst/>
            </a:prstGeom>
            <a:solidFill>
              <a:srgbClr val="C0C0C0">
                <a:alpha val="0"/>
              </a:srgbClr>
            </a:solidFill>
            <a:ln w="38100" cap="flat" cmpd="sng" algn="ctr">
              <a:solidFill>
                <a:srgbClr val="00B050"/>
              </a:solidFill>
              <a:prstDash val="solid"/>
              <a:round/>
              <a:headEnd type="none" w="med" len="med"/>
              <a:tailEnd type="none" w="med" len="med"/>
            </a:ln>
            <a:effectLst/>
          </p:spPr>
        </p:cxnSp>
        <p:cxnSp>
          <p:nvCxnSpPr>
            <p:cNvPr id="137" name="直接连接符 136"/>
            <p:cNvCxnSpPr/>
            <p:nvPr/>
          </p:nvCxnSpPr>
          <p:spPr bwMode="auto">
            <a:xfrm flipH="1">
              <a:off x="2656831" y="2846055"/>
              <a:ext cx="288032" cy="273189"/>
            </a:xfrm>
            <a:prstGeom prst="line">
              <a:avLst/>
            </a:prstGeom>
            <a:solidFill>
              <a:srgbClr val="C0C0C0">
                <a:alpha val="0"/>
              </a:srgbClr>
            </a:solidFill>
            <a:ln w="38100" cap="flat" cmpd="sng" algn="ctr">
              <a:solidFill>
                <a:srgbClr val="00B050"/>
              </a:solidFill>
              <a:prstDash val="solid"/>
              <a:round/>
              <a:headEnd type="none" w="med" len="med"/>
              <a:tailEnd type="none" w="med" len="med"/>
            </a:ln>
            <a:effectLst/>
          </p:spPr>
        </p:cxnSp>
      </p:grpSp>
      <p:grpSp>
        <p:nvGrpSpPr>
          <p:cNvPr id="138" name="组合 137"/>
          <p:cNvGrpSpPr/>
          <p:nvPr/>
        </p:nvGrpSpPr>
        <p:grpSpPr>
          <a:xfrm>
            <a:off x="3976054" y="5866749"/>
            <a:ext cx="288032" cy="294913"/>
            <a:chOff x="2656831" y="2846055"/>
            <a:chExt cx="288032" cy="294913"/>
          </a:xfrm>
        </p:grpSpPr>
        <p:cxnSp>
          <p:nvCxnSpPr>
            <p:cNvPr id="139" name="直接连接符 138"/>
            <p:cNvCxnSpPr/>
            <p:nvPr/>
          </p:nvCxnSpPr>
          <p:spPr bwMode="auto">
            <a:xfrm>
              <a:off x="2681293" y="2846055"/>
              <a:ext cx="263570" cy="294913"/>
            </a:xfrm>
            <a:prstGeom prst="line">
              <a:avLst/>
            </a:prstGeom>
            <a:solidFill>
              <a:srgbClr val="C0C0C0">
                <a:alpha val="0"/>
              </a:srgbClr>
            </a:solidFill>
            <a:ln w="38100" cap="flat" cmpd="sng" algn="ctr">
              <a:solidFill>
                <a:srgbClr val="00B050"/>
              </a:solidFill>
              <a:prstDash val="solid"/>
              <a:round/>
              <a:headEnd type="none" w="med" len="med"/>
              <a:tailEnd type="none" w="med" len="med"/>
            </a:ln>
            <a:effectLst/>
          </p:spPr>
        </p:cxnSp>
        <p:cxnSp>
          <p:nvCxnSpPr>
            <p:cNvPr id="140" name="直接连接符 139"/>
            <p:cNvCxnSpPr/>
            <p:nvPr/>
          </p:nvCxnSpPr>
          <p:spPr bwMode="auto">
            <a:xfrm flipH="1">
              <a:off x="2656831" y="2846055"/>
              <a:ext cx="288032" cy="273189"/>
            </a:xfrm>
            <a:prstGeom prst="line">
              <a:avLst/>
            </a:prstGeom>
            <a:solidFill>
              <a:srgbClr val="C0C0C0">
                <a:alpha val="0"/>
              </a:srgbClr>
            </a:solidFill>
            <a:ln w="38100" cap="flat" cmpd="sng" algn="ctr">
              <a:solidFill>
                <a:srgbClr val="00B050"/>
              </a:solidFill>
              <a:prstDash val="solid"/>
              <a:round/>
              <a:headEnd type="none" w="med" len="med"/>
              <a:tailEnd type="none" w="med" len="med"/>
            </a:ln>
            <a:effectLst/>
          </p:spPr>
        </p:cxnSp>
      </p:grpSp>
      <mc:AlternateContent xmlns:mc="http://schemas.openxmlformats.org/markup-compatibility/2006" xmlns:a14="http://schemas.microsoft.com/office/drawing/2010/main">
        <mc:Choice Requires="a14">
          <p:sp>
            <p:nvSpPr>
              <p:cNvPr id="141" name="Oval 8"/>
              <p:cNvSpPr/>
              <p:nvPr/>
            </p:nvSpPr>
            <p:spPr>
              <a:xfrm>
                <a:off x="5125597" y="6378458"/>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altLang="zh-CN" b="0" i="1">
                              <a:latin typeface="Cambria Math" panose="02040503050406030204" pitchFamily="18" charset="0"/>
                            </a:rPr>
                            <m:t>3</m:t>
                          </m:r>
                        </m:sub>
                      </m:sSub>
                    </m:oMath>
                  </m:oMathPara>
                </a14:m>
                <a:endParaRPr lang="en-US" dirty="0"/>
              </a:p>
            </p:txBody>
          </p:sp>
        </mc:Choice>
        <mc:Fallback xmlns="">
          <p:sp>
            <p:nvSpPr>
              <p:cNvPr id="141" name="Oval 8"/>
              <p:cNvSpPr>
                <a:spLocks noRot="1" noChangeAspect="1" noMove="1" noResize="1" noEditPoints="1" noAdjustHandles="1" noChangeArrowheads="1" noChangeShapeType="1" noTextEdit="1"/>
              </p:cNvSpPr>
              <p:nvPr/>
            </p:nvSpPr>
            <p:spPr>
              <a:xfrm>
                <a:off x="5125597" y="6378458"/>
                <a:ext cx="356615" cy="356615"/>
              </a:xfrm>
              <a:prstGeom prst="ellipse">
                <a:avLst/>
              </a:prstGeom>
              <a:blipFill>
                <a:blip r:embed="rId24"/>
                <a:stretch>
                  <a:fillRect/>
                </a:stretch>
              </a:blipFill>
            </p:spPr>
            <p:txBody>
              <a:bodyPr/>
              <a:lstStyle/>
              <a:p>
                <a:r>
                  <a:rPr lang="zh-CN" altLang="en-US">
                    <a:noFill/>
                  </a:rPr>
                  <a:t> </a:t>
                </a:r>
              </a:p>
            </p:txBody>
          </p:sp>
        </mc:Fallback>
      </mc:AlternateContent>
      <p:cxnSp>
        <p:nvCxnSpPr>
          <p:cNvPr id="148" name="Straight Connector 11"/>
          <p:cNvCxnSpPr>
            <a:stCxn id="141" idx="0"/>
          </p:cNvCxnSpPr>
          <p:nvPr/>
        </p:nvCxnSpPr>
        <p:spPr>
          <a:xfrm flipV="1">
            <a:off x="5303905" y="6181248"/>
            <a:ext cx="0" cy="19721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6748645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txBox="1">
            <a:spLocks noChangeArrowheads="1"/>
          </p:cNvSpPr>
          <p:nvPr/>
        </p:nvSpPr>
        <p:spPr bwMode="auto">
          <a:xfrm>
            <a:off x="228600" y="957263"/>
            <a:ext cx="8591550" cy="11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lvl="1" algn="just">
              <a:lnSpc>
                <a:spcPct val="95000"/>
              </a:lnSpc>
              <a:spcBef>
                <a:spcPct val="25000"/>
              </a:spcBef>
              <a:spcAft>
                <a:spcPct val="10000"/>
              </a:spcAft>
              <a:buSzPct val="60000"/>
              <a:defRPr/>
            </a:pPr>
            <a:r>
              <a:rPr lang="en-US" altLang="zh-CN" sz="2400" dirty="0">
                <a:cs typeface="ＭＳ Ｐゴシック" charset="-128"/>
              </a:rPr>
              <a:t>t</a:t>
            </a:r>
            <a:r>
              <a:rPr lang="en-US" altLang="zh-CN" sz="2400" baseline="-25000" dirty="0">
                <a:cs typeface="ＭＳ Ｐゴシック" charset="-128"/>
              </a:rPr>
              <a:t>4</a:t>
            </a:r>
            <a:r>
              <a:rPr lang="en-US" altLang="zh-CN" sz="2400" dirty="0">
                <a:cs typeface="ＭＳ Ｐゴシック" charset="-128"/>
              </a:rPr>
              <a:t>’s location on the tree is w</a:t>
            </a:r>
            <a:r>
              <a:rPr lang="en-US" altLang="zh-CN" sz="2400" baseline="-25000" dirty="0">
                <a:cs typeface="ＭＳ Ｐゴシック" charset="-128"/>
              </a:rPr>
              <a:t>3</a:t>
            </a:r>
            <a:r>
              <a:rPr lang="en-US" altLang="zh-CN" sz="2400" dirty="0">
                <a:cs typeface="ＭＳ Ｐゴシック" charset="-128"/>
              </a:rPr>
              <a:t>, since the nearest neighbor is w</a:t>
            </a:r>
            <a:r>
              <a:rPr lang="en-US" altLang="zh-CN" sz="2400" baseline="-25000" dirty="0">
                <a:cs typeface="ＭＳ Ｐゴシック" charset="-128"/>
              </a:rPr>
              <a:t>1</a:t>
            </a:r>
            <a:r>
              <a:rPr lang="en-US" altLang="zh-CN" sz="2400" dirty="0">
                <a:cs typeface="ＭＳ Ｐゴシック" charset="-128"/>
              </a:rPr>
              <a:t>.</a:t>
            </a:r>
          </a:p>
          <a:p>
            <a:pPr lvl="1" algn="just">
              <a:lnSpc>
                <a:spcPct val="95000"/>
              </a:lnSpc>
              <a:spcBef>
                <a:spcPct val="25000"/>
              </a:spcBef>
              <a:spcAft>
                <a:spcPct val="10000"/>
              </a:spcAft>
              <a:buSzPct val="60000"/>
              <a:defRPr/>
            </a:pPr>
            <a:r>
              <a:rPr lang="en-US" altLang="zh-CN" sz="2400" dirty="0">
                <a:cs typeface="ＭＳ Ｐゴシック" charset="-128"/>
              </a:rPr>
              <a:t>The unmatched nearest neighbor of t</a:t>
            </a:r>
            <a:r>
              <a:rPr lang="en-US" altLang="zh-CN" sz="2400" baseline="-25000" dirty="0">
                <a:cs typeface="ＭＳ Ｐゴシック" charset="-128"/>
              </a:rPr>
              <a:t>2</a:t>
            </a:r>
            <a:r>
              <a:rPr lang="en-US" altLang="zh-CN" sz="2400" dirty="0">
                <a:cs typeface="ＭＳ Ｐゴシック" charset="-128"/>
              </a:rPr>
              <a:t> is w</a:t>
            </a:r>
            <a:r>
              <a:rPr lang="en-US" altLang="zh-CN" sz="2400" baseline="-25000" dirty="0">
                <a:cs typeface="ＭＳ Ｐゴシック" charset="-128"/>
              </a:rPr>
              <a:t>3 </a:t>
            </a:r>
            <a:r>
              <a:rPr lang="en-US" altLang="zh-CN" sz="2400" dirty="0">
                <a:cs typeface="ＭＳ Ｐゴシック" charset="-128"/>
              </a:rPr>
              <a:t>on the tree, thus match the pair (t</a:t>
            </a:r>
            <a:r>
              <a:rPr lang="en-US" altLang="zh-CN" sz="2400" baseline="-25000" dirty="0">
                <a:cs typeface="ＭＳ Ｐゴシック" charset="-128"/>
              </a:rPr>
              <a:t>4</a:t>
            </a:r>
            <a:r>
              <a:rPr lang="en-US" altLang="zh-CN" sz="2400" dirty="0">
                <a:cs typeface="ＭＳ Ｐゴシック" charset="-128"/>
              </a:rPr>
              <a:t>,w</a:t>
            </a:r>
            <a:r>
              <a:rPr lang="en-US" altLang="zh-CN" sz="2400" baseline="-25000" dirty="0">
                <a:cs typeface="ＭＳ Ｐゴシック" charset="-128"/>
              </a:rPr>
              <a:t>1</a:t>
            </a:r>
            <a:r>
              <a:rPr lang="en-US" altLang="zh-CN" sz="2400" dirty="0">
                <a:cs typeface="ＭＳ Ｐゴシック" charset="-128"/>
              </a:rPr>
              <a:t>).</a:t>
            </a:r>
          </a:p>
          <a:p>
            <a:pPr lvl="1" algn="just">
              <a:lnSpc>
                <a:spcPct val="95000"/>
              </a:lnSpc>
              <a:spcBef>
                <a:spcPct val="25000"/>
              </a:spcBef>
              <a:spcAft>
                <a:spcPct val="10000"/>
              </a:spcAft>
              <a:buSzPct val="60000"/>
              <a:defRPr/>
            </a:pPr>
            <a:endParaRPr lang="en-US" altLang="zh-CN" sz="2300" dirty="0">
              <a:latin typeface="+mn-lt"/>
              <a:cs typeface="ＭＳ Ｐゴシック" charset="-128"/>
            </a:endParaRPr>
          </a:p>
        </p:txBody>
      </p:sp>
      <p:sp>
        <p:nvSpPr>
          <p:cNvPr id="66" name="Title 1"/>
          <p:cNvSpPr>
            <a:spLocks noGrp="1"/>
          </p:cNvSpPr>
          <p:nvPr>
            <p:ph type="title"/>
          </p:nvPr>
        </p:nvSpPr>
        <p:spPr>
          <a:xfrm>
            <a:off x="395536" y="122238"/>
            <a:ext cx="8748464" cy="714375"/>
          </a:xfrm>
        </p:spPr>
        <p:txBody>
          <a:bodyPr/>
          <a:lstStyle/>
          <a:p>
            <a:pPr eaLnBrk="1" hangingPunct="1"/>
            <a:r>
              <a:rPr lang="en-US" altLang="zh-CN" sz="3200" dirty="0"/>
              <a:t>HST-Greedy Algorithm</a:t>
            </a:r>
            <a:endParaRPr lang="en-US" altLang="zh-CN" sz="3500" dirty="0"/>
          </a:p>
        </p:txBody>
      </p:sp>
      <p:grpSp>
        <p:nvGrpSpPr>
          <p:cNvPr id="59" name="组合 58"/>
          <p:cNvGrpSpPr/>
          <p:nvPr/>
        </p:nvGrpSpPr>
        <p:grpSpPr>
          <a:xfrm>
            <a:off x="2611675" y="3485907"/>
            <a:ext cx="2847110" cy="2694494"/>
            <a:chOff x="2752506" y="541176"/>
            <a:chExt cx="5398753" cy="4931513"/>
          </a:xfrm>
        </p:grpSpPr>
        <p:cxnSp>
          <p:nvCxnSpPr>
            <p:cNvPr id="60" name="Straight Connector 11"/>
            <p:cNvCxnSpPr>
              <a:stCxn id="73" idx="0"/>
              <a:endCxn id="74" idx="4"/>
            </p:cNvCxnSpPr>
            <p:nvPr/>
          </p:nvCxnSpPr>
          <p:spPr>
            <a:xfrm flipV="1">
              <a:off x="4050003" y="1146665"/>
              <a:ext cx="1878486" cy="660535"/>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2" name="Oval 6"/>
                <p:cNvSpPr/>
                <p:nvPr/>
              </p:nvSpPr>
              <p:spPr>
                <a:xfrm>
                  <a:off x="2884518" y="4867200"/>
                  <a:ext cx="631799"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a:rPr>
                              <m:t>𝟏</m:t>
                            </m:r>
                          </m:sub>
                        </m:sSub>
                      </m:oMath>
                    </m:oMathPara>
                  </a14:m>
                  <a:endParaRPr lang="en-US" b="1" dirty="0"/>
                </a:p>
              </p:txBody>
            </p:sp>
          </mc:Choice>
          <mc:Fallback xmlns="">
            <p:sp>
              <p:nvSpPr>
                <p:cNvPr id="62" name="Oval 6"/>
                <p:cNvSpPr>
                  <a:spLocks noRot="1" noChangeAspect="1" noMove="1" noResize="1" noEditPoints="1" noAdjustHandles="1" noChangeArrowheads="1" noChangeShapeType="1" noTextEdit="1"/>
                </p:cNvSpPr>
                <p:nvPr/>
              </p:nvSpPr>
              <p:spPr>
                <a:xfrm>
                  <a:off x="2884518" y="4867200"/>
                  <a:ext cx="631799" cy="605489"/>
                </a:xfrm>
                <a:prstGeom prst="ellipse">
                  <a:avLst/>
                </a:prstGeom>
                <a:blipFill>
                  <a:blip r:embed="rId3"/>
                  <a:stretch>
                    <a:fillRect l="-16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Oval 7"/>
                <p:cNvSpPr/>
                <p:nvPr/>
              </p:nvSpPr>
              <p:spPr>
                <a:xfrm>
                  <a:off x="3997910" y="4867200"/>
                  <a:ext cx="631799"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a:rPr>
                              <m:t>𝟐</m:t>
                            </m:r>
                          </m:sub>
                        </m:sSub>
                      </m:oMath>
                    </m:oMathPara>
                  </a14:m>
                  <a:endParaRPr lang="en-US" b="1" dirty="0"/>
                </a:p>
              </p:txBody>
            </p:sp>
          </mc:Choice>
          <mc:Fallback xmlns="">
            <p:sp>
              <p:nvSpPr>
                <p:cNvPr id="63" name="Oval 7"/>
                <p:cNvSpPr>
                  <a:spLocks noRot="1" noChangeAspect="1" noMove="1" noResize="1" noEditPoints="1" noAdjustHandles="1" noChangeArrowheads="1" noChangeShapeType="1" noTextEdit="1"/>
                </p:cNvSpPr>
                <p:nvPr/>
              </p:nvSpPr>
              <p:spPr>
                <a:xfrm>
                  <a:off x="3997910" y="4867200"/>
                  <a:ext cx="631799" cy="605489"/>
                </a:xfrm>
                <a:prstGeom prst="ellipse">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Oval 8"/>
                <p:cNvSpPr/>
                <p:nvPr/>
              </p:nvSpPr>
              <p:spPr>
                <a:xfrm>
                  <a:off x="5339938" y="4867200"/>
                  <a:ext cx="631799"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a:rPr>
                              <m:t>𝟑</m:t>
                            </m:r>
                          </m:sub>
                        </m:sSub>
                      </m:oMath>
                    </m:oMathPara>
                  </a14:m>
                  <a:endParaRPr lang="en-US" b="1" dirty="0"/>
                </a:p>
              </p:txBody>
            </p:sp>
          </mc:Choice>
          <mc:Fallback xmlns="">
            <p:sp>
              <p:nvSpPr>
                <p:cNvPr id="64" name="Oval 8"/>
                <p:cNvSpPr>
                  <a:spLocks noRot="1" noChangeAspect="1" noMove="1" noResize="1" noEditPoints="1" noAdjustHandles="1" noChangeArrowheads="1" noChangeShapeType="1" noTextEdit="1"/>
                </p:cNvSpPr>
                <p:nvPr/>
              </p:nvSpPr>
              <p:spPr>
                <a:xfrm>
                  <a:off x="5339938" y="4867200"/>
                  <a:ext cx="631799" cy="605489"/>
                </a:xfrm>
                <a:prstGeom prst="ellipse">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Oval 9"/>
                <p:cNvSpPr/>
                <p:nvPr/>
              </p:nvSpPr>
              <p:spPr>
                <a:xfrm>
                  <a:off x="7519460" y="4867200"/>
                  <a:ext cx="631799"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a:rPr>
                              <m:t>𝟒</m:t>
                            </m:r>
                          </m:sub>
                        </m:sSub>
                      </m:oMath>
                    </m:oMathPara>
                  </a14:m>
                  <a:endParaRPr lang="en-US" b="1" dirty="0"/>
                </a:p>
              </p:txBody>
            </p:sp>
          </mc:Choice>
          <mc:Fallback xmlns="">
            <p:sp>
              <p:nvSpPr>
                <p:cNvPr id="65" name="Oval 9"/>
                <p:cNvSpPr>
                  <a:spLocks noRot="1" noChangeAspect="1" noMove="1" noResize="1" noEditPoints="1" noAdjustHandles="1" noChangeArrowheads="1" noChangeShapeType="1" noTextEdit="1"/>
                </p:cNvSpPr>
                <p:nvPr/>
              </p:nvSpPr>
              <p:spPr>
                <a:xfrm>
                  <a:off x="7519460" y="4867200"/>
                  <a:ext cx="631799" cy="605489"/>
                </a:xfrm>
                <a:prstGeom prst="ellipse">
                  <a:avLst/>
                </a:prstGeom>
                <a:blipFill>
                  <a:blip r:embed="rId6"/>
                  <a:stretch>
                    <a:fillRect l="-17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Oval 6"/>
                <p:cNvSpPr/>
                <p:nvPr/>
              </p:nvSpPr>
              <p:spPr>
                <a:xfrm>
                  <a:off x="2884518" y="3901356"/>
                  <a:ext cx="631799"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a:rPr>
                              <m:t>𝟏</m:t>
                            </m:r>
                          </m:sub>
                        </m:sSub>
                      </m:oMath>
                    </m:oMathPara>
                  </a14:m>
                  <a:endParaRPr lang="en-US" b="1" dirty="0"/>
                </a:p>
              </p:txBody>
            </p:sp>
          </mc:Choice>
          <mc:Fallback xmlns="">
            <p:sp>
              <p:nvSpPr>
                <p:cNvPr id="67" name="Oval 6"/>
                <p:cNvSpPr>
                  <a:spLocks noRot="1" noChangeAspect="1" noMove="1" noResize="1" noEditPoints="1" noAdjustHandles="1" noChangeArrowheads="1" noChangeShapeType="1" noTextEdit="1"/>
                </p:cNvSpPr>
                <p:nvPr/>
              </p:nvSpPr>
              <p:spPr>
                <a:xfrm>
                  <a:off x="2884518" y="3901356"/>
                  <a:ext cx="631799" cy="605489"/>
                </a:xfrm>
                <a:prstGeom prst="ellipse">
                  <a:avLst/>
                </a:prstGeom>
                <a:blipFill>
                  <a:blip r:embed="rId7"/>
                  <a:stretch>
                    <a:fillRect l="-16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Oval 7"/>
                <p:cNvSpPr/>
                <p:nvPr/>
              </p:nvSpPr>
              <p:spPr>
                <a:xfrm>
                  <a:off x="3997910" y="3902400"/>
                  <a:ext cx="631799"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a:rPr>
                              <m:t>𝟐</m:t>
                            </m:r>
                          </m:sub>
                        </m:sSub>
                      </m:oMath>
                    </m:oMathPara>
                  </a14:m>
                  <a:endParaRPr lang="en-US" b="1" dirty="0"/>
                </a:p>
              </p:txBody>
            </p:sp>
          </mc:Choice>
          <mc:Fallback xmlns="">
            <p:sp>
              <p:nvSpPr>
                <p:cNvPr id="68" name="Oval 7"/>
                <p:cNvSpPr>
                  <a:spLocks noRot="1" noChangeAspect="1" noMove="1" noResize="1" noEditPoints="1" noAdjustHandles="1" noChangeArrowheads="1" noChangeShapeType="1" noTextEdit="1"/>
                </p:cNvSpPr>
                <p:nvPr/>
              </p:nvSpPr>
              <p:spPr>
                <a:xfrm>
                  <a:off x="3997910" y="3902400"/>
                  <a:ext cx="631799" cy="605489"/>
                </a:xfrm>
                <a:prstGeom prst="ellipse">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Oval 8"/>
                <p:cNvSpPr/>
                <p:nvPr/>
              </p:nvSpPr>
              <p:spPr>
                <a:xfrm>
                  <a:off x="5339938" y="3902400"/>
                  <a:ext cx="631799"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a:rPr>
                              <m:t>𝟑</m:t>
                            </m:r>
                          </m:sub>
                        </m:sSub>
                      </m:oMath>
                    </m:oMathPara>
                  </a14:m>
                  <a:endParaRPr lang="en-US" b="1" dirty="0"/>
                </a:p>
              </p:txBody>
            </p:sp>
          </mc:Choice>
          <mc:Fallback xmlns="">
            <p:sp>
              <p:nvSpPr>
                <p:cNvPr id="69" name="Oval 8"/>
                <p:cNvSpPr>
                  <a:spLocks noRot="1" noChangeAspect="1" noMove="1" noResize="1" noEditPoints="1" noAdjustHandles="1" noChangeArrowheads="1" noChangeShapeType="1" noTextEdit="1"/>
                </p:cNvSpPr>
                <p:nvPr/>
              </p:nvSpPr>
              <p:spPr>
                <a:xfrm>
                  <a:off x="5339938" y="3902400"/>
                  <a:ext cx="631799" cy="605489"/>
                </a:xfrm>
                <a:prstGeom prst="ellipse">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Oval 9"/>
                <p:cNvSpPr/>
                <p:nvPr/>
              </p:nvSpPr>
              <p:spPr>
                <a:xfrm>
                  <a:off x="7519460" y="3902400"/>
                  <a:ext cx="631799"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a:rPr>
                              <m:t>𝟒</m:t>
                            </m:r>
                          </m:sub>
                        </m:sSub>
                      </m:oMath>
                    </m:oMathPara>
                  </a14:m>
                  <a:endParaRPr lang="en-US" b="1" dirty="0"/>
                </a:p>
              </p:txBody>
            </p:sp>
          </mc:Choice>
          <mc:Fallback xmlns="">
            <p:sp>
              <p:nvSpPr>
                <p:cNvPr id="70" name="Oval 9"/>
                <p:cNvSpPr>
                  <a:spLocks noRot="1" noChangeAspect="1" noMove="1" noResize="1" noEditPoints="1" noAdjustHandles="1" noChangeArrowheads="1" noChangeShapeType="1" noTextEdit="1"/>
                </p:cNvSpPr>
                <p:nvPr/>
              </p:nvSpPr>
              <p:spPr>
                <a:xfrm>
                  <a:off x="7519460" y="3902400"/>
                  <a:ext cx="631799" cy="605489"/>
                </a:xfrm>
                <a:prstGeom prst="ellipse">
                  <a:avLst/>
                </a:prstGeom>
                <a:blipFill>
                  <a:blip r:embed="rId10"/>
                  <a:stretch>
                    <a:fillRect l="-17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Oval 6"/>
                <p:cNvSpPr/>
                <p:nvPr/>
              </p:nvSpPr>
              <p:spPr>
                <a:xfrm>
                  <a:off x="2884518" y="2854800"/>
                  <a:ext cx="631799"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a:rPr>
                              <m:t>𝟏</m:t>
                            </m:r>
                          </m:sub>
                        </m:sSub>
                      </m:oMath>
                    </m:oMathPara>
                  </a14:m>
                  <a:endParaRPr lang="en-US" b="1" dirty="0"/>
                </a:p>
              </p:txBody>
            </p:sp>
          </mc:Choice>
          <mc:Fallback xmlns="">
            <p:sp>
              <p:nvSpPr>
                <p:cNvPr id="71" name="Oval 6"/>
                <p:cNvSpPr>
                  <a:spLocks noRot="1" noChangeAspect="1" noMove="1" noResize="1" noEditPoints="1" noAdjustHandles="1" noChangeArrowheads="1" noChangeShapeType="1" noTextEdit="1"/>
                </p:cNvSpPr>
                <p:nvPr/>
              </p:nvSpPr>
              <p:spPr>
                <a:xfrm>
                  <a:off x="2884518" y="2854800"/>
                  <a:ext cx="631799" cy="605489"/>
                </a:xfrm>
                <a:prstGeom prst="ellipse">
                  <a:avLst/>
                </a:prstGeom>
                <a:blipFill>
                  <a:blip r:embed="rId7"/>
                  <a:stretch>
                    <a:fillRect l="-16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Oval 7"/>
                <p:cNvSpPr/>
                <p:nvPr/>
              </p:nvSpPr>
              <p:spPr>
                <a:xfrm>
                  <a:off x="4162962" y="2854800"/>
                  <a:ext cx="1455046"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a:rPr>
                              <m:t>𝟐</m:t>
                            </m:r>
                          </m:sub>
                        </m:sSub>
                        <m:sSub>
                          <m:sSubPr>
                            <m:ctrlPr>
                              <a:rPr lang="en-US" altLang="zh-CN" b="1" i="1">
                                <a:latin typeface="Cambria Math" panose="02040503050406030204" pitchFamily="18" charset="0"/>
                              </a:rPr>
                            </m:ctrlPr>
                          </m:sSubPr>
                          <m:e>
                            <m:r>
                              <a:rPr lang="en-US" altLang="zh-CN" b="1" i="1">
                                <a:latin typeface="Cambria Math" panose="02040503050406030204" pitchFamily="18" charset="0"/>
                              </a:rPr>
                              <m:t>,</m:t>
                            </m:r>
                            <m:r>
                              <a:rPr lang="en-US" altLang="zh-CN" b="1" i="1">
                                <a:latin typeface="Cambria Math" panose="02040503050406030204" pitchFamily="18" charset="0"/>
                              </a:rPr>
                              <m:t>𝒘</m:t>
                            </m:r>
                          </m:e>
                          <m:sub>
                            <m:r>
                              <a:rPr lang="en-US" altLang="zh-CN" b="1" i="1">
                                <a:latin typeface="Cambria Math" panose="02040503050406030204" pitchFamily="18" charset="0"/>
                              </a:rPr>
                              <m:t>𝟑</m:t>
                            </m:r>
                          </m:sub>
                        </m:sSub>
                      </m:oMath>
                    </m:oMathPara>
                  </a14:m>
                  <a:endParaRPr lang="en-US" b="1" dirty="0"/>
                </a:p>
              </p:txBody>
            </p:sp>
          </mc:Choice>
          <mc:Fallback xmlns="">
            <p:sp>
              <p:nvSpPr>
                <p:cNvPr id="72" name="Oval 7"/>
                <p:cNvSpPr>
                  <a:spLocks noRot="1" noChangeAspect="1" noMove="1" noResize="1" noEditPoints="1" noAdjustHandles="1" noChangeArrowheads="1" noChangeShapeType="1" noTextEdit="1"/>
                </p:cNvSpPr>
                <p:nvPr/>
              </p:nvSpPr>
              <p:spPr>
                <a:xfrm>
                  <a:off x="4162962" y="2854800"/>
                  <a:ext cx="1455046" cy="605489"/>
                </a:xfrm>
                <a:prstGeom prst="ellipse">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Oval 6"/>
                <p:cNvSpPr/>
                <p:nvPr/>
              </p:nvSpPr>
              <p:spPr>
                <a:xfrm>
                  <a:off x="3124925" y="1807200"/>
                  <a:ext cx="1850156"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a:rPr>
                              <m:t>𝟏</m:t>
                            </m:r>
                          </m:sub>
                        </m:sSub>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𝒘</m:t>
                            </m:r>
                          </m:e>
                          <m:sub>
                            <m:r>
                              <a:rPr lang="en-US" altLang="zh-CN" b="1" i="1">
                                <a:latin typeface="Cambria Math" panose="02040503050406030204" pitchFamily="18" charset="0"/>
                              </a:rPr>
                              <m:t>𝟐</m:t>
                            </m:r>
                          </m:sub>
                        </m:sSub>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𝒘</m:t>
                            </m:r>
                          </m:e>
                          <m:sub>
                            <m:r>
                              <a:rPr lang="en-US" altLang="zh-CN" b="1" i="1">
                                <a:latin typeface="Cambria Math" panose="02040503050406030204" pitchFamily="18" charset="0"/>
                              </a:rPr>
                              <m:t>𝟑</m:t>
                            </m:r>
                          </m:sub>
                        </m:sSub>
                      </m:oMath>
                    </m:oMathPara>
                  </a14:m>
                  <a:endParaRPr lang="en-US" b="1" dirty="0"/>
                </a:p>
              </p:txBody>
            </p:sp>
          </mc:Choice>
          <mc:Fallback xmlns="">
            <p:sp>
              <p:nvSpPr>
                <p:cNvPr id="73" name="Oval 6"/>
                <p:cNvSpPr>
                  <a:spLocks noRot="1" noChangeAspect="1" noMove="1" noResize="1" noEditPoints="1" noAdjustHandles="1" noChangeArrowheads="1" noChangeShapeType="1" noTextEdit="1"/>
                </p:cNvSpPr>
                <p:nvPr/>
              </p:nvSpPr>
              <p:spPr>
                <a:xfrm>
                  <a:off x="3124925" y="1807200"/>
                  <a:ext cx="1850156" cy="605489"/>
                </a:xfrm>
                <a:prstGeom prst="ellipse">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Oval 7"/>
                <p:cNvSpPr/>
                <p:nvPr/>
              </p:nvSpPr>
              <p:spPr>
                <a:xfrm>
                  <a:off x="4572000" y="541176"/>
                  <a:ext cx="2712977"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𝒘</m:t>
                            </m:r>
                          </m:e>
                          <m:sub>
                            <m:r>
                              <a:rPr lang="en-US" altLang="zh-CN" b="1" i="1">
                                <a:latin typeface="Cambria Math"/>
                              </a:rPr>
                              <m:t>𝟏</m:t>
                            </m:r>
                          </m:sub>
                        </m:sSub>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𝒘</m:t>
                            </m:r>
                          </m:e>
                          <m:sub>
                            <m:r>
                              <a:rPr lang="en-US" altLang="zh-CN" b="1" i="1">
                                <a:latin typeface="Cambria Math" panose="02040503050406030204" pitchFamily="18" charset="0"/>
                              </a:rPr>
                              <m:t>𝟐</m:t>
                            </m:r>
                          </m:sub>
                        </m:sSub>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𝒘</m:t>
                            </m:r>
                          </m:e>
                          <m:sub>
                            <m:r>
                              <a:rPr lang="en-US" altLang="zh-CN" b="1" i="1">
                                <a:latin typeface="Cambria Math" panose="02040503050406030204" pitchFamily="18" charset="0"/>
                              </a:rPr>
                              <m:t>𝟑</m:t>
                            </m:r>
                          </m:sub>
                        </m:sSub>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𝒘</m:t>
                            </m:r>
                          </m:e>
                          <m:sub>
                            <m:r>
                              <a:rPr lang="en-US" altLang="zh-CN" b="1" i="1">
                                <a:latin typeface="Cambria Math" panose="02040503050406030204" pitchFamily="18" charset="0"/>
                              </a:rPr>
                              <m:t>𝟒</m:t>
                            </m:r>
                          </m:sub>
                        </m:sSub>
                      </m:oMath>
                    </m:oMathPara>
                  </a14:m>
                  <a:endParaRPr lang="en-US" b="1" dirty="0"/>
                </a:p>
              </p:txBody>
            </p:sp>
          </mc:Choice>
          <mc:Fallback xmlns="">
            <p:sp>
              <p:nvSpPr>
                <p:cNvPr id="74" name="Oval 7"/>
                <p:cNvSpPr>
                  <a:spLocks noRot="1" noChangeAspect="1" noMove="1" noResize="1" noEditPoints="1" noAdjustHandles="1" noChangeArrowheads="1" noChangeShapeType="1" noTextEdit="1"/>
                </p:cNvSpPr>
                <p:nvPr/>
              </p:nvSpPr>
              <p:spPr>
                <a:xfrm>
                  <a:off x="4572000" y="541176"/>
                  <a:ext cx="2712977" cy="605489"/>
                </a:xfrm>
                <a:prstGeom prst="ellipse">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Oval 9"/>
                <p:cNvSpPr/>
                <p:nvPr/>
              </p:nvSpPr>
              <p:spPr>
                <a:xfrm>
                  <a:off x="7519460" y="1807200"/>
                  <a:ext cx="631799"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a:rPr>
                              <m:t>𝟒</m:t>
                            </m:r>
                          </m:sub>
                        </m:sSub>
                      </m:oMath>
                    </m:oMathPara>
                  </a14:m>
                  <a:endParaRPr lang="en-US" b="1" dirty="0"/>
                </a:p>
              </p:txBody>
            </p:sp>
          </mc:Choice>
          <mc:Fallback xmlns="">
            <p:sp>
              <p:nvSpPr>
                <p:cNvPr id="75" name="Oval 9"/>
                <p:cNvSpPr>
                  <a:spLocks noRot="1" noChangeAspect="1" noMove="1" noResize="1" noEditPoints="1" noAdjustHandles="1" noChangeArrowheads="1" noChangeShapeType="1" noTextEdit="1"/>
                </p:cNvSpPr>
                <p:nvPr/>
              </p:nvSpPr>
              <p:spPr>
                <a:xfrm>
                  <a:off x="7519460" y="1807200"/>
                  <a:ext cx="631799" cy="605489"/>
                </a:xfrm>
                <a:prstGeom prst="ellipse">
                  <a:avLst/>
                </a:prstGeom>
                <a:blipFill>
                  <a:blip r:embed="rId14"/>
                  <a:stretch>
                    <a:fillRect l="-17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Oval 9"/>
                <p:cNvSpPr/>
                <p:nvPr/>
              </p:nvSpPr>
              <p:spPr>
                <a:xfrm>
                  <a:off x="7519460" y="2854800"/>
                  <a:ext cx="631799" cy="605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a:rPr>
                              <m:t>𝟒</m:t>
                            </m:r>
                          </m:sub>
                        </m:sSub>
                      </m:oMath>
                    </m:oMathPara>
                  </a14:m>
                  <a:endParaRPr lang="en-US" b="1" dirty="0"/>
                </a:p>
              </p:txBody>
            </p:sp>
          </mc:Choice>
          <mc:Fallback xmlns="">
            <p:sp>
              <p:nvSpPr>
                <p:cNvPr id="76" name="Oval 9"/>
                <p:cNvSpPr>
                  <a:spLocks noRot="1" noChangeAspect="1" noMove="1" noResize="1" noEditPoints="1" noAdjustHandles="1" noChangeArrowheads="1" noChangeShapeType="1" noTextEdit="1"/>
                </p:cNvSpPr>
                <p:nvPr/>
              </p:nvSpPr>
              <p:spPr>
                <a:xfrm>
                  <a:off x="7519460" y="2854800"/>
                  <a:ext cx="631799" cy="605489"/>
                </a:xfrm>
                <a:prstGeom prst="ellipse">
                  <a:avLst/>
                </a:prstGeom>
                <a:blipFill>
                  <a:blip r:embed="rId10"/>
                  <a:stretch>
                    <a:fillRect l="-1724"/>
                  </a:stretch>
                </a:blipFill>
              </p:spPr>
              <p:txBody>
                <a:bodyPr/>
                <a:lstStyle/>
                <a:p>
                  <a:r>
                    <a:rPr lang="zh-CN" altLang="en-US">
                      <a:noFill/>
                    </a:rPr>
                    <a:t> </a:t>
                  </a:r>
                </a:p>
              </p:txBody>
            </p:sp>
          </mc:Fallback>
        </mc:AlternateContent>
        <p:cxnSp>
          <p:nvCxnSpPr>
            <p:cNvPr id="77" name="Straight Connector 11"/>
            <p:cNvCxnSpPr>
              <a:stCxn id="75" idx="0"/>
              <a:endCxn id="74" idx="4"/>
            </p:cNvCxnSpPr>
            <p:nvPr/>
          </p:nvCxnSpPr>
          <p:spPr>
            <a:xfrm flipH="1" flipV="1">
              <a:off x="5928489" y="1146665"/>
              <a:ext cx="1906871" cy="660535"/>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78" name="Straight Connector 11"/>
            <p:cNvCxnSpPr>
              <a:stCxn id="71" idx="0"/>
              <a:endCxn id="73" idx="4"/>
            </p:cNvCxnSpPr>
            <p:nvPr/>
          </p:nvCxnSpPr>
          <p:spPr>
            <a:xfrm flipV="1">
              <a:off x="3200418" y="2412689"/>
              <a:ext cx="849585" cy="442111"/>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79" name="Straight Connector 11"/>
            <p:cNvCxnSpPr>
              <a:stCxn id="72" idx="0"/>
              <a:endCxn id="73" idx="4"/>
            </p:cNvCxnSpPr>
            <p:nvPr/>
          </p:nvCxnSpPr>
          <p:spPr>
            <a:xfrm flipH="1" flipV="1">
              <a:off x="4050003" y="2412689"/>
              <a:ext cx="840482" cy="442111"/>
            </a:xfrm>
            <a:prstGeom prst="line">
              <a:avLst/>
            </a:prstGeom>
            <a:ln w="28575"/>
          </p:spPr>
          <p:style>
            <a:lnRef idx="1">
              <a:schemeClr val="dk1"/>
            </a:lnRef>
            <a:fillRef idx="0">
              <a:schemeClr val="dk1"/>
            </a:fillRef>
            <a:effectRef idx="0">
              <a:schemeClr val="dk1"/>
            </a:effectRef>
            <a:fontRef idx="minor">
              <a:schemeClr val="tx1"/>
            </a:fontRef>
          </p:style>
        </p:cxnSp>
        <p:cxnSp>
          <p:nvCxnSpPr>
            <p:cNvPr id="80" name="Straight Connector 11"/>
            <p:cNvCxnSpPr>
              <a:stCxn id="76" idx="0"/>
              <a:endCxn id="75" idx="4"/>
            </p:cNvCxnSpPr>
            <p:nvPr/>
          </p:nvCxnSpPr>
          <p:spPr>
            <a:xfrm flipV="1">
              <a:off x="7835360" y="2412689"/>
              <a:ext cx="0" cy="442111"/>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81" name="Straight Connector 11"/>
            <p:cNvCxnSpPr>
              <a:stCxn id="70" idx="0"/>
              <a:endCxn id="76" idx="4"/>
            </p:cNvCxnSpPr>
            <p:nvPr/>
          </p:nvCxnSpPr>
          <p:spPr>
            <a:xfrm flipV="1">
              <a:off x="7835360" y="3460289"/>
              <a:ext cx="0" cy="442111"/>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82" name="Straight Connector 11"/>
            <p:cNvCxnSpPr>
              <a:stCxn id="69" idx="0"/>
              <a:endCxn id="72" idx="4"/>
            </p:cNvCxnSpPr>
            <p:nvPr/>
          </p:nvCxnSpPr>
          <p:spPr>
            <a:xfrm flipH="1" flipV="1">
              <a:off x="4890485" y="3460289"/>
              <a:ext cx="765353" cy="442111"/>
            </a:xfrm>
            <a:prstGeom prst="line">
              <a:avLst/>
            </a:prstGeom>
            <a:ln w="28575"/>
          </p:spPr>
          <p:style>
            <a:lnRef idx="1">
              <a:schemeClr val="dk1"/>
            </a:lnRef>
            <a:fillRef idx="0">
              <a:schemeClr val="dk1"/>
            </a:fillRef>
            <a:effectRef idx="0">
              <a:schemeClr val="dk1"/>
            </a:effectRef>
            <a:fontRef idx="minor">
              <a:schemeClr val="tx1"/>
            </a:fontRef>
          </p:style>
        </p:cxnSp>
        <p:cxnSp>
          <p:nvCxnSpPr>
            <p:cNvPr id="83" name="Straight Connector 11"/>
            <p:cNvCxnSpPr>
              <a:stCxn id="68" idx="0"/>
              <a:endCxn id="72" idx="4"/>
            </p:cNvCxnSpPr>
            <p:nvPr/>
          </p:nvCxnSpPr>
          <p:spPr>
            <a:xfrm flipV="1">
              <a:off x="4313810" y="3460289"/>
              <a:ext cx="576675" cy="442111"/>
            </a:xfrm>
            <a:prstGeom prst="line">
              <a:avLst/>
            </a:prstGeom>
            <a:ln w="28575"/>
          </p:spPr>
          <p:style>
            <a:lnRef idx="1">
              <a:schemeClr val="dk1"/>
            </a:lnRef>
            <a:fillRef idx="0">
              <a:schemeClr val="dk1"/>
            </a:fillRef>
            <a:effectRef idx="0">
              <a:schemeClr val="dk1"/>
            </a:effectRef>
            <a:fontRef idx="minor">
              <a:schemeClr val="tx1"/>
            </a:fontRef>
          </p:style>
        </p:cxnSp>
        <p:cxnSp>
          <p:nvCxnSpPr>
            <p:cNvPr id="84" name="Straight Connector 11"/>
            <p:cNvCxnSpPr>
              <a:stCxn id="63" idx="0"/>
            </p:cNvCxnSpPr>
            <p:nvPr/>
          </p:nvCxnSpPr>
          <p:spPr>
            <a:xfrm>
              <a:off x="3997910" y="4867200"/>
              <a:ext cx="1" cy="11327"/>
            </a:xfrm>
            <a:prstGeom prst="line">
              <a:avLst/>
            </a:prstGeom>
            <a:ln w="28575"/>
          </p:spPr>
          <p:style>
            <a:lnRef idx="1">
              <a:schemeClr val="dk1"/>
            </a:lnRef>
            <a:fillRef idx="0">
              <a:schemeClr val="dk1"/>
            </a:fillRef>
            <a:effectRef idx="0">
              <a:schemeClr val="dk1"/>
            </a:effectRef>
            <a:fontRef idx="minor">
              <a:schemeClr val="tx1"/>
            </a:fontRef>
          </p:style>
        </p:cxnSp>
        <p:cxnSp>
          <p:nvCxnSpPr>
            <p:cNvPr id="85" name="Straight Connector 11"/>
            <p:cNvCxnSpPr>
              <a:stCxn id="67" idx="0"/>
              <a:endCxn id="71" idx="4"/>
            </p:cNvCxnSpPr>
            <p:nvPr/>
          </p:nvCxnSpPr>
          <p:spPr>
            <a:xfrm flipV="1">
              <a:off x="3200418" y="3460289"/>
              <a:ext cx="0" cy="441067"/>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86" name="Straight Connector 11"/>
            <p:cNvCxnSpPr>
              <a:stCxn id="62" idx="0"/>
            </p:cNvCxnSpPr>
            <p:nvPr/>
          </p:nvCxnSpPr>
          <p:spPr>
            <a:xfrm flipH="1">
              <a:off x="2884518" y="4867200"/>
              <a:ext cx="3068" cy="16227"/>
            </a:xfrm>
            <a:prstGeom prst="line">
              <a:avLst/>
            </a:prstGeom>
            <a:ln w="28575"/>
          </p:spPr>
          <p:style>
            <a:lnRef idx="1">
              <a:schemeClr val="dk1"/>
            </a:lnRef>
            <a:fillRef idx="0">
              <a:schemeClr val="dk1"/>
            </a:fillRef>
            <a:effectRef idx="0">
              <a:schemeClr val="dk1"/>
            </a:effectRef>
            <a:fontRef idx="minor">
              <a:schemeClr val="tx1"/>
            </a:fontRef>
          </p:style>
        </p:cxnSp>
        <p:sp>
          <p:nvSpPr>
            <p:cNvPr id="87" name="文本框 86"/>
            <p:cNvSpPr txBox="1"/>
            <p:nvPr/>
          </p:nvSpPr>
          <p:spPr>
            <a:xfrm>
              <a:off x="2752506" y="4417617"/>
              <a:ext cx="631798" cy="563299"/>
            </a:xfrm>
            <a:prstGeom prst="rect">
              <a:avLst/>
            </a:prstGeom>
            <a:noFill/>
          </p:spPr>
          <p:txBody>
            <a:bodyPr wrap="square" rtlCol="0">
              <a:spAutoFit/>
            </a:bodyPr>
            <a:lstStyle/>
            <a:p>
              <a:r>
                <a:rPr lang="en-US" altLang="zh-CN" b="1" dirty="0"/>
                <a:t>2</a:t>
              </a:r>
              <a:endParaRPr lang="zh-CN" altLang="en-US" b="1" dirty="0"/>
            </a:p>
          </p:txBody>
        </p:sp>
        <p:sp>
          <p:nvSpPr>
            <p:cNvPr id="88" name="文本框 87"/>
            <p:cNvSpPr txBox="1"/>
            <p:nvPr/>
          </p:nvSpPr>
          <p:spPr>
            <a:xfrm>
              <a:off x="2752508" y="3439104"/>
              <a:ext cx="447910" cy="563299"/>
            </a:xfrm>
            <a:prstGeom prst="rect">
              <a:avLst/>
            </a:prstGeom>
            <a:noFill/>
          </p:spPr>
          <p:txBody>
            <a:bodyPr wrap="square" rtlCol="0">
              <a:spAutoFit/>
            </a:bodyPr>
            <a:lstStyle/>
            <a:p>
              <a:r>
                <a:rPr lang="en-US" altLang="zh-CN" b="1" dirty="0"/>
                <a:t>4</a:t>
              </a:r>
              <a:endParaRPr lang="zh-CN" altLang="en-US" b="1" dirty="0"/>
            </a:p>
          </p:txBody>
        </p:sp>
        <p:sp>
          <p:nvSpPr>
            <p:cNvPr id="89" name="文本框 88"/>
            <p:cNvSpPr txBox="1"/>
            <p:nvPr/>
          </p:nvSpPr>
          <p:spPr>
            <a:xfrm>
              <a:off x="3212397" y="2329887"/>
              <a:ext cx="509386" cy="563299"/>
            </a:xfrm>
            <a:prstGeom prst="rect">
              <a:avLst/>
            </a:prstGeom>
            <a:noFill/>
          </p:spPr>
          <p:txBody>
            <a:bodyPr wrap="square" rtlCol="0">
              <a:spAutoFit/>
            </a:bodyPr>
            <a:lstStyle/>
            <a:p>
              <a:r>
                <a:rPr lang="en-US" altLang="zh-CN" b="1" dirty="0"/>
                <a:t>8</a:t>
              </a:r>
              <a:endParaRPr lang="zh-CN" altLang="en-US" b="1" dirty="0"/>
            </a:p>
          </p:txBody>
        </p:sp>
        <p:sp>
          <p:nvSpPr>
            <p:cNvPr id="90" name="文本框 89"/>
            <p:cNvSpPr txBox="1"/>
            <p:nvPr/>
          </p:nvSpPr>
          <p:spPr>
            <a:xfrm>
              <a:off x="4418402" y="1150253"/>
              <a:ext cx="991341" cy="563299"/>
            </a:xfrm>
            <a:prstGeom prst="rect">
              <a:avLst/>
            </a:prstGeom>
            <a:noFill/>
          </p:spPr>
          <p:txBody>
            <a:bodyPr wrap="square" rtlCol="0">
              <a:spAutoFit/>
            </a:bodyPr>
            <a:lstStyle/>
            <a:p>
              <a:r>
                <a:rPr lang="en-US" altLang="zh-CN" b="1" dirty="0"/>
                <a:t>16</a:t>
              </a:r>
              <a:endParaRPr lang="zh-CN" altLang="en-US" b="1" dirty="0"/>
            </a:p>
          </p:txBody>
        </p:sp>
        <p:cxnSp>
          <p:nvCxnSpPr>
            <p:cNvPr id="91" name="Straight Connector 11"/>
            <p:cNvCxnSpPr>
              <a:stCxn id="62" idx="0"/>
              <a:endCxn id="67" idx="4"/>
            </p:cNvCxnSpPr>
            <p:nvPr/>
          </p:nvCxnSpPr>
          <p:spPr>
            <a:xfrm flipV="1">
              <a:off x="3200418" y="4506845"/>
              <a:ext cx="0" cy="360355"/>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92" name="Straight Connector 11"/>
            <p:cNvCxnSpPr>
              <a:stCxn id="63" idx="0"/>
              <a:endCxn id="68" idx="4"/>
            </p:cNvCxnSpPr>
            <p:nvPr/>
          </p:nvCxnSpPr>
          <p:spPr>
            <a:xfrm flipV="1">
              <a:off x="4313810" y="4507889"/>
              <a:ext cx="0" cy="359311"/>
            </a:xfrm>
            <a:prstGeom prst="line">
              <a:avLst/>
            </a:prstGeom>
            <a:ln w="28575"/>
          </p:spPr>
          <p:style>
            <a:lnRef idx="1">
              <a:schemeClr val="dk1"/>
            </a:lnRef>
            <a:fillRef idx="0">
              <a:schemeClr val="dk1"/>
            </a:fillRef>
            <a:effectRef idx="0">
              <a:schemeClr val="dk1"/>
            </a:effectRef>
            <a:fontRef idx="minor">
              <a:schemeClr val="tx1"/>
            </a:fontRef>
          </p:style>
        </p:cxnSp>
        <p:cxnSp>
          <p:nvCxnSpPr>
            <p:cNvPr id="93" name="Straight Connector 11"/>
            <p:cNvCxnSpPr>
              <a:stCxn id="64" idx="0"/>
              <a:endCxn id="69" idx="4"/>
            </p:cNvCxnSpPr>
            <p:nvPr/>
          </p:nvCxnSpPr>
          <p:spPr>
            <a:xfrm flipV="1">
              <a:off x="5655838" y="4507889"/>
              <a:ext cx="0" cy="359311"/>
            </a:xfrm>
            <a:prstGeom prst="line">
              <a:avLst/>
            </a:prstGeom>
            <a:ln w="28575"/>
          </p:spPr>
          <p:style>
            <a:lnRef idx="1">
              <a:schemeClr val="dk1"/>
            </a:lnRef>
            <a:fillRef idx="0">
              <a:schemeClr val="dk1"/>
            </a:fillRef>
            <a:effectRef idx="0">
              <a:schemeClr val="dk1"/>
            </a:effectRef>
            <a:fontRef idx="minor">
              <a:schemeClr val="tx1"/>
            </a:fontRef>
          </p:style>
        </p:cxnSp>
        <p:cxnSp>
          <p:nvCxnSpPr>
            <p:cNvPr id="94" name="Straight Connector 11"/>
            <p:cNvCxnSpPr>
              <a:stCxn id="65" idx="0"/>
              <a:endCxn id="70" idx="4"/>
            </p:cNvCxnSpPr>
            <p:nvPr/>
          </p:nvCxnSpPr>
          <p:spPr>
            <a:xfrm flipV="1">
              <a:off x="7835360" y="4507889"/>
              <a:ext cx="0" cy="359311"/>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grpSp>
      <p:grpSp>
        <p:nvGrpSpPr>
          <p:cNvPr id="95" name="组合 94"/>
          <p:cNvGrpSpPr/>
          <p:nvPr/>
        </p:nvGrpSpPr>
        <p:grpSpPr>
          <a:xfrm>
            <a:off x="5507660" y="3284984"/>
            <a:ext cx="3456828" cy="3319440"/>
            <a:chOff x="5031543" y="3395215"/>
            <a:chExt cx="3456828" cy="3319440"/>
          </a:xfrm>
        </p:grpSpPr>
        <p:pic>
          <p:nvPicPr>
            <p:cNvPr id="96" name="Picture 11" descr="MCj03118980000[1]"/>
            <p:cNvPicPr>
              <a:picLocks noChangeAspect="1" noChangeArrowheads="1"/>
            </p:cNvPicPr>
            <p:nvPr/>
          </p:nvPicPr>
          <p:blipFill>
            <a:blip r:embed="rId15" cstate="hqprint">
              <a:extLst>
                <a:ext uri="{28A0092B-C50C-407E-A947-70E740481C1C}">
                  <a14:useLocalDpi xmlns:a14="http://schemas.microsoft.com/office/drawing/2010/main" val="0"/>
                </a:ext>
              </a:extLst>
            </a:blip>
            <a:srcRect/>
            <a:stretch>
              <a:fillRect/>
            </a:stretch>
          </p:blipFill>
          <p:spPr bwMode="auto">
            <a:xfrm>
              <a:off x="7506716" y="3920217"/>
              <a:ext cx="454530" cy="2138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8" name="Picture 11" descr="MCj03118980000[1]"/>
            <p:cNvPicPr>
              <a:picLocks noChangeAspect="1" noChangeArrowheads="1"/>
            </p:cNvPicPr>
            <p:nvPr/>
          </p:nvPicPr>
          <p:blipFill>
            <a:blip r:embed="rId15" cstate="hqprint">
              <a:extLst>
                <a:ext uri="{28A0092B-C50C-407E-A947-70E740481C1C}">
                  <a14:useLocalDpi xmlns:a14="http://schemas.microsoft.com/office/drawing/2010/main" val="0"/>
                </a:ext>
              </a:extLst>
            </a:blip>
            <a:srcRect/>
            <a:stretch>
              <a:fillRect/>
            </a:stretch>
          </p:blipFill>
          <p:spPr bwMode="auto">
            <a:xfrm>
              <a:off x="6065193" y="4847609"/>
              <a:ext cx="456350" cy="2147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9" name="Picture 2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652120" y="5243397"/>
              <a:ext cx="272080" cy="2739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4" name="Picture 1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174686" y="4817847"/>
              <a:ext cx="304386" cy="3021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5" name="Picture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9562" y="3867641"/>
              <a:ext cx="272082" cy="2748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6" name="Picture 11" descr="MCj03118980000[1]"/>
            <p:cNvPicPr>
              <a:picLocks noChangeAspect="1" noChangeArrowheads="1"/>
            </p:cNvPicPr>
            <p:nvPr/>
          </p:nvPicPr>
          <p:blipFill>
            <a:blip r:embed="rId15" cstate="hqprint">
              <a:extLst>
                <a:ext uri="{28A0092B-C50C-407E-A947-70E740481C1C}">
                  <a14:useLocalDpi xmlns:a14="http://schemas.microsoft.com/office/drawing/2010/main" val="0"/>
                </a:ext>
              </a:extLst>
            </a:blip>
            <a:srcRect/>
            <a:stretch>
              <a:fillRect/>
            </a:stretch>
          </p:blipFill>
          <p:spPr bwMode="auto">
            <a:xfrm>
              <a:off x="6537373" y="6193518"/>
              <a:ext cx="456350" cy="2147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7" name="Picture 11" descr="MCj03118980000[1]"/>
            <p:cNvPicPr>
              <a:picLocks noChangeAspect="1" noChangeArrowheads="1"/>
            </p:cNvPicPr>
            <p:nvPr/>
          </p:nvPicPr>
          <p:blipFill>
            <a:blip r:embed="rId15" cstate="hqprint">
              <a:extLst>
                <a:ext uri="{28A0092B-C50C-407E-A947-70E740481C1C}">
                  <a14:useLocalDpi xmlns:a14="http://schemas.microsoft.com/office/drawing/2010/main" val="0"/>
                </a:ext>
              </a:extLst>
            </a:blip>
            <a:srcRect/>
            <a:stretch>
              <a:fillRect/>
            </a:stretch>
          </p:blipFill>
          <p:spPr bwMode="auto">
            <a:xfrm>
              <a:off x="6528304" y="4355698"/>
              <a:ext cx="453622" cy="2120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9" name="Text Box 177"/>
            <p:cNvSpPr txBox="1">
              <a:spLocks noChangeArrowheads="1"/>
            </p:cNvSpPr>
            <p:nvPr/>
          </p:nvSpPr>
          <p:spPr bwMode="auto">
            <a:xfrm>
              <a:off x="5436096" y="5435932"/>
              <a:ext cx="1059682"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zh-CN" altLang="en-US" sz="1800" b="1" dirty="0"/>
                <a:t>t</a:t>
              </a:r>
              <a:r>
                <a:rPr lang="zh-CN" altLang="en-US" sz="1800" b="1" baseline="-25000" dirty="0"/>
                <a:t>1</a:t>
              </a:r>
              <a:r>
                <a:rPr lang="zh-CN" altLang="en-US" sz="1800" b="1" dirty="0"/>
                <a:t>（</a:t>
              </a:r>
              <a:r>
                <a:rPr lang="en-US" altLang="zh-CN" sz="1800" b="1" dirty="0"/>
                <a:t>1</a:t>
              </a:r>
              <a:r>
                <a:rPr lang="zh-CN" altLang="en-US" sz="1800" b="1" dirty="0"/>
                <a:t>，</a:t>
              </a:r>
              <a:r>
                <a:rPr lang="en-US" altLang="zh-CN" sz="1800" b="1" dirty="0"/>
                <a:t>2</a:t>
              </a:r>
              <a:r>
                <a:rPr lang="zh-CN" altLang="en-US" sz="1800" b="1" dirty="0"/>
                <a:t>）</a:t>
              </a:r>
              <a:endParaRPr lang="zh-CN" altLang="en-US" sz="1800" b="1" baseline="-25000" dirty="0"/>
            </a:p>
          </p:txBody>
        </p:sp>
        <p:grpSp>
          <p:nvGrpSpPr>
            <p:cNvPr id="110" name="组合 109"/>
            <p:cNvGrpSpPr/>
            <p:nvPr/>
          </p:nvGrpSpPr>
          <p:grpSpPr>
            <a:xfrm>
              <a:off x="5364088" y="3509850"/>
              <a:ext cx="2952328" cy="2871478"/>
              <a:chOff x="5148064" y="3437842"/>
              <a:chExt cx="2952328" cy="2871478"/>
            </a:xfrm>
          </p:grpSpPr>
          <p:cxnSp>
            <p:nvCxnSpPr>
              <p:cNvPr id="159" name="直接箭头连接符 158"/>
              <p:cNvCxnSpPr/>
              <p:nvPr/>
            </p:nvCxnSpPr>
            <p:spPr bwMode="auto">
              <a:xfrm flipV="1">
                <a:off x="5148064" y="3437842"/>
                <a:ext cx="0" cy="2871478"/>
              </a:xfrm>
              <a:prstGeom prst="straightConnector1">
                <a:avLst/>
              </a:prstGeom>
              <a:solidFill>
                <a:srgbClr val="C0C0C0">
                  <a:alpha val="0"/>
                </a:srgbClr>
              </a:solidFill>
              <a:ln w="28575" cap="flat" cmpd="sng" algn="ctr">
                <a:solidFill>
                  <a:schemeClr val="tx1"/>
                </a:solidFill>
                <a:prstDash val="solid"/>
                <a:round/>
                <a:headEnd type="none" w="med" len="med"/>
                <a:tailEnd type="arrow" w="med" len="lg"/>
              </a:ln>
              <a:effectLst/>
            </p:spPr>
          </p:cxnSp>
          <p:cxnSp>
            <p:nvCxnSpPr>
              <p:cNvPr id="165" name="直接箭头连接符 164"/>
              <p:cNvCxnSpPr/>
              <p:nvPr/>
            </p:nvCxnSpPr>
            <p:spPr bwMode="auto">
              <a:xfrm>
                <a:off x="5148064" y="6309320"/>
                <a:ext cx="2952328" cy="0"/>
              </a:xfrm>
              <a:prstGeom prst="straightConnector1">
                <a:avLst/>
              </a:prstGeom>
              <a:solidFill>
                <a:srgbClr val="C0C0C0">
                  <a:alpha val="0"/>
                </a:srgbClr>
              </a:solidFill>
              <a:ln w="28575" cap="flat" cmpd="sng" algn="ctr">
                <a:solidFill>
                  <a:schemeClr val="tx1"/>
                </a:solidFill>
                <a:prstDash val="solid"/>
                <a:round/>
                <a:headEnd type="none" w="med" len="med"/>
                <a:tailEnd type="arrow" w="med" len="lg"/>
              </a:ln>
              <a:effectLst/>
            </p:spPr>
          </p:cxnSp>
          <p:cxnSp>
            <p:nvCxnSpPr>
              <p:cNvPr id="166" name="直接连接符 165"/>
              <p:cNvCxnSpPr/>
              <p:nvPr/>
            </p:nvCxnSpPr>
            <p:spPr bwMode="auto">
              <a:xfrm>
                <a:off x="5148064" y="393305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67" name="直接连接符 166"/>
              <p:cNvCxnSpPr/>
              <p:nvPr/>
            </p:nvCxnSpPr>
            <p:spPr bwMode="auto">
              <a:xfrm>
                <a:off x="5148064" y="580526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68" name="直接连接符 167"/>
              <p:cNvCxnSpPr/>
              <p:nvPr/>
            </p:nvCxnSpPr>
            <p:spPr bwMode="auto">
              <a:xfrm>
                <a:off x="5148064" y="532003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69" name="直接连接符 168"/>
              <p:cNvCxnSpPr/>
              <p:nvPr/>
            </p:nvCxnSpPr>
            <p:spPr bwMode="auto">
              <a:xfrm>
                <a:off x="5148064" y="436510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70" name="直接连接符 169"/>
              <p:cNvCxnSpPr/>
              <p:nvPr/>
            </p:nvCxnSpPr>
            <p:spPr bwMode="auto">
              <a:xfrm>
                <a:off x="5148064" y="4817848"/>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grpSp>
            <p:nvGrpSpPr>
              <p:cNvPr id="171" name="组合 170"/>
              <p:cNvGrpSpPr/>
              <p:nvPr/>
            </p:nvGrpSpPr>
            <p:grpSpPr>
              <a:xfrm rot="16200000">
                <a:off x="6511217" y="5306207"/>
                <a:ext cx="72008" cy="1934218"/>
                <a:chOff x="5300464" y="4023446"/>
                <a:chExt cx="72008" cy="1934218"/>
              </a:xfrm>
            </p:grpSpPr>
            <p:cxnSp>
              <p:nvCxnSpPr>
                <p:cNvPr id="172" name="直接连接符 171"/>
                <p:cNvCxnSpPr/>
                <p:nvPr/>
              </p:nvCxnSpPr>
              <p:spPr bwMode="auto">
                <a:xfrm>
                  <a:off x="5300464" y="402344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73" name="直接连接符 172"/>
                <p:cNvCxnSpPr/>
                <p:nvPr/>
              </p:nvCxnSpPr>
              <p:spPr bwMode="auto">
                <a:xfrm>
                  <a:off x="5300464" y="595766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74" name="直接连接符 173"/>
                <p:cNvCxnSpPr/>
                <p:nvPr/>
              </p:nvCxnSpPr>
              <p:spPr bwMode="auto">
                <a:xfrm>
                  <a:off x="5300464" y="547243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75" name="直接连接符 174"/>
                <p:cNvCxnSpPr/>
                <p:nvPr/>
              </p:nvCxnSpPr>
              <p:spPr bwMode="auto">
                <a:xfrm>
                  <a:off x="5300464" y="451750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76" name="直接连接符 175"/>
                <p:cNvCxnSpPr/>
                <p:nvPr/>
              </p:nvCxnSpPr>
              <p:spPr bwMode="auto">
                <a:xfrm>
                  <a:off x="5300464" y="4970248"/>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grpSp>
        </p:grpSp>
        <p:pic>
          <p:nvPicPr>
            <p:cNvPr id="111" name="图片 110"/>
            <p:cNvPicPr>
              <a:picLocks noChangeAspect="1"/>
            </p:cNvPicPr>
            <p:nvPr/>
          </p:nvPicPr>
          <p:blipFill>
            <a:blip r:embed="rId19"/>
            <a:stretch>
              <a:fillRect/>
            </a:stretch>
          </p:blipFill>
          <p:spPr>
            <a:xfrm>
              <a:off x="7622820" y="4809361"/>
              <a:ext cx="284966" cy="318190"/>
            </a:xfrm>
            <a:prstGeom prst="rect">
              <a:avLst/>
            </a:prstGeom>
          </p:spPr>
        </p:pic>
        <p:sp>
          <p:nvSpPr>
            <p:cNvPr id="112" name="Text Box 177"/>
            <p:cNvSpPr txBox="1">
              <a:spLocks noChangeArrowheads="1"/>
            </p:cNvSpPr>
            <p:nvPr/>
          </p:nvSpPr>
          <p:spPr bwMode="auto">
            <a:xfrm>
              <a:off x="5919271" y="5062387"/>
              <a:ext cx="1059682"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zh-CN" altLang="en-US" sz="1800" b="1" dirty="0"/>
                <a:t>t</a:t>
              </a:r>
              <a:r>
                <a:rPr lang="en-US" altLang="zh-CN" sz="1800" baseline="-25000" dirty="0"/>
                <a:t>2</a:t>
              </a:r>
              <a:r>
                <a:rPr lang="zh-CN" altLang="en-US" sz="1800" b="1" dirty="0"/>
                <a:t>（</a:t>
              </a:r>
              <a:r>
                <a:rPr lang="en-US" altLang="zh-CN" sz="1800" dirty="0"/>
                <a:t>2</a:t>
              </a:r>
              <a:r>
                <a:rPr lang="zh-CN" altLang="en-US" sz="1800" b="1" dirty="0"/>
                <a:t>，</a:t>
              </a:r>
              <a:r>
                <a:rPr lang="en-US" altLang="zh-CN" sz="1800" dirty="0"/>
                <a:t>3</a:t>
              </a:r>
              <a:r>
                <a:rPr lang="zh-CN" altLang="en-US" sz="1800" b="1" dirty="0"/>
                <a:t>）</a:t>
              </a:r>
              <a:endParaRPr lang="zh-CN" altLang="en-US" sz="1800" b="1" baseline="-25000" dirty="0"/>
            </a:p>
          </p:txBody>
        </p:sp>
        <p:sp>
          <p:nvSpPr>
            <p:cNvPr id="113" name="Text Box 177"/>
            <p:cNvSpPr txBox="1">
              <a:spLocks noChangeArrowheads="1"/>
            </p:cNvSpPr>
            <p:nvPr/>
          </p:nvSpPr>
          <p:spPr bwMode="auto">
            <a:xfrm>
              <a:off x="5820268" y="4505879"/>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2</a:t>
              </a:r>
              <a:r>
                <a:rPr lang="zh-CN" altLang="en-US" sz="1800" b="1" dirty="0"/>
                <a:t>（</a:t>
              </a:r>
              <a:r>
                <a:rPr lang="en-US" altLang="zh-CN" sz="1800" dirty="0"/>
                <a:t>2</a:t>
              </a:r>
              <a:r>
                <a:rPr lang="zh-CN" altLang="en-US" sz="1800" b="1" dirty="0"/>
                <a:t>，</a:t>
              </a:r>
              <a:r>
                <a:rPr lang="en-US" altLang="zh-CN" sz="1800" dirty="0"/>
                <a:t>3</a:t>
              </a:r>
              <a:r>
                <a:rPr lang="zh-CN" altLang="en-US" sz="1800" b="1" dirty="0"/>
                <a:t>）</a:t>
              </a:r>
              <a:endParaRPr lang="zh-CN" altLang="en-US" sz="1800" b="1" baseline="-25000" dirty="0"/>
            </a:p>
          </p:txBody>
        </p:sp>
        <p:sp>
          <p:nvSpPr>
            <p:cNvPr id="115" name="Text Box 177"/>
            <p:cNvSpPr txBox="1">
              <a:spLocks noChangeArrowheads="1"/>
            </p:cNvSpPr>
            <p:nvPr/>
          </p:nvSpPr>
          <p:spPr bwMode="auto">
            <a:xfrm>
              <a:off x="6156210" y="4053999"/>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3</a:t>
              </a:r>
              <a:r>
                <a:rPr lang="zh-CN" altLang="en-US" sz="1800" b="1" dirty="0"/>
                <a:t>（</a:t>
              </a:r>
              <a:r>
                <a:rPr lang="en-US" altLang="zh-CN" sz="1800" dirty="0"/>
                <a:t>3</a:t>
              </a:r>
              <a:r>
                <a:rPr lang="zh-CN" altLang="en-US" sz="1800" b="1" dirty="0"/>
                <a:t>，</a:t>
              </a:r>
              <a:r>
                <a:rPr lang="en-US" altLang="zh-CN" sz="1800" dirty="0"/>
                <a:t>4</a:t>
              </a:r>
              <a:r>
                <a:rPr lang="zh-CN" altLang="en-US" sz="1800" b="1" dirty="0"/>
                <a:t>）</a:t>
              </a:r>
              <a:endParaRPr lang="zh-CN" altLang="en-US" sz="1800" b="1" baseline="-25000" dirty="0"/>
            </a:p>
          </p:txBody>
        </p:sp>
        <p:sp>
          <p:nvSpPr>
            <p:cNvPr id="119" name="Text Box 177"/>
            <p:cNvSpPr txBox="1">
              <a:spLocks noChangeArrowheads="1"/>
            </p:cNvSpPr>
            <p:nvPr/>
          </p:nvSpPr>
          <p:spPr bwMode="auto">
            <a:xfrm>
              <a:off x="6190410" y="5903480"/>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1</a:t>
              </a:r>
              <a:r>
                <a:rPr lang="zh-CN" altLang="en-US" sz="1800" b="1" dirty="0"/>
                <a:t>（</a:t>
              </a:r>
              <a:r>
                <a:rPr lang="en-US" altLang="zh-CN" sz="1800" dirty="0"/>
                <a:t>3</a:t>
              </a:r>
              <a:r>
                <a:rPr lang="zh-CN" altLang="en-US" sz="1800" b="1" dirty="0"/>
                <a:t>，</a:t>
              </a:r>
              <a:r>
                <a:rPr lang="en-US" altLang="zh-CN" sz="1800" dirty="0"/>
                <a:t>0</a:t>
              </a:r>
              <a:r>
                <a:rPr lang="zh-CN" altLang="en-US" sz="1800" b="1" dirty="0"/>
                <a:t>）</a:t>
              </a:r>
              <a:endParaRPr lang="zh-CN" altLang="en-US" sz="1800" b="1" baseline="-25000" dirty="0"/>
            </a:p>
          </p:txBody>
        </p:sp>
        <p:sp>
          <p:nvSpPr>
            <p:cNvPr id="126" name="Text Box 177"/>
            <p:cNvSpPr txBox="1">
              <a:spLocks noChangeArrowheads="1"/>
            </p:cNvSpPr>
            <p:nvPr/>
          </p:nvSpPr>
          <p:spPr bwMode="auto">
            <a:xfrm>
              <a:off x="7218431" y="3593372"/>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4</a:t>
              </a:r>
              <a:r>
                <a:rPr lang="zh-CN" altLang="en-US" sz="1800" b="1" dirty="0"/>
                <a:t>（</a:t>
              </a:r>
              <a:r>
                <a:rPr lang="en-US" altLang="zh-CN" sz="1800" dirty="0"/>
                <a:t>5</a:t>
              </a:r>
              <a:r>
                <a:rPr lang="zh-CN" altLang="en-US" sz="1800" b="1" dirty="0"/>
                <a:t>，</a:t>
              </a:r>
              <a:r>
                <a:rPr lang="en-US" altLang="zh-CN" sz="1800" dirty="0"/>
                <a:t>5</a:t>
              </a:r>
              <a:r>
                <a:rPr lang="zh-CN" altLang="en-US" sz="1800" b="1" dirty="0"/>
                <a:t>）</a:t>
              </a:r>
              <a:endParaRPr lang="zh-CN" altLang="en-US" sz="1800" b="1" baseline="-25000" dirty="0"/>
            </a:p>
          </p:txBody>
        </p:sp>
        <p:sp>
          <p:nvSpPr>
            <p:cNvPr id="127" name="Text Box 177"/>
            <p:cNvSpPr txBox="1">
              <a:spLocks noChangeArrowheads="1"/>
            </p:cNvSpPr>
            <p:nvPr/>
          </p:nvSpPr>
          <p:spPr bwMode="auto">
            <a:xfrm>
              <a:off x="7286977" y="4142485"/>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t</a:t>
              </a:r>
              <a:r>
                <a:rPr lang="en-US" altLang="zh-CN" sz="1800" baseline="-25000" dirty="0"/>
                <a:t>3</a:t>
              </a:r>
              <a:r>
                <a:rPr lang="zh-CN" altLang="en-US" sz="1800" b="1" dirty="0"/>
                <a:t>（</a:t>
              </a:r>
              <a:r>
                <a:rPr lang="en-US" altLang="zh-CN" sz="1800" dirty="0"/>
                <a:t>5</a:t>
              </a:r>
              <a:r>
                <a:rPr lang="zh-CN" altLang="en-US" sz="1800" b="1" dirty="0"/>
                <a:t>，</a:t>
              </a:r>
              <a:r>
                <a:rPr lang="en-US" altLang="zh-CN" sz="1800" dirty="0"/>
                <a:t>5</a:t>
              </a:r>
              <a:r>
                <a:rPr lang="zh-CN" altLang="en-US" sz="1800" b="1" dirty="0"/>
                <a:t>）</a:t>
              </a:r>
              <a:endParaRPr lang="zh-CN" altLang="en-US" sz="1800" b="1" baseline="-25000" dirty="0"/>
            </a:p>
          </p:txBody>
        </p:sp>
        <p:sp>
          <p:nvSpPr>
            <p:cNvPr id="128" name="Text Box 177"/>
            <p:cNvSpPr txBox="1">
              <a:spLocks noChangeArrowheads="1"/>
            </p:cNvSpPr>
            <p:nvPr/>
          </p:nvSpPr>
          <p:spPr bwMode="auto">
            <a:xfrm>
              <a:off x="7314916" y="5078819"/>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t</a:t>
              </a:r>
              <a:r>
                <a:rPr lang="en-US" altLang="zh-CN" sz="1800" baseline="-25000" dirty="0"/>
                <a:t>4</a:t>
              </a:r>
              <a:r>
                <a:rPr lang="zh-CN" altLang="en-US" sz="1800" b="1" dirty="0"/>
                <a:t>（</a:t>
              </a:r>
              <a:r>
                <a:rPr lang="en-US" altLang="zh-CN" sz="1800" dirty="0"/>
                <a:t>5</a:t>
              </a:r>
              <a:r>
                <a:rPr lang="zh-CN" altLang="en-US" sz="1800" b="1" dirty="0"/>
                <a:t>，</a:t>
              </a:r>
              <a:r>
                <a:rPr lang="en-US" altLang="zh-CN" sz="1800" dirty="0"/>
                <a:t>3</a:t>
              </a:r>
              <a:r>
                <a:rPr lang="zh-CN" altLang="en-US" sz="1800" b="1" dirty="0"/>
                <a:t>）</a:t>
              </a:r>
              <a:endParaRPr lang="zh-CN" altLang="en-US" sz="1800" b="1" baseline="-25000" dirty="0"/>
            </a:p>
          </p:txBody>
        </p:sp>
        <p:sp>
          <p:nvSpPr>
            <p:cNvPr id="133" name="文本框 132"/>
            <p:cNvSpPr txBox="1"/>
            <p:nvPr/>
          </p:nvSpPr>
          <p:spPr>
            <a:xfrm>
              <a:off x="5034120" y="3846169"/>
              <a:ext cx="360040" cy="369332"/>
            </a:xfrm>
            <a:prstGeom prst="rect">
              <a:avLst/>
            </a:prstGeom>
            <a:noFill/>
          </p:spPr>
          <p:txBody>
            <a:bodyPr wrap="square" rtlCol="0">
              <a:spAutoFit/>
            </a:bodyPr>
            <a:lstStyle/>
            <a:p>
              <a:r>
                <a:rPr lang="en-US" altLang="zh-CN" sz="1800" dirty="0">
                  <a:latin typeface="+mn-lt"/>
                </a:rPr>
                <a:t>5</a:t>
              </a:r>
              <a:endParaRPr lang="zh-CN" altLang="en-US" sz="1800" dirty="0">
                <a:latin typeface="+mn-lt"/>
              </a:endParaRPr>
            </a:p>
          </p:txBody>
        </p:sp>
        <p:sp>
          <p:nvSpPr>
            <p:cNvPr id="134" name="文本框 133"/>
            <p:cNvSpPr txBox="1"/>
            <p:nvPr/>
          </p:nvSpPr>
          <p:spPr>
            <a:xfrm>
              <a:off x="5031543" y="4249774"/>
              <a:ext cx="360040" cy="369332"/>
            </a:xfrm>
            <a:prstGeom prst="rect">
              <a:avLst/>
            </a:prstGeom>
            <a:noFill/>
          </p:spPr>
          <p:txBody>
            <a:bodyPr wrap="square" rtlCol="0">
              <a:spAutoFit/>
            </a:bodyPr>
            <a:lstStyle/>
            <a:p>
              <a:r>
                <a:rPr lang="en-US" altLang="zh-CN" sz="1800" dirty="0">
                  <a:latin typeface="+mn-lt"/>
                </a:rPr>
                <a:t>4</a:t>
              </a:r>
              <a:endParaRPr lang="zh-CN" altLang="en-US" sz="1800" dirty="0">
                <a:latin typeface="+mn-lt"/>
              </a:endParaRPr>
            </a:p>
          </p:txBody>
        </p:sp>
        <p:sp>
          <p:nvSpPr>
            <p:cNvPr id="136" name="文本框 135"/>
            <p:cNvSpPr txBox="1"/>
            <p:nvPr/>
          </p:nvSpPr>
          <p:spPr>
            <a:xfrm>
              <a:off x="5034881" y="4729335"/>
              <a:ext cx="360040" cy="369332"/>
            </a:xfrm>
            <a:prstGeom prst="rect">
              <a:avLst/>
            </a:prstGeom>
            <a:noFill/>
          </p:spPr>
          <p:txBody>
            <a:bodyPr wrap="square" rtlCol="0">
              <a:spAutoFit/>
            </a:bodyPr>
            <a:lstStyle/>
            <a:p>
              <a:r>
                <a:rPr lang="en-US" altLang="zh-CN" sz="1800" dirty="0">
                  <a:latin typeface="+mn-lt"/>
                </a:rPr>
                <a:t>3</a:t>
              </a:r>
              <a:endParaRPr lang="zh-CN" altLang="en-US" sz="1800" dirty="0">
                <a:latin typeface="+mn-lt"/>
              </a:endParaRPr>
            </a:p>
          </p:txBody>
        </p:sp>
        <p:sp>
          <p:nvSpPr>
            <p:cNvPr id="142" name="文本框 141"/>
            <p:cNvSpPr txBox="1"/>
            <p:nvPr/>
          </p:nvSpPr>
          <p:spPr>
            <a:xfrm>
              <a:off x="5034881" y="5215687"/>
              <a:ext cx="360040" cy="369332"/>
            </a:xfrm>
            <a:prstGeom prst="rect">
              <a:avLst/>
            </a:prstGeom>
            <a:noFill/>
          </p:spPr>
          <p:txBody>
            <a:bodyPr wrap="square" rtlCol="0">
              <a:spAutoFit/>
            </a:bodyPr>
            <a:lstStyle/>
            <a:p>
              <a:r>
                <a:rPr lang="en-US" altLang="zh-CN" sz="1800" dirty="0">
                  <a:latin typeface="+mn-lt"/>
                </a:rPr>
                <a:t>2</a:t>
              </a:r>
              <a:endParaRPr lang="zh-CN" altLang="en-US" sz="1800" dirty="0">
                <a:latin typeface="+mn-lt"/>
              </a:endParaRPr>
            </a:p>
          </p:txBody>
        </p:sp>
        <p:sp>
          <p:nvSpPr>
            <p:cNvPr id="143" name="文本框 142"/>
            <p:cNvSpPr txBox="1"/>
            <p:nvPr/>
          </p:nvSpPr>
          <p:spPr>
            <a:xfrm>
              <a:off x="5036100" y="5698695"/>
              <a:ext cx="360040" cy="369332"/>
            </a:xfrm>
            <a:prstGeom prst="rect">
              <a:avLst/>
            </a:prstGeom>
            <a:noFill/>
          </p:spPr>
          <p:txBody>
            <a:bodyPr wrap="square" rtlCol="0">
              <a:spAutoFit/>
            </a:bodyPr>
            <a:lstStyle/>
            <a:p>
              <a:r>
                <a:rPr lang="en-US" altLang="zh-CN" sz="1800" dirty="0">
                  <a:latin typeface="+mn-lt"/>
                </a:rPr>
                <a:t>1</a:t>
              </a:r>
              <a:endParaRPr lang="zh-CN" altLang="en-US" sz="1800" dirty="0">
                <a:latin typeface="+mn-lt"/>
              </a:endParaRPr>
            </a:p>
          </p:txBody>
        </p:sp>
        <p:sp>
          <p:nvSpPr>
            <p:cNvPr id="144" name="文本框 143"/>
            <p:cNvSpPr txBox="1"/>
            <p:nvPr/>
          </p:nvSpPr>
          <p:spPr>
            <a:xfrm>
              <a:off x="7550334" y="6345323"/>
              <a:ext cx="360040" cy="369332"/>
            </a:xfrm>
            <a:prstGeom prst="rect">
              <a:avLst/>
            </a:prstGeom>
            <a:noFill/>
          </p:spPr>
          <p:txBody>
            <a:bodyPr wrap="square" rtlCol="0">
              <a:spAutoFit/>
            </a:bodyPr>
            <a:lstStyle/>
            <a:p>
              <a:r>
                <a:rPr lang="en-US" altLang="zh-CN" sz="1800" dirty="0">
                  <a:latin typeface="+mn-lt"/>
                </a:rPr>
                <a:t>5</a:t>
              </a:r>
              <a:endParaRPr lang="zh-CN" altLang="en-US" sz="1800" dirty="0">
                <a:latin typeface="+mn-lt"/>
              </a:endParaRPr>
            </a:p>
          </p:txBody>
        </p:sp>
        <p:sp>
          <p:nvSpPr>
            <p:cNvPr id="145" name="文本框 144"/>
            <p:cNvSpPr txBox="1"/>
            <p:nvPr/>
          </p:nvSpPr>
          <p:spPr>
            <a:xfrm>
              <a:off x="7082669" y="6345323"/>
              <a:ext cx="360040" cy="369332"/>
            </a:xfrm>
            <a:prstGeom prst="rect">
              <a:avLst/>
            </a:prstGeom>
            <a:noFill/>
          </p:spPr>
          <p:txBody>
            <a:bodyPr wrap="square" rtlCol="0">
              <a:spAutoFit/>
            </a:bodyPr>
            <a:lstStyle/>
            <a:p>
              <a:r>
                <a:rPr lang="en-US" altLang="zh-CN" sz="1800" dirty="0">
                  <a:latin typeface="+mn-lt"/>
                </a:rPr>
                <a:t>4</a:t>
              </a:r>
              <a:endParaRPr lang="zh-CN" altLang="en-US" sz="1800" dirty="0">
                <a:latin typeface="+mn-lt"/>
              </a:endParaRPr>
            </a:p>
          </p:txBody>
        </p:sp>
        <p:sp>
          <p:nvSpPr>
            <p:cNvPr id="146" name="文本框 145"/>
            <p:cNvSpPr txBox="1"/>
            <p:nvPr/>
          </p:nvSpPr>
          <p:spPr>
            <a:xfrm>
              <a:off x="6621886" y="6345323"/>
              <a:ext cx="360040" cy="369332"/>
            </a:xfrm>
            <a:prstGeom prst="rect">
              <a:avLst/>
            </a:prstGeom>
            <a:noFill/>
          </p:spPr>
          <p:txBody>
            <a:bodyPr wrap="square" rtlCol="0">
              <a:spAutoFit/>
            </a:bodyPr>
            <a:lstStyle/>
            <a:p>
              <a:r>
                <a:rPr lang="en-US" altLang="zh-CN" sz="1800" dirty="0">
                  <a:latin typeface="+mn-lt"/>
                </a:rPr>
                <a:t>3</a:t>
              </a:r>
              <a:endParaRPr lang="zh-CN" altLang="en-US" sz="1800" dirty="0">
                <a:latin typeface="+mn-lt"/>
              </a:endParaRPr>
            </a:p>
          </p:txBody>
        </p:sp>
        <p:sp>
          <p:nvSpPr>
            <p:cNvPr id="147" name="文本框 146"/>
            <p:cNvSpPr txBox="1"/>
            <p:nvPr/>
          </p:nvSpPr>
          <p:spPr>
            <a:xfrm>
              <a:off x="6132114" y="6345323"/>
              <a:ext cx="360040" cy="369332"/>
            </a:xfrm>
            <a:prstGeom prst="rect">
              <a:avLst/>
            </a:prstGeom>
            <a:noFill/>
          </p:spPr>
          <p:txBody>
            <a:bodyPr wrap="square" rtlCol="0">
              <a:spAutoFit/>
            </a:bodyPr>
            <a:lstStyle/>
            <a:p>
              <a:r>
                <a:rPr lang="en-US" altLang="zh-CN" sz="1800" dirty="0">
                  <a:latin typeface="+mn-lt"/>
                </a:rPr>
                <a:t>2</a:t>
              </a:r>
              <a:endParaRPr lang="zh-CN" altLang="en-US" sz="1800" dirty="0">
                <a:latin typeface="+mn-lt"/>
              </a:endParaRPr>
            </a:p>
          </p:txBody>
        </p:sp>
        <p:sp>
          <p:nvSpPr>
            <p:cNvPr id="155" name="文本框 154"/>
            <p:cNvSpPr txBox="1"/>
            <p:nvPr/>
          </p:nvSpPr>
          <p:spPr>
            <a:xfrm>
              <a:off x="5652120" y="6345323"/>
              <a:ext cx="360040" cy="369332"/>
            </a:xfrm>
            <a:prstGeom prst="rect">
              <a:avLst/>
            </a:prstGeom>
            <a:noFill/>
          </p:spPr>
          <p:txBody>
            <a:bodyPr wrap="square" rtlCol="0">
              <a:spAutoFit/>
            </a:bodyPr>
            <a:lstStyle/>
            <a:p>
              <a:r>
                <a:rPr lang="en-US" altLang="zh-CN" sz="1800" dirty="0">
                  <a:latin typeface="+mn-lt"/>
                </a:rPr>
                <a:t>1</a:t>
              </a:r>
              <a:endParaRPr lang="zh-CN" altLang="en-US" sz="1800" dirty="0">
                <a:latin typeface="+mn-lt"/>
              </a:endParaRPr>
            </a:p>
          </p:txBody>
        </p:sp>
        <p:sp>
          <p:nvSpPr>
            <p:cNvPr id="156" name="文本框 155"/>
            <p:cNvSpPr txBox="1"/>
            <p:nvPr/>
          </p:nvSpPr>
          <p:spPr>
            <a:xfrm>
              <a:off x="5031543" y="3395215"/>
              <a:ext cx="360040" cy="369332"/>
            </a:xfrm>
            <a:prstGeom prst="rect">
              <a:avLst/>
            </a:prstGeom>
            <a:noFill/>
          </p:spPr>
          <p:txBody>
            <a:bodyPr wrap="square" rtlCol="0">
              <a:spAutoFit/>
            </a:bodyPr>
            <a:lstStyle/>
            <a:p>
              <a:r>
                <a:rPr lang="en-US" altLang="zh-CN" sz="1800" dirty="0">
                  <a:latin typeface="+mn-lt"/>
                </a:rPr>
                <a:t>Y</a:t>
              </a:r>
              <a:endParaRPr lang="zh-CN" altLang="en-US" sz="1800" dirty="0">
                <a:latin typeface="+mn-lt"/>
              </a:endParaRPr>
            </a:p>
          </p:txBody>
        </p:sp>
        <p:sp>
          <p:nvSpPr>
            <p:cNvPr id="157" name="文本框 156"/>
            <p:cNvSpPr txBox="1"/>
            <p:nvPr/>
          </p:nvSpPr>
          <p:spPr>
            <a:xfrm>
              <a:off x="8108980" y="6341542"/>
              <a:ext cx="360040" cy="369332"/>
            </a:xfrm>
            <a:prstGeom prst="rect">
              <a:avLst/>
            </a:prstGeom>
            <a:noFill/>
          </p:spPr>
          <p:txBody>
            <a:bodyPr wrap="square" rtlCol="0">
              <a:spAutoFit/>
            </a:bodyPr>
            <a:lstStyle/>
            <a:p>
              <a:r>
                <a:rPr lang="en-US" altLang="zh-CN" sz="1800" dirty="0">
                  <a:latin typeface="+mn-lt"/>
                </a:rPr>
                <a:t>X</a:t>
              </a:r>
              <a:endParaRPr lang="zh-CN" altLang="en-US" sz="1800" dirty="0">
                <a:latin typeface="+mn-lt"/>
              </a:endParaRPr>
            </a:p>
          </p:txBody>
        </p:sp>
      </p:grpSp>
      <mc:AlternateContent xmlns:mc="http://schemas.openxmlformats.org/markup-compatibility/2006" xmlns:a14="http://schemas.microsoft.com/office/drawing/2010/main">
        <mc:Choice Requires="a14">
          <p:sp>
            <p:nvSpPr>
              <p:cNvPr id="97" name="Oval 5"/>
              <p:cNvSpPr/>
              <p:nvPr/>
            </p:nvSpPr>
            <p:spPr>
              <a:xfrm>
                <a:off x="469023" y="3437841"/>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1</m:t>
                          </m:r>
                        </m:sub>
                      </m:sSub>
                    </m:oMath>
                  </m:oMathPara>
                </a14:m>
                <a:endParaRPr lang="en-US" dirty="0"/>
              </a:p>
            </p:txBody>
          </p:sp>
        </mc:Choice>
        <mc:Fallback xmlns="">
          <p:sp>
            <p:nvSpPr>
              <p:cNvPr id="97" name="Oval 5"/>
              <p:cNvSpPr>
                <a:spLocks noRot="1" noChangeAspect="1" noMove="1" noResize="1" noEditPoints="1" noAdjustHandles="1" noChangeArrowheads="1" noChangeShapeType="1" noTextEdit="1"/>
              </p:cNvSpPr>
              <p:nvPr/>
            </p:nvSpPr>
            <p:spPr>
              <a:xfrm>
                <a:off x="469023" y="3437841"/>
                <a:ext cx="356615" cy="356615"/>
              </a:xfrm>
              <a:prstGeom prst="ellipse">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0" name="Oval 6"/>
              <p:cNvSpPr/>
              <p:nvPr/>
            </p:nvSpPr>
            <p:spPr>
              <a:xfrm>
                <a:off x="467545" y="4058928"/>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2</m:t>
                          </m:r>
                        </m:sub>
                      </m:sSub>
                    </m:oMath>
                  </m:oMathPara>
                </a14:m>
                <a:endParaRPr lang="en-US" dirty="0"/>
              </a:p>
            </p:txBody>
          </p:sp>
        </mc:Choice>
        <mc:Fallback xmlns="">
          <p:sp>
            <p:nvSpPr>
              <p:cNvPr id="100" name="Oval 6"/>
              <p:cNvSpPr>
                <a:spLocks noRot="1" noChangeAspect="1" noMove="1" noResize="1" noEditPoints="1" noAdjustHandles="1" noChangeArrowheads="1" noChangeShapeType="1" noTextEdit="1"/>
              </p:cNvSpPr>
              <p:nvPr/>
            </p:nvSpPr>
            <p:spPr>
              <a:xfrm>
                <a:off x="467545" y="4058928"/>
                <a:ext cx="356615" cy="356615"/>
              </a:xfrm>
              <a:prstGeom prst="ellipse">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Oval 7"/>
              <p:cNvSpPr/>
              <p:nvPr/>
            </p:nvSpPr>
            <p:spPr>
              <a:xfrm>
                <a:off x="467544" y="4639540"/>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3</m:t>
                          </m:r>
                        </m:sub>
                      </m:sSub>
                    </m:oMath>
                  </m:oMathPara>
                </a14:m>
                <a:endParaRPr lang="en-US" dirty="0"/>
              </a:p>
            </p:txBody>
          </p:sp>
        </mc:Choice>
        <mc:Fallback xmlns="">
          <p:sp>
            <p:nvSpPr>
              <p:cNvPr id="101" name="Oval 7"/>
              <p:cNvSpPr>
                <a:spLocks noRot="1" noChangeAspect="1" noMove="1" noResize="1" noEditPoints="1" noAdjustHandles="1" noChangeArrowheads="1" noChangeShapeType="1" noTextEdit="1"/>
              </p:cNvSpPr>
              <p:nvPr/>
            </p:nvSpPr>
            <p:spPr>
              <a:xfrm>
                <a:off x="467544" y="4639540"/>
                <a:ext cx="356615" cy="356615"/>
              </a:xfrm>
              <a:prstGeom prst="ellipse">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 name="Oval 8"/>
              <p:cNvSpPr/>
              <p:nvPr/>
            </p:nvSpPr>
            <p:spPr>
              <a:xfrm>
                <a:off x="1909185" y="3433110"/>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1</m:t>
                          </m:r>
                        </m:sub>
                      </m:sSub>
                    </m:oMath>
                  </m:oMathPara>
                </a14:m>
                <a:endParaRPr lang="en-US" dirty="0"/>
              </a:p>
            </p:txBody>
          </p:sp>
        </mc:Choice>
        <mc:Fallback xmlns="">
          <p:sp>
            <p:nvSpPr>
              <p:cNvPr id="102" name="Oval 8"/>
              <p:cNvSpPr>
                <a:spLocks noRot="1" noChangeAspect="1" noMove="1" noResize="1" noEditPoints="1" noAdjustHandles="1" noChangeArrowheads="1" noChangeShapeType="1" noTextEdit="1"/>
              </p:cNvSpPr>
              <p:nvPr/>
            </p:nvSpPr>
            <p:spPr>
              <a:xfrm>
                <a:off x="1909185" y="3433110"/>
                <a:ext cx="356615" cy="356615"/>
              </a:xfrm>
              <a:prstGeom prst="ellipse">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 name="Oval 9"/>
              <p:cNvSpPr/>
              <p:nvPr/>
            </p:nvSpPr>
            <p:spPr>
              <a:xfrm>
                <a:off x="1909185" y="4058109"/>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2</m:t>
                          </m:r>
                        </m:sub>
                      </m:sSub>
                    </m:oMath>
                  </m:oMathPara>
                </a14:m>
                <a:endParaRPr lang="en-US" dirty="0"/>
              </a:p>
            </p:txBody>
          </p:sp>
        </mc:Choice>
        <mc:Fallback xmlns="">
          <p:sp>
            <p:nvSpPr>
              <p:cNvPr id="103" name="Oval 9"/>
              <p:cNvSpPr>
                <a:spLocks noRot="1" noChangeAspect="1" noMove="1" noResize="1" noEditPoints="1" noAdjustHandles="1" noChangeArrowheads="1" noChangeShapeType="1" noTextEdit="1"/>
              </p:cNvSpPr>
              <p:nvPr/>
            </p:nvSpPr>
            <p:spPr>
              <a:xfrm>
                <a:off x="1909185" y="4058109"/>
                <a:ext cx="356615" cy="356615"/>
              </a:xfrm>
              <a:prstGeom prst="ellipse">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8" name="Oval 10"/>
              <p:cNvSpPr/>
              <p:nvPr/>
            </p:nvSpPr>
            <p:spPr>
              <a:xfrm>
                <a:off x="1914052" y="4635163"/>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3</m:t>
                          </m:r>
                        </m:sub>
                      </m:sSub>
                    </m:oMath>
                  </m:oMathPara>
                </a14:m>
                <a:endParaRPr lang="en-US" dirty="0"/>
              </a:p>
            </p:txBody>
          </p:sp>
        </mc:Choice>
        <mc:Fallback xmlns="">
          <p:sp>
            <p:nvSpPr>
              <p:cNvPr id="108" name="Oval 10"/>
              <p:cNvSpPr>
                <a:spLocks noRot="1" noChangeAspect="1" noMove="1" noResize="1" noEditPoints="1" noAdjustHandles="1" noChangeArrowheads="1" noChangeShapeType="1" noTextEdit="1"/>
              </p:cNvSpPr>
              <p:nvPr/>
            </p:nvSpPr>
            <p:spPr>
              <a:xfrm>
                <a:off x="1914052" y="4635163"/>
                <a:ext cx="356615" cy="356615"/>
              </a:xfrm>
              <a:prstGeom prst="ellipse">
                <a:avLst/>
              </a:prstGeom>
              <a:blipFill>
                <a:blip r:embed="rId25"/>
                <a:stretch>
                  <a:fillRect/>
                </a:stretch>
              </a:blipFill>
            </p:spPr>
            <p:txBody>
              <a:bodyPr/>
              <a:lstStyle/>
              <a:p>
                <a:r>
                  <a:rPr lang="zh-CN" altLang="en-US">
                    <a:noFill/>
                  </a:rPr>
                  <a:t> </a:t>
                </a:r>
              </a:p>
            </p:txBody>
          </p:sp>
        </mc:Fallback>
      </mc:AlternateContent>
      <p:cxnSp>
        <p:nvCxnSpPr>
          <p:cNvPr id="114" name="直接连接符 113"/>
          <p:cNvCxnSpPr>
            <a:stCxn id="100" idx="6"/>
            <a:endCxn id="102" idx="2"/>
          </p:cNvCxnSpPr>
          <p:nvPr/>
        </p:nvCxnSpPr>
        <p:spPr bwMode="auto">
          <a:xfrm flipV="1">
            <a:off x="824160" y="3611418"/>
            <a:ext cx="1085025" cy="625818"/>
          </a:xfrm>
          <a:prstGeom prst="line">
            <a:avLst/>
          </a:prstGeom>
          <a:solidFill>
            <a:srgbClr val="C0C0C0">
              <a:alpha val="0"/>
            </a:srgbClr>
          </a:solidFill>
          <a:ln w="28575" cap="flat" cmpd="sng" algn="ctr">
            <a:solidFill>
              <a:srgbClr val="FF0000"/>
            </a:solidFill>
            <a:prstDash val="solid"/>
            <a:round/>
            <a:headEnd type="none" w="med" len="med"/>
            <a:tailEnd type="none" w="med" len="med"/>
          </a:ln>
        </p:spPr>
      </p:cxnSp>
      <p:cxnSp>
        <p:nvCxnSpPr>
          <p:cNvPr id="116" name="直接连接符 115"/>
          <p:cNvCxnSpPr>
            <a:endCxn id="102" idx="2"/>
          </p:cNvCxnSpPr>
          <p:nvPr/>
        </p:nvCxnSpPr>
        <p:spPr bwMode="auto">
          <a:xfrm>
            <a:off x="824159" y="3607308"/>
            <a:ext cx="1085026" cy="4110"/>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117" name="直接连接符 116"/>
          <p:cNvCxnSpPr>
            <a:stCxn id="100" idx="6"/>
            <a:endCxn id="103" idx="2"/>
          </p:cNvCxnSpPr>
          <p:nvPr/>
        </p:nvCxnSpPr>
        <p:spPr bwMode="auto">
          <a:xfrm flipV="1">
            <a:off x="824160" y="4236417"/>
            <a:ext cx="1085025" cy="819"/>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118" name="Oval 7"/>
              <p:cNvSpPr/>
              <p:nvPr/>
            </p:nvSpPr>
            <p:spPr>
              <a:xfrm>
                <a:off x="467544" y="5304633"/>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4</m:t>
                          </m:r>
                        </m:sub>
                      </m:sSub>
                    </m:oMath>
                  </m:oMathPara>
                </a14:m>
                <a:endParaRPr lang="en-US" dirty="0"/>
              </a:p>
            </p:txBody>
          </p:sp>
        </mc:Choice>
        <mc:Fallback xmlns="">
          <p:sp>
            <p:nvSpPr>
              <p:cNvPr id="118" name="Oval 7"/>
              <p:cNvSpPr>
                <a:spLocks noRot="1" noChangeAspect="1" noMove="1" noResize="1" noEditPoints="1" noAdjustHandles="1" noChangeArrowheads="1" noChangeShapeType="1" noTextEdit="1"/>
              </p:cNvSpPr>
              <p:nvPr/>
            </p:nvSpPr>
            <p:spPr>
              <a:xfrm>
                <a:off x="467544" y="5304633"/>
                <a:ext cx="356615" cy="356615"/>
              </a:xfrm>
              <a:prstGeom prst="ellipse">
                <a:avLst/>
              </a:prstGeom>
              <a:blipFill>
                <a:blip r:embed="rId26"/>
                <a:stretch>
                  <a:fillRect/>
                </a:stretch>
              </a:blipFill>
            </p:spPr>
            <p:txBody>
              <a:bodyPr/>
              <a:lstStyle/>
              <a:p>
                <a:r>
                  <a:rPr lang="zh-CN" altLang="en-US">
                    <a:noFill/>
                  </a:rPr>
                  <a:t> </a:t>
                </a:r>
              </a:p>
            </p:txBody>
          </p:sp>
        </mc:Fallback>
      </mc:AlternateContent>
      <p:cxnSp>
        <p:nvCxnSpPr>
          <p:cNvPr id="120" name="直接连接符 119"/>
          <p:cNvCxnSpPr>
            <a:stCxn id="97" idx="6"/>
            <a:endCxn id="103" idx="2"/>
          </p:cNvCxnSpPr>
          <p:nvPr/>
        </p:nvCxnSpPr>
        <p:spPr bwMode="auto">
          <a:xfrm>
            <a:off x="825638" y="3616149"/>
            <a:ext cx="1083547" cy="620268"/>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121" name="直接连接符 120"/>
          <p:cNvCxnSpPr>
            <a:stCxn id="118" idx="6"/>
            <a:endCxn id="103" idx="2"/>
          </p:cNvCxnSpPr>
          <p:nvPr/>
        </p:nvCxnSpPr>
        <p:spPr bwMode="auto">
          <a:xfrm flipV="1">
            <a:off x="824159" y="4236417"/>
            <a:ext cx="1085026" cy="1246524"/>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122" name="直接连接符 121"/>
          <p:cNvCxnSpPr>
            <a:stCxn id="118" idx="6"/>
          </p:cNvCxnSpPr>
          <p:nvPr/>
        </p:nvCxnSpPr>
        <p:spPr bwMode="auto">
          <a:xfrm flipV="1">
            <a:off x="824159" y="3616149"/>
            <a:ext cx="1085024" cy="1866792"/>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123" name="直接连接符 122"/>
          <p:cNvCxnSpPr>
            <a:stCxn id="101" idx="6"/>
          </p:cNvCxnSpPr>
          <p:nvPr/>
        </p:nvCxnSpPr>
        <p:spPr bwMode="auto">
          <a:xfrm flipV="1">
            <a:off x="824159" y="3616149"/>
            <a:ext cx="1085024" cy="1201699"/>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124" name="直接连接符 123"/>
          <p:cNvCxnSpPr>
            <a:stCxn id="101" idx="6"/>
            <a:endCxn id="103" idx="2"/>
          </p:cNvCxnSpPr>
          <p:nvPr/>
        </p:nvCxnSpPr>
        <p:spPr bwMode="auto">
          <a:xfrm flipV="1">
            <a:off x="824159" y="4236417"/>
            <a:ext cx="1085026" cy="581431"/>
          </a:xfrm>
          <a:prstGeom prst="line">
            <a:avLst/>
          </a:prstGeom>
          <a:solidFill>
            <a:srgbClr val="C0C0C0">
              <a:alpha val="0"/>
            </a:srgbClr>
          </a:solidFill>
          <a:ln w="28575" cap="flat" cmpd="sng" algn="ctr">
            <a:solidFill>
              <a:srgbClr val="FF0000"/>
            </a:solidFill>
            <a:prstDash val="solid"/>
            <a:round/>
            <a:headEnd type="none" w="med" len="med"/>
            <a:tailEnd type="none" w="med" len="med"/>
          </a:ln>
        </p:spPr>
      </p:cxnSp>
      <p:cxnSp>
        <p:nvCxnSpPr>
          <p:cNvPr id="125" name="直接连接符 124"/>
          <p:cNvCxnSpPr/>
          <p:nvPr/>
        </p:nvCxnSpPr>
        <p:spPr bwMode="auto">
          <a:xfrm>
            <a:off x="834234" y="3620880"/>
            <a:ext cx="1088414" cy="1197322"/>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129" name="直接连接符 128"/>
          <p:cNvCxnSpPr/>
          <p:nvPr/>
        </p:nvCxnSpPr>
        <p:spPr bwMode="auto">
          <a:xfrm>
            <a:off x="832756" y="4241967"/>
            <a:ext cx="1089892" cy="576235"/>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130" name="直接连接符 129"/>
          <p:cNvCxnSpPr/>
          <p:nvPr/>
        </p:nvCxnSpPr>
        <p:spPr bwMode="auto">
          <a:xfrm flipV="1">
            <a:off x="832755" y="4818202"/>
            <a:ext cx="1089893" cy="4377"/>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131" name="直接连接符 130"/>
          <p:cNvCxnSpPr/>
          <p:nvPr/>
        </p:nvCxnSpPr>
        <p:spPr bwMode="auto">
          <a:xfrm flipV="1">
            <a:off x="832755" y="4818202"/>
            <a:ext cx="1089893" cy="669470"/>
          </a:xfrm>
          <a:prstGeom prst="line">
            <a:avLst/>
          </a:prstGeom>
          <a:solidFill>
            <a:srgbClr val="C0C0C0">
              <a:alpha val="0"/>
            </a:srgbClr>
          </a:solidFill>
          <a:ln w="28575" cap="flat" cmpd="sng" algn="ctr">
            <a:solidFill>
              <a:srgbClr val="FF3300"/>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132" name="Oval 11"/>
              <p:cNvSpPr/>
              <p:nvPr/>
            </p:nvSpPr>
            <p:spPr>
              <a:xfrm>
                <a:off x="1909183" y="5300953"/>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4</m:t>
                          </m:r>
                        </m:sub>
                      </m:sSub>
                    </m:oMath>
                  </m:oMathPara>
                </a14:m>
                <a:endParaRPr lang="en-US" dirty="0"/>
              </a:p>
            </p:txBody>
          </p:sp>
        </mc:Choice>
        <mc:Fallback xmlns="">
          <p:sp>
            <p:nvSpPr>
              <p:cNvPr id="132" name="Oval 11"/>
              <p:cNvSpPr>
                <a:spLocks noRot="1" noChangeAspect="1" noMove="1" noResize="1" noEditPoints="1" noAdjustHandles="1" noChangeArrowheads="1" noChangeShapeType="1" noTextEdit="1"/>
              </p:cNvSpPr>
              <p:nvPr/>
            </p:nvSpPr>
            <p:spPr>
              <a:xfrm>
                <a:off x="1909183" y="5300953"/>
                <a:ext cx="356615" cy="356615"/>
              </a:xfrm>
              <a:prstGeom prst="ellipse">
                <a:avLst/>
              </a:prstGeom>
              <a:blipFill>
                <a:blip r:embed="rId27"/>
                <a:stretch>
                  <a:fillRect/>
                </a:stretch>
              </a:blipFill>
            </p:spPr>
            <p:txBody>
              <a:bodyPr/>
              <a:lstStyle/>
              <a:p>
                <a:r>
                  <a:rPr lang="zh-CN" altLang="en-US">
                    <a:noFill/>
                  </a:rPr>
                  <a:t> </a:t>
                </a:r>
              </a:p>
            </p:txBody>
          </p:sp>
        </mc:Fallback>
      </mc:AlternateContent>
      <p:cxnSp>
        <p:nvCxnSpPr>
          <p:cNvPr id="135" name="直接连接符 134"/>
          <p:cNvCxnSpPr>
            <a:endCxn id="132" idx="2"/>
          </p:cNvCxnSpPr>
          <p:nvPr/>
        </p:nvCxnSpPr>
        <p:spPr bwMode="auto">
          <a:xfrm>
            <a:off x="832755" y="3629506"/>
            <a:ext cx="1076428" cy="1849755"/>
          </a:xfrm>
          <a:prstGeom prst="line">
            <a:avLst/>
          </a:prstGeom>
          <a:solidFill>
            <a:srgbClr val="C0C0C0">
              <a:alpha val="0"/>
            </a:srgbClr>
          </a:solidFill>
          <a:ln w="28575" cap="flat" cmpd="sng" algn="ctr">
            <a:solidFill>
              <a:srgbClr val="FF0000"/>
            </a:solidFill>
            <a:prstDash val="solid"/>
            <a:round/>
            <a:headEnd type="none" w="med" len="med"/>
            <a:tailEnd type="none" w="med" len="med"/>
          </a:ln>
        </p:spPr>
      </p:cxnSp>
      <p:cxnSp>
        <p:nvCxnSpPr>
          <p:cNvPr id="137" name="直接连接符 136"/>
          <p:cNvCxnSpPr>
            <a:stCxn id="100" idx="6"/>
            <a:endCxn id="132" idx="2"/>
          </p:cNvCxnSpPr>
          <p:nvPr/>
        </p:nvCxnSpPr>
        <p:spPr bwMode="auto">
          <a:xfrm>
            <a:off x="824160" y="4237236"/>
            <a:ext cx="1085023" cy="1242025"/>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138" name="直接连接符 137"/>
          <p:cNvCxnSpPr>
            <a:stCxn id="101" idx="6"/>
            <a:endCxn id="132" idx="2"/>
          </p:cNvCxnSpPr>
          <p:nvPr/>
        </p:nvCxnSpPr>
        <p:spPr bwMode="auto">
          <a:xfrm>
            <a:off x="824159" y="4817848"/>
            <a:ext cx="1085024" cy="661413"/>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139" name="直接连接符 138"/>
          <p:cNvCxnSpPr>
            <a:stCxn id="118" idx="6"/>
            <a:endCxn id="132" idx="2"/>
          </p:cNvCxnSpPr>
          <p:nvPr/>
        </p:nvCxnSpPr>
        <p:spPr bwMode="auto">
          <a:xfrm flipV="1">
            <a:off x="824159" y="5479261"/>
            <a:ext cx="1085024" cy="3680"/>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140" name="Oval 8"/>
              <p:cNvSpPr/>
              <p:nvPr/>
            </p:nvSpPr>
            <p:spPr>
              <a:xfrm>
                <a:off x="5102170" y="6376722"/>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altLang="zh-CN" b="0" i="1">
                              <a:latin typeface="Cambria Math" panose="02040503050406030204" pitchFamily="18" charset="0"/>
                            </a:rPr>
                            <m:t>4</m:t>
                          </m:r>
                        </m:sub>
                      </m:sSub>
                    </m:oMath>
                  </m:oMathPara>
                </a14:m>
                <a:endParaRPr lang="en-US" dirty="0"/>
              </a:p>
            </p:txBody>
          </p:sp>
        </mc:Choice>
        <mc:Fallback xmlns="">
          <p:sp>
            <p:nvSpPr>
              <p:cNvPr id="140" name="Oval 8"/>
              <p:cNvSpPr>
                <a:spLocks noRot="1" noChangeAspect="1" noMove="1" noResize="1" noEditPoints="1" noAdjustHandles="1" noChangeArrowheads="1" noChangeShapeType="1" noTextEdit="1"/>
              </p:cNvSpPr>
              <p:nvPr/>
            </p:nvSpPr>
            <p:spPr>
              <a:xfrm>
                <a:off x="5102170" y="6376722"/>
                <a:ext cx="356615" cy="356615"/>
              </a:xfrm>
              <a:prstGeom prst="ellipse">
                <a:avLst/>
              </a:prstGeom>
              <a:blipFill>
                <a:blip r:embed="rId28"/>
                <a:stretch>
                  <a:fillRect/>
                </a:stretch>
              </a:blipFill>
            </p:spPr>
            <p:txBody>
              <a:bodyPr/>
              <a:lstStyle/>
              <a:p>
                <a:r>
                  <a:rPr lang="zh-CN" altLang="en-US">
                    <a:noFill/>
                  </a:rPr>
                  <a:t> </a:t>
                </a:r>
              </a:p>
            </p:txBody>
          </p:sp>
        </mc:Fallback>
      </mc:AlternateContent>
      <p:cxnSp>
        <p:nvCxnSpPr>
          <p:cNvPr id="141" name="Straight Connector 11"/>
          <p:cNvCxnSpPr>
            <a:stCxn id="140" idx="0"/>
          </p:cNvCxnSpPr>
          <p:nvPr/>
        </p:nvCxnSpPr>
        <p:spPr>
          <a:xfrm flipV="1">
            <a:off x="5280478" y="6179512"/>
            <a:ext cx="0" cy="19721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grpSp>
        <p:nvGrpSpPr>
          <p:cNvPr id="148" name="组合 147"/>
          <p:cNvGrpSpPr/>
          <p:nvPr/>
        </p:nvGrpSpPr>
        <p:grpSpPr>
          <a:xfrm>
            <a:off x="3304229" y="5904175"/>
            <a:ext cx="288032" cy="294913"/>
            <a:chOff x="2656831" y="2846055"/>
            <a:chExt cx="288032" cy="294913"/>
          </a:xfrm>
        </p:grpSpPr>
        <p:cxnSp>
          <p:nvCxnSpPr>
            <p:cNvPr id="149" name="直接连接符 148"/>
            <p:cNvCxnSpPr/>
            <p:nvPr/>
          </p:nvCxnSpPr>
          <p:spPr bwMode="auto">
            <a:xfrm>
              <a:off x="2681293" y="2846055"/>
              <a:ext cx="263570" cy="294913"/>
            </a:xfrm>
            <a:prstGeom prst="line">
              <a:avLst/>
            </a:prstGeom>
            <a:solidFill>
              <a:srgbClr val="C0C0C0">
                <a:alpha val="0"/>
              </a:srgbClr>
            </a:solidFill>
            <a:ln w="38100" cap="flat" cmpd="sng" algn="ctr">
              <a:solidFill>
                <a:srgbClr val="00B050"/>
              </a:solidFill>
              <a:prstDash val="solid"/>
              <a:round/>
              <a:headEnd type="none" w="med" len="med"/>
              <a:tailEnd type="none" w="med" len="med"/>
            </a:ln>
            <a:effectLst/>
          </p:spPr>
        </p:cxnSp>
        <p:cxnSp>
          <p:nvCxnSpPr>
            <p:cNvPr id="150" name="直接连接符 149"/>
            <p:cNvCxnSpPr/>
            <p:nvPr/>
          </p:nvCxnSpPr>
          <p:spPr bwMode="auto">
            <a:xfrm flipH="1">
              <a:off x="2656831" y="2846055"/>
              <a:ext cx="288032" cy="273189"/>
            </a:xfrm>
            <a:prstGeom prst="line">
              <a:avLst/>
            </a:prstGeom>
            <a:solidFill>
              <a:srgbClr val="C0C0C0">
                <a:alpha val="0"/>
              </a:srgbClr>
            </a:solidFill>
            <a:ln w="38100" cap="flat" cmpd="sng" algn="ctr">
              <a:solidFill>
                <a:srgbClr val="00B050"/>
              </a:solidFill>
              <a:prstDash val="solid"/>
              <a:round/>
              <a:headEnd type="none" w="med" len="med"/>
              <a:tailEnd type="none" w="med" len="med"/>
            </a:ln>
            <a:effectLst/>
          </p:spPr>
        </p:cxnSp>
      </p:grpSp>
      <p:grpSp>
        <p:nvGrpSpPr>
          <p:cNvPr id="151" name="组合 150"/>
          <p:cNvGrpSpPr/>
          <p:nvPr/>
        </p:nvGrpSpPr>
        <p:grpSpPr>
          <a:xfrm>
            <a:off x="3976054" y="5866749"/>
            <a:ext cx="288032" cy="294913"/>
            <a:chOff x="2656831" y="2846055"/>
            <a:chExt cx="288032" cy="294913"/>
          </a:xfrm>
        </p:grpSpPr>
        <p:cxnSp>
          <p:nvCxnSpPr>
            <p:cNvPr id="152" name="直接连接符 151"/>
            <p:cNvCxnSpPr/>
            <p:nvPr/>
          </p:nvCxnSpPr>
          <p:spPr bwMode="auto">
            <a:xfrm>
              <a:off x="2681293" y="2846055"/>
              <a:ext cx="263570" cy="294913"/>
            </a:xfrm>
            <a:prstGeom prst="line">
              <a:avLst/>
            </a:prstGeom>
            <a:solidFill>
              <a:srgbClr val="C0C0C0">
                <a:alpha val="0"/>
              </a:srgbClr>
            </a:solidFill>
            <a:ln w="38100" cap="flat" cmpd="sng" algn="ctr">
              <a:solidFill>
                <a:srgbClr val="00B050"/>
              </a:solidFill>
              <a:prstDash val="solid"/>
              <a:round/>
              <a:headEnd type="none" w="med" len="med"/>
              <a:tailEnd type="none" w="med" len="med"/>
            </a:ln>
            <a:effectLst/>
          </p:spPr>
        </p:cxnSp>
        <p:cxnSp>
          <p:nvCxnSpPr>
            <p:cNvPr id="153" name="直接连接符 152"/>
            <p:cNvCxnSpPr/>
            <p:nvPr/>
          </p:nvCxnSpPr>
          <p:spPr bwMode="auto">
            <a:xfrm flipH="1">
              <a:off x="2656831" y="2846055"/>
              <a:ext cx="288032" cy="273189"/>
            </a:xfrm>
            <a:prstGeom prst="line">
              <a:avLst/>
            </a:prstGeom>
            <a:solidFill>
              <a:srgbClr val="C0C0C0">
                <a:alpha val="0"/>
              </a:srgbClr>
            </a:solidFill>
            <a:ln w="38100" cap="flat" cmpd="sng" algn="ctr">
              <a:solidFill>
                <a:srgbClr val="00B050"/>
              </a:solidFill>
              <a:prstDash val="solid"/>
              <a:round/>
              <a:headEnd type="none" w="med" len="med"/>
              <a:tailEnd type="none" w="med" len="med"/>
            </a:ln>
            <a:effectLst/>
          </p:spPr>
        </p:cxnSp>
      </p:grpSp>
      <p:grpSp>
        <p:nvGrpSpPr>
          <p:cNvPr id="154" name="组合 153"/>
          <p:cNvGrpSpPr/>
          <p:nvPr/>
        </p:nvGrpSpPr>
        <p:grpSpPr>
          <a:xfrm>
            <a:off x="5142075" y="5866749"/>
            <a:ext cx="288032" cy="294913"/>
            <a:chOff x="2656831" y="2846055"/>
            <a:chExt cx="288032" cy="294913"/>
          </a:xfrm>
        </p:grpSpPr>
        <p:cxnSp>
          <p:nvCxnSpPr>
            <p:cNvPr id="160" name="直接连接符 159"/>
            <p:cNvCxnSpPr/>
            <p:nvPr/>
          </p:nvCxnSpPr>
          <p:spPr bwMode="auto">
            <a:xfrm>
              <a:off x="2681293" y="2846055"/>
              <a:ext cx="263570" cy="294913"/>
            </a:xfrm>
            <a:prstGeom prst="line">
              <a:avLst/>
            </a:prstGeom>
            <a:solidFill>
              <a:srgbClr val="C0C0C0">
                <a:alpha val="0"/>
              </a:srgbClr>
            </a:solidFill>
            <a:ln w="38100" cap="flat" cmpd="sng" algn="ctr">
              <a:solidFill>
                <a:srgbClr val="00B050"/>
              </a:solidFill>
              <a:prstDash val="solid"/>
              <a:round/>
              <a:headEnd type="none" w="med" len="med"/>
              <a:tailEnd type="none" w="med" len="med"/>
            </a:ln>
            <a:effectLst/>
          </p:spPr>
        </p:cxnSp>
        <p:cxnSp>
          <p:nvCxnSpPr>
            <p:cNvPr id="161" name="直接连接符 160"/>
            <p:cNvCxnSpPr/>
            <p:nvPr/>
          </p:nvCxnSpPr>
          <p:spPr bwMode="auto">
            <a:xfrm flipH="1">
              <a:off x="2656831" y="2846055"/>
              <a:ext cx="288032" cy="273189"/>
            </a:xfrm>
            <a:prstGeom prst="line">
              <a:avLst/>
            </a:prstGeom>
            <a:solidFill>
              <a:srgbClr val="C0C0C0">
                <a:alpha val="0"/>
              </a:srgbClr>
            </a:solidFill>
            <a:ln w="38100" cap="flat" cmpd="sng" algn="ctr">
              <a:solidFill>
                <a:srgbClr val="00B050"/>
              </a:solidFill>
              <a:prstDash val="solid"/>
              <a:round/>
              <a:headEnd type="none" w="med" len="med"/>
              <a:tailEnd type="none" w="med" len="med"/>
            </a:ln>
            <a:effectLst/>
          </p:spPr>
        </p:cxnSp>
      </p:grpSp>
      <p:sp>
        <p:nvSpPr>
          <p:cNvPr id="162" name="矩形 161"/>
          <p:cNvSpPr/>
          <p:nvPr/>
        </p:nvSpPr>
        <p:spPr bwMode="auto">
          <a:xfrm>
            <a:off x="6632327" y="2500162"/>
            <a:ext cx="1919739" cy="527521"/>
          </a:xfrm>
          <a:prstGeom prst="rect">
            <a:avLst/>
          </a:prstGeom>
          <a:solidFill>
            <a:srgbClr val="FFC000"/>
          </a:solidFill>
          <a:ln>
            <a:noFill/>
          </a:ln>
        </p:spPr>
        <p:txBody>
          <a:bodyPr anchor="ctr"/>
          <a:lstStyle/>
          <a:p>
            <a:pPr algn="ctr" eaLnBrk="1" hangingPunct="1"/>
            <a:r>
              <a:rPr lang="en-US" altLang="zh-CN" sz="2000" dirty="0">
                <a:latin typeface="+mn-lt"/>
                <a:cs typeface="ＭＳ Ｐゴシック" charset="-128"/>
              </a:rPr>
              <a:t>Cost=6.43</a:t>
            </a:r>
            <a:endParaRPr lang="zh-CN" altLang="en-US" sz="2000" dirty="0">
              <a:latin typeface="+mn-lt"/>
              <a:cs typeface="ＭＳ Ｐゴシック" charset="-128"/>
            </a:endParaRPr>
          </a:p>
        </p:txBody>
      </p:sp>
    </p:spTree>
    <p:extLst>
      <p:ext uri="{BB962C8B-B14F-4D97-AF65-F5344CB8AC3E}">
        <p14:creationId xmlns:p14="http://schemas.microsoft.com/office/powerpoint/2010/main" val="3178260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txBox="1">
            <a:spLocks noChangeArrowheads="1"/>
          </p:cNvSpPr>
          <p:nvPr/>
        </p:nvSpPr>
        <p:spPr bwMode="auto">
          <a:xfrm>
            <a:off x="228600" y="957263"/>
            <a:ext cx="8591550" cy="2831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Basic idea</a:t>
            </a:r>
          </a:p>
          <a:p>
            <a:pPr lvl="1" algn="just">
              <a:lnSpc>
                <a:spcPct val="95000"/>
              </a:lnSpc>
              <a:spcBef>
                <a:spcPct val="25000"/>
              </a:spcBef>
              <a:spcAft>
                <a:spcPct val="10000"/>
              </a:spcAft>
              <a:buSzPct val="60000"/>
              <a:defRPr/>
            </a:pPr>
            <a:r>
              <a:rPr lang="en-US" altLang="zh-CN" sz="2300" dirty="0">
                <a:latin typeface="+mn-lt"/>
                <a:cs typeface="ＭＳ Ｐゴシック" charset="-128"/>
              </a:rPr>
              <a:t>When a new task appears, HST-Reassignment also choose the nearest neighbor as its location on the tree.</a:t>
            </a:r>
          </a:p>
          <a:p>
            <a:pPr lvl="1" algn="just">
              <a:lnSpc>
                <a:spcPct val="95000"/>
              </a:lnSpc>
              <a:spcBef>
                <a:spcPct val="25000"/>
              </a:spcBef>
              <a:spcAft>
                <a:spcPct val="10000"/>
              </a:spcAft>
              <a:buSzPct val="60000"/>
              <a:defRPr/>
            </a:pPr>
            <a:endParaRPr lang="en-US" altLang="zh-CN" sz="2300" dirty="0">
              <a:latin typeface="+mn-lt"/>
              <a:cs typeface="ＭＳ Ｐゴシック" charset="-128"/>
            </a:endParaRPr>
          </a:p>
          <a:p>
            <a:pPr lvl="1" algn="just">
              <a:lnSpc>
                <a:spcPct val="95000"/>
              </a:lnSpc>
              <a:spcBef>
                <a:spcPct val="25000"/>
              </a:spcBef>
              <a:spcAft>
                <a:spcPct val="10000"/>
              </a:spcAft>
              <a:buSzPct val="60000"/>
              <a:defRPr/>
            </a:pPr>
            <a:r>
              <a:rPr lang="en-US" altLang="zh-CN" sz="2300" dirty="0">
                <a:latin typeface="+mn-lt"/>
                <a:cs typeface="ＭＳ Ｐゴシック" charset="-128"/>
              </a:rPr>
              <a:t>Different from HST-Greedy, the algorithm iteratively changes the pair until the optimal matching in offline scenario is formed. It is designed to avoid trapping in the local optimum.  </a:t>
            </a:r>
          </a:p>
          <a:p>
            <a:pPr lvl="1" algn="just">
              <a:lnSpc>
                <a:spcPct val="95000"/>
              </a:lnSpc>
              <a:spcBef>
                <a:spcPct val="25000"/>
              </a:spcBef>
              <a:spcAft>
                <a:spcPct val="10000"/>
              </a:spcAft>
              <a:buSzPct val="60000"/>
              <a:defRPr/>
            </a:pPr>
            <a:endParaRPr lang="en-US" altLang="zh-CN" sz="2300" dirty="0">
              <a:latin typeface="+mn-lt"/>
              <a:cs typeface="ＭＳ Ｐゴシック" charset="-128"/>
            </a:endParaRPr>
          </a:p>
          <a:p>
            <a:pPr lvl="1" algn="just">
              <a:lnSpc>
                <a:spcPct val="95000"/>
              </a:lnSpc>
              <a:spcBef>
                <a:spcPct val="25000"/>
              </a:spcBef>
              <a:spcAft>
                <a:spcPct val="10000"/>
              </a:spcAft>
              <a:buSzPct val="60000"/>
              <a:defRPr/>
            </a:pPr>
            <a:endParaRPr lang="en-US" altLang="zh-CN" sz="2300" dirty="0">
              <a:latin typeface="+mn-lt"/>
              <a:cs typeface="ＭＳ Ｐゴシック" charset="-128"/>
            </a:endParaRPr>
          </a:p>
          <a:p>
            <a:pPr lvl="1" algn="just">
              <a:lnSpc>
                <a:spcPct val="95000"/>
              </a:lnSpc>
              <a:spcBef>
                <a:spcPct val="25000"/>
              </a:spcBef>
              <a:spcAft>
                <a:spcPct val="10000"/>
              </a:spcAft>
              <a:buSzPct val="60000"/>
              <a:defRPr/>
            </a:pPr>
            <a:endParaRPr lang="en-US" altLang="zh-CN" sz="2300" dirty="0">
              <a:latin typeface="+mn-lt"/>
              <a:cs typeface="ＭＳ Ｐゴシック" charset="-128"/>
            </a:endParaRPr>
          </a:p>
          <a:p>
            <a:pPr lvl="1" algn="just">
              <a:lnSpc>
                <a:spcPct val="95000"/>
              </a:lnSpc>
              <a:spcBef>
                <a:spcPct val="25000"/>
              </a:spcBef>
              <a:spcAft>
                <a:spcPct val="10000"/>
              </a:spcAft>
              <a:buSzPct val="60000"/>
              <a:defRPr/>
            </a:pPr>
            <a:endParaRPr lang="en-US" altLang="zh-CN" sz="2300" dirty="0">
              <a:latin typeface="+mn-lt"/>
              <a:cs typeface="ＭＳ Ｐゴシック" charset="-128"/>
            </a:endParaRPr>
          </a:p>
          <a:p>
            <a:pPr marL="349250" lvl="1" indent="0" algn="just">
              <a:lnSpc>
                <a:spcPct val="95000"/>
              </a:lnSpc>
              <a:spcBef>
                <a:spcPct val="25000"/>
              </a:spcBef>
              <a:spcAft>
                <a:spcPct val="10000"/>
              </a:spcAft>
              <a:buSzPct val="60000"/>
              <a:buNone/>
              <a:defRPr/>
            </a:pPr>
            <a:endParaRPr lang="en-US" altLang="zh-CN" sz="2300" dirty="0">
              <a:latin typeface="+mn-lt"/>
              <a:cs typeface="ＭＳ Ｐゴシック" charset="-128"/>
            </a:endParaRPr>
          </a:p>
          <a:p>
            <a:pPr lvl="1" algn="just">
              <a:lnSpc>
                <a:spcPct val="95000"/>
              </a:lnSpc>
              <a:spcBef>
                <a:spcPct val="25000"/>
              </a:spcBef>
              <a:spcAft>
                <a:spcPct val="10000"/>
              </a:spcAft>
              <a:buSzPct val="60000"/>
              <a:defRPr/>
            </a:pPr>
            <a:endParaRPr lang="en-US" altLang="zh-CN" sz="2300" dirty="0">
              <a:latin typeface="+mn-lt"/>
              <a:cs typeface="ＭＳ Ｐゴシック" charset="-128"/>
            </a:endParaRPr>
          </a:p>
        </p:txBody>
      </p:sp>
      <p:sp>
        <p:nvSpPr>
          <p:cNvPr id="6" name="标题 1"/>
          <p:cNvSpPr>
            <a:spLocks noGrp="1"/>
          </p:cNvSpPr>
          <p:nvPr>
            <p:ph type="title"/>
          </p:nvPr>
        </p:nvSpPr>
        <p:spPr>
          <a:xfrm>
            <a:off x="395536" y="98425"/>
            <a:ext cx="8748464" cy="738188"/>
          </a:xfrm>
        </p:spPr>
        <p:txBody>
          <a:bodyPr/>
          <a:lstStyle/>
          <a:p>
            <a:pPr eaLnBrk="1" hangingPunct="1"/>
            <a:r>
              <a:rPr lang="en-US" altLang="zh-CN" sz="3500" dirty="0"/>
              <a:t>HST-Reassignment Algorithm</a:t>
            </a:r>
            <a:endParaRPr lang="zh-CN" altLang="en-US" sz="3500" dirty="0"/>
          </a:p>
        </p:txBody>
      </p:sp>
    </p:spTree>
    <p:extLst>
      <p:ext uri="{BB962C8B-B14F-4D97-AF65-F5344CB8AC3E}">
        <p14:creationId xmlns:p14="http://schemas.microsoft.com/office/powerpoint/2010/main" val="120849924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0" y="98425"/>
            <a:ext cx="9144000" cy="738188"/>
          </a:xfrm>
        </p:spPr>
        <p:txBody>
          <a:bodyPr/>
          <a:lstStyle/>
          <a:p>
            <a:pPr algn="ctr" eaLnBrk="1" hangingPunct="1"/>
            <a:r>
              <a:rPr lang="en-US" altLang="zh-CN" sz="2600" dirty="0"/>
              <a:t>Existing Online Minimum Bipartite Matching Algorithms</a:t>
            </a:r>
            <a:endParaRPr lang="zh-CN" altLang="en-US" sz="2600" dirty="0"/>
          </a:p>
        </p:txBody>
      </p:sp>
      <p:graphicFrame>
        <p:nvGraphicFramePr>
          <p:cNvPr id="3" name="表格 2"/>
          <p:cNvGraphicFramePr>
            <a:graphicFrameLocks noGrp="1"/>
          </p:cNvGraphicFramePr>
          <p:nvPr>
            <p:extLst/>
          </p:nvPr>
        </p:nvGraphicFramePr>
        <p:xfrm>
          <a:off x="179512" y="980728"/>
          <a:ext cx="8784976" cy="4297680"/>
        </p:xfrm>
        <a:graphic>
          <a:graphicData uri="http://schemas.openxmlformats.org/drawingml/2006/table">
            <a:tbl>
              <a:tblPr firstRow="1" bandRow="1">
                <a:tableStyleId>{21E4AEA4-8DFA-4A89-87EB-49C32662AFE0}</a:tableStyleId>
              </a:tblPr>
              <a:tblGrid>
                <a:gridCol w="1872208">
                  <a:extLst>
                    <a:ext uri="{9D8B030D-6E8A-4147-A177-3AD203B41FA5}">
                      <a16:colId xmlns:a16="http://schemas.microsoft.com/office/drawing/2014/main" val="218316572"/>
                    </a:ext>
                  </a:extLst>
                </a:gridCol>
                <a:gridCol w="1440160">
                  <a:extLst>
                    <a:ext uri="{9D8B030D-6E8A-4147-A177-3AD203B41FA5}">
                      <a16:colId xmlns:a16="http://schemas.microsoft.com/office/drawing/2014/main" val="826352327"/>
                    </a:ext>
                  </a:extLst>
                </a:gridCol>
                <a:gridCol w="1958618">
                  <a:extLst>
                    <a:ext uri="{9D8B030D-6E8A-4147-A177-3AD203B41FA5}">
                      <a16:colId xmlns:a16="http://schemas.microsoft.com/office/drawing/2014/main" val="1811030404"/>
                    </a:ext>
                  </a:extLst>
                </a:gridCol>
                <a:gridCol w="1756995">
                  <a:extLst>
                    <a:ext uri="{9D8B030D-6E8A-4147-A177-3AD203B41FA5}">
                      <a16:colId xmlns:a16="http://schemas.microsoft.com/office/drawing/2014/main" val="4173787354"/>
                    </a:ext>
                  </a:extLst>
                </a:gridCol>
                <a:gridCol w="1756995">
                  <a:extLst>
                    <a:ext uri="{9D8B030D-6E8A-4147-A177-3AD203B41FA5}">
                      <a16:colId xmlns:a16="http://schemas.microsoft.com/office/drawing/2014/main" val="1541025978"/>
                    </a:ext>
                  </a:extLst>
                </a:gridCol>
              </a:tblGrid>
              <a:tr h="370840">
                <a:tc>
                  <a:txBody>
                    <a:bodyPr/>
                    <a:lstStyle/>
                    <a:p>
                      <a:pPr algn="ctr"/>
                      <a:r>
                        <a:rPr lang="en-US" altLang="zh-CN" sz="1800" dirty="0"/>
                        <a:t>Algorithms</a:t>
                      </a:r>
                      <a:endParaRPr lang="zh-CN" altLang="en-US" sz="1800" dirty="0"/>
                    </a:p>
                  </a:txBody>
                  <a:tcPr anchor="ctr"/>
                </a:tc>
                <a:tc>
                  <a:txBody>
                    <a:bodyPr/>
                    <a:lstStyle/>
                    <a:p>
                      <a:pPr algn="ctr"/>
                      <a:r>
                        <a:rPr lang="en-US" altLang="zh-CN" sz="1800" dirty="0"/>
                        <a:t>Time Complexity per Each Arrival Vertex</a:t>
                      </a:r>
                      <a:endParaRPr lang="zh-CN" altLang="en-US" sz="1800" dirty="0"/>
                    </a:p>
                  </a:txBody>
                  <a:tcPr anchor="ctr"/>
                </a:tc>
                <a:tc>
                  <a:txBody>
                    <a:bodyPr/>
                    <a:lstStyle/>
                    <a:p>
                      <a:pPr algn="ctr"/>
                      <a:r>
                        <a:rPr lang="en-US" altLang="zh-CN" sz="1800" dirty="0"/>
                        <a:t>Randomization</a:t>
                      </a:r>
                      <a:endParaRPr lang="zh-CN" altLang="en-US" sz="18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t>Data</a:t>
                      </a:r>
                      <a:r>
                        <a:rPr lang="en-US" altLang="zh-CN" sz="1800" baseline="0" dirty="0"/>
                        <a:t> Structure</a:t>
                      </a:r>
                      <a:endParaRPr lang="zh-CN" altLang="en-US" sz="18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t>Competitive Ratio</a:t>
                      </a:r>
                    </a:p>
                  </a:txBody>
                  <a:tcPr anchor="ctr"/>
                </a:tc>
                <a:extLst>
                  <a:ext uri="{0D108BD9-81ED-4DB2-BD59-A6C34878D82A}">
                    <a16:rowId xmlns:a16="http://schemas.microsoft.com/office/drawing/2014/main" val="2608075732"/>
                  </a:ext>
                </a:extLst>
              </a:tr>
              <a:tr h="370840">
                <a:tc>
                  <a:txBody>
                    <a:bodyPr/>
                    <a:lstStyle/>
                    <a:p>
                      <a:pPr algn="ctr"/>
                      <a:r>
                        <a:rPr lang="en-US" altLang="zh-CN" sz="1800" b="1" kern="1200" dirty="0">
                          <a:solidFill>
                            <a:schemeClr val="dk1"/>
                          </a:solidFill>
                          <a:latin typeface="+mn-lt"/>
                          <a:ea typeface="+mn-ea"/>
                          <a:cs typeface="+mn-cs"/>
                        </a:rPr>
                        <a:t>Greedy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t>[SODA’1991]</a:t>
                      </a:r>
                      <a:endParaRPr lang="zh-CN" altLang="en-US" b="1" dirty="0"/>
                    </a:p>
                  </a:txBody>
                  <a:tcPr/>
                </a:tc>
                <a:tc>
                  <a:txBody>
                    <a:bodyPr/>
                    <a:lstStyle/>
                    <a:p>
                      <a:pPr algn="ctr"/>
                      <a:r>
                        <a:rPr lang="en-US" altLang="zh-CN" sz="1800" kern="1200" dirty="0">
                          <a:solidFill>
                            <a:schemeClr val="dk1"/>
                          </a:solidFill>
                          <a:latin typeface="+mn-lt"/>
                          <a:ea typeface="+mn-ea"/>
                          <a:cs typeface="+mn-cs"/>
                        </a:rPr>
                        <a:t>O(k)</a:t>
                      </a:r>
                      <a:endParaRPr lang="zh-CN" altLang="en-US" sz="1800" kern="1200" dirty="0">
                        <a:solidFill>
                          <a:schemeClr val="dk1"/>
                        </a:solidFill>
                        <a:latin typeface="+mn-lt"/>
                        <a:ea typeface="+mn-ea"/>
                        <a:cs typeface="+mn-cs"/>
                      </a:endParaRPr>
                    </a:p>
                  </a:txBody>
                  <a:tcPr/>
                </a:tc>
                <a:tc>
                  <a:txBody>
                    <a:bodyPr/>
                    <a:lstStyle/>
                    <a:p>
                      <a:pPr algn="ctr"/>
                      <a:r>
                        <a:rPr lang="en-US" altLang="zh-CN" sz="1800" kern="1200" dirty="0">
                          <a:solidFill>
                            <a:schemeClr val="dk1"/>
                          </a:solidFill>
                          <a:latin typeface="+mn-lt"/>
                          <a:ea typeface="+mn-ea"/>
                          <a:cs typeface="+mn-cs"/>
                        </a:rPr>
                        <a:t>Deterministic</a:t>
                      </a:r>
                      <a:endParaRPr lang="zh-CN" altLang="en-US" sz="1800" kern="1200" dirty="0">
                        <a:solidFill>
                          <a:schemeClr val="dk1"/>
                        </a:solidFill>
                        <a:latin typeface="+mn-lt"/>
                        <a:ea typeface="+mn-ea"/>
                        <a:cs typeface="+mn-cs"/>
                      </a:endParaRPr>
                    </a:p>
                  </a:txBody>
                  <a:tcPr/>
                </a:tc>
                <a:tc>
                  <a:txBody>
                    <a:bodyPr/>
                    <a:lstStyle/>
                    <a:p>
                      <a:pPr algn="ctr"/>
                      <a:r>
                        <a:rPr lang="en-US" altLang="zh-CN" sz="1800" kern="1200" dirty="0">
                          <a:solidFill>
                            <a:schemeClr val="dk1"/>
                          </a:solidFill>
                          <a:latin typeface="+mn-lt"/>
                          <a:ea typeface="+mn-ea"/>
                          <a:cs typeface="+mn-cs"/>
                        </a:rPr>
                        <a:t>No</a:t>
                      </a:r>
                      <a:endParaRPr lang="zh-CN" altLang="en-US" sz="1800" kern="1200" dirty="0">
                        <a:solidFill>
                          <a:schemeClr val="dk1"/>
                        </a:solidFill>
                        <a:latin typeface="+mn-lt"/>
                        <a:ea typeface="+mn-ea"/>
                        <a:cs typeface="+mn-cs"/>
                      </a:endParaRPr>
                    </a:p>
                  </a:txBody>
                  <a:tcPr/>
                </a:tc>
                <a:tc>
                  <a:txBody>
                    <a:bodyPr/>
                    <a:lstStyle/>
                    <a:p>
                      <a:pPr algn="ctr"/>
                      <a:r>
                        <a:rPr lang="en-US" altLang="zh-CN" sz="1800" kern="1200" dirty="0">
                          <a:solidFill>
                            <a:schemeClr val="dk1"/>
                          </a:solidFill>
                          <a:latin typeface="+mn-lt"/>
                          <a:ea typeface="+mn-ea"/>
                          <a:cs typeface="+mn-cs"/>
                        </a:rPr>
                        <a:t>O(2</a:t>
                      </a:r>
                      <a:r>
                        <a:rPr lang="en-US" altLang="zh-CN" sz="1800" kern="1200" baseline="30000" dirty="0">
                          <a:solidFill>
                            <a:schemeClr val="dk1"/>
                          </a:solidFill>
                          <a:latin typeface="+mn-lt"/>
                          <a:ea typeface="+mn-ea"/>
                          <a:cs typeface="+mn-cs"/>
                        </a:rPr>
                        <a:t>k</a:t>
                      </a:r>
                      <a:r>
                        <a:rPr lang="en-US" altLang="zh-CN" sz="1800" kern="1200" dirty="0">
                          <a:solidFill>
                            <a:schemeClr val="dk1"/>
                          </a:solidFill>
                          <a:latin typeface="+mn-lt"/>
                          <a:ea typeface="+mn-ea"/>
                          <a:cs typeface="+mn-cs"/>
                        </a:rPr>
                        <a:t>)</a:t>
                      </a:r>
                      <a:endParaRPr lang="zh-CN" altLang="en-US" sz="1800" kern="1200" dirty="0">
                        <a:solidFill>
                          <a:schemeClr val="dk1"/>
                        </a:solidFill>
                        <a:latin typeface="+mn-lt"/>
                        <a:ea typeface="+mn-ea"/>
                        <a:cs typeface="+mn-cs"/>
                      </a:endParaRPr>
                    </a:p>
                  </a:txBody>
                  <a:tcPr/>
                </a:tc>
                <a:extLst>
                  <a:ext uri="{0D108BD9-81ED-4DB2-BD59-A6C34878D82A}">
                    <a16:rowId xmlns:a16="http://schemas.microsoft.com/office/drawing/2014/main" val="2559122952"/>
                  </a:ext>
                </a:extLst>
              </a:tr>
              <a:tr h="370840">
                <a:tc>
                  <a:txBody>
                    <a:bodyPr/>
                    <a:lstStyle/>
                    <a:p>
                      <a:pPr algn="ctr"/>
                      <a:r>
                        <a:rPr lang="en-US" altLang="zh-CN" sz="1800" b="1" dirty="0"/>
                        <a:t>Permutation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t>[SODA’1991]</a:t>
                      </a:r>
                      <a:endParaRPr lang="zh-CN" altLang="en-US" b="1" dirty="0"/>
                    </a:p>
                  </a:txBody>
                  <a:tcPr anchor="ctr"/>
                </a:tc>
                <a:tc>
                  <a:txBody>
                    <a:bodyPr/>
                    <a:lstStyle/>
                    <a:p>
                      <a:pPr algn="ctr"/>
                      <a:r>
                        <a:rPr lang="en-US" altLang="zh-CN" sz="1800" kern="1200" dirty="0">
                          <a:solidFill>
                            <a:schemeClr val="dk1"/>
                          </a:solidFill>
                          <a:latin typeface="+mn-lt"/>
                          <a:ea typeface="+mn-ea"/>
                          <a:cs typeface="+mn-cs"/>
                        </a:rPr>
                        <a:t>O(k</a:t>
                      </a:r>
                      <a:r>
                        <a:rPr lang="en-US" altLang="zh-CN" sz="1800" kern="1200" baseline="30000" dirty="0">
                          <a:solidFill>
                            <a:schemeClr val="dk1"/>
                          </a:solidFill>
                          <a:latin typeface="+mn-lt"/>
                          <a:ea typeface="+mn-ea"/>
                          <a:cs typeface="+mn-cs"/>
                        </a:rPr>
                        <a:t>3</a:t>
                      </a:r>
                      <a:r>
                        <a:rPr lang="en-US" altLang="zh-CN" sz="1800" kern="1200" dirty="0">
                          <a:solidFill>
                            <a:schemeClr val="dk1"/>
                          </a:solidFill>
                          <a:latin typeface="+mn-lt"/>
                          <a:ea typeface="+mn-ea"/>
                          <a:cs typeface="+mn-cs"/>
                        </a:rPr>
                        <a:t>)</a:t>
                      </a:r>
                      <a:endParaRPr lang="zh-CN" altLang="en-US" sz="1800" kern="1200" dirty="0">
                        <a:solidFill>
                          <a:schemeClr val="dk1"/>
                        </a:solidFill>
                        <a:latin typeface="+mn-lt"/>
                        <a:ea typeface="+mn-ea"/>
                        <a:cs typeface="+mn-cs"/>
                      </a:endParaRPr>
                    </a:p>
                  </a:txBody>
                  <a:tcPr anchor="ctr"/>
                </a:tc>
                <a:tc>
                  <a:txBody>
                    <a:bodyPr/>
                    <a:lstStyle/>
                    <a:p>
                      <a:pPr algn="ctr"/>
                      <a:r>
                        <a:rPr lang="en-US" altLang="zh-CN" sz="1800" kern="1200" dirty="0">
                          <a:solidFill>
                            <a:schemeClr val="dk1"/>
                          </a:solidFill>
                          <a:latin typeface="+mn-lt"/>
                          <a:ea typeface="+mn-ea"/>
                          <a:cs typeface="+mn-cs"/>
                        </a:rPr>
                        <a:t>Deterministic</a:t>
                      </a:r>
                      <a:endParaRPr lang="zh-CN" altLang="en-US" sz="1800" kern="1200" dirty="0">
                        <a:solidFill>
                          <a:schemeClr val="dk1"/>
                        </a:solidFill>
                        <a:latin typeface="+mn-lt"/>
                        <a:ea typeface="+mn-ea"/>
                        <a:cs typeface="+mn-cs"/>
                      </a:endParaRPr>
                    </a:p>
                  </a:txBody>
                  <a:tcPr anchor="ctr"/>
                </a:tc>
                <a:tc>
                  <a:txBody>
                    <a:bodyPr/>
                    <a:lstStyle/>
                    <a:p>
                      <a:pPr algn="ctr"/>
                      <a:r>
                        <a:rPr lang="en-US" altLang="zh-CN" dirty="0"/>
                        <a:t>No</a:t>
                      </a:r>
                      <a:endParaRPr lang="zh-CN" altLang="en-US" dirty="0"/>
                    </a:p>
                  </a:txBody>
                  <a:tcPr anchor="ctr"/>
                </a:tc>
                <a:tc>
                  <a:txBody>
                    <a:bodyPr/>
                    <a:lstStyle/>
                    <a:p>
                      <a:pPr algn="ctr"/>
                      <a:r>
                        <a:rPr lang="en-US" altLang="zh-CN" sz="1800" kern="1200" dirty="0">
                          <a:solidFill>
                            <a:schemeClr val="dk1"/>
                          </a:solidFill>
                          <a:latin typeface="+mn-lt"/>
                          <a:ea typeface="+mn-ea"/>
                          <a:cs typeface="+mn-cs"/>
                        </a:rPr>
                        <a:t>O(2k-1)</a:t>
                      </a:r>
                      <a:endParaRPr lang="zh-CN" altLang="en-US" sz="1800" kern="1200" dirty="0">
                        <a:solidFill>
                          <a:schemeClr val="dk1"/>
                        </a:solidFill>
                        <a:latin typeface="+mn-lt"/>
                        <a:ea typeface="+mn-ea"/>
                        <a:cs typeface="+mn-cs"/>
                      </a:endParaRPr>
                    </a:p>
                  </a:txBody>
                  <a:tcPr anchor="ctr"/>
                </a:tc>
                <a:extLst>
                  <a:ext uri="{0D108BD9-81ED-4DB2-BD59-A6C34878D82A}">
                    <a16:rowId xmlns:a16="http://schemas.microsoft.com/office/drawing/2014/main" val="639736367"/>
                  </a:ext>
                </a:extLst>
              </a:tr>
              <a:tr h="370840">
                <a:tc>
                  <a:txBody>
                    <a:bodyPr/>
                    <a:lstStyle/>
                    <a:p>
                      <a:pPr algn="ctr"/>
                      <a:r>
                        <a:rPr lang="en-US" altLang="zh-CN" b="1" dirty="0"/>
                        <a:t>HST-Greedy</a:t>
                      </a:r>
                    </a:p>
                    <a:p>
                      <a:pPr algn="ctr"/>
                      <a:r>
                        <a:rPr lang="en-US" altLang="zh-CN" b="1" dirty="0"/>
                        <a:t>[SODA</a:t>
                      </a:r>
                      <a:r>
                        <a:rPr lang="en-US" altLang="zh-CN" b="1" baseline="0" dirty="0"/>
                        <a:t> 2006</a:t>
                      </a:r>
                      <a:r>
                        <a:rPr lang="en-US" altLang="zh-CN" b="1" dirty="0"/>
                        <a:t>]</a:t>
                      </a:r>
                      <a:endParaRPr lang="zh-CN" altLang="en-US"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latin typeface="+mn-lt"/>
                          <a:ea typeface="+mn-ea"/>
                          <a:cs typeface="+mn-cs"/>
                        </a:rPr>
                        <a:t>O(k)</a:t>
                      </a:r>
                      <a:endParaRPr lang="zh-CN" altLang="en-US" sz="1800" kern="1200" dirty="0">
                        <a:solidFill>
                          <a:schemeClr val="dk1"/>
                        </a:solidFill>
                        <a:latin typeface="+mn-lt"/>
                        <a:ea typeface="+mn-ea"/>
                        <a:cs typeface="+mn-cs"/>
                      </a:endParaRPr>
                    </a:p>
                  </a:txBody>
                  <a:tcPr anchor="ctr"/>
                </a:tc>
                <a:tc>
                  <a:txBody>
                    <a:bodyPr/>
                    <a:lstStyle/>
                    <a:p>
                      <a:pPr algn="ctr"/>
                      <a:r>
                        <a:rPr lang="en-US" altLang="zh-CN" dirty="0"/>
                        <a:t>Randomized</a:t>
                      </a:r>
                      <a:endParaRPr lang="zh-CN" altLang="en-US" dirty="0"/>
                    </a:p>
                  </a:txBody>
                  <a:tcPr anchor="ctr"/>
                </a:tc>
                <a:tc>
                  <a:txBody>
                    <a:bodyPr/>
                    <a:lstStyle/>
                    <a:p>
                      <a:pPr algn="ctr"/>
                      <a:r>
                        <a:rPr lang="en-US" altLang="zh-CN" dirty="0"/>
                        <a:t>HST</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latin typeface="+mn-lt"/>
                          <a:ea typeface="+mn-ea"/>
                          <a:cs typeface="+mn-cs"/>
                        </a:rPr>
                        <a:t>O(log</a:t>
                      </a:r>
                      <a:r>
                        <a:rPr lang="en-US" altLang="zh-CN" sz="1800" kern="1200" baseline="30000" dirty="0">
                          <a:solidFill>
                            <a:schemeClr val="dk1"/>
                          </a:solidFill>
                          <a:latin typeface="+mn-lt"/>
                          <a:ea typeface="+mn-ea"/>
                          <a:cs typeface="+mn-cs"/>
                        </a:rPr>
                        <a:t>3</a:t>
                      </a:r>
                      <a:r>
                        <a:rPr lang="en-US" altLang="zh-CN" sz="1800" kern="1200" dirty="0">
                          <a:solidFill>
                            <a:schemeClr val="dk1"/>
                          </a:solidFill>
                          <a:latin typeface="+mn-lt"/>
                          <a:ea typeface="+mn-ea"/>
                          <a:cs typeface="+mn-cs"/>
                        </a:rPr>
                        <a:t>k)</a:t>
                      </a:r>
                      <a:endParaRPr lang="zh-CN" altLang="en-US" sz="1800" kern="1200" dirty="0">
                        <a:solidFill>
                          <a:schemeClr val="dk1"/>
                        </a:solidFill>
                        <a:latin typeface="+mn-lt"/>
                        <a:ea typeface="+mn-ea"/>
                        <a:cs typeface="+mn-cs"/>
                      </a:endParaRPr>
                    </a:p>
                  </a:txBody>
                  <a:tcPr anchor="ctr"/>
                </a:tc>
                <a:extLst>
                  <a:ext uri="{0D108BD9-81ED-4DB2-BD59-A6C34878D82A}">
                    <a16:rowId xmlns:a16="http://schemas.microsoft.com/office/drawing/2014/main" val="2319704072"/>
                  </a:ext>
                </a:extLst>
              </a:tr>
              <a:tr h="370840">
                <a:tc>
                  <a:txBody>
                    <a:bodyPr/>
                    <a:lstStyle/>
                    <a:p>
                      <a:pPr algn="ctr"/>
                      <a:r>
                        <a:rPr lang="en-US" altLang="zh-CN" b="1" dirty="0"/>
                        <a:t>HST-Reassignment</a:t>
                      </a:r>
                    </a:p>
                    <a:p>
                      <a:pPr algn="ctr"/>
                      <a:r>
                        <a:rPr lang="en-US" altLang="zh-CN" b="1" dirty="0"/>
                        <a:t>[ESA</a:t>
                      </a:r>
                      <a:r>
                        <a:rPr lang="en-US" altLang="zh-CN" b="1" baseline="0" dirty="0"/>
                        <a:t> 2007</a:t>
                      </a:r>
                      <a:r>
                        <a:rPr lang="en-US" altLang="zh-CN" b="1" dirty="0"/>
                        <a:t>]</a:t>
                      </a:r>
                      <a:endParaRPr lang="zh-CN" altLang="en-US"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latin typeface="+mn-lt"/>
                          <a:ea typeface="+mn-ea"/>
                          <a:cs typeface="+mn-cs"/>
                        </a:rPr>
                        <a:t>O(k</a:t>
                      </a:r>
                      <a:r>
                        <a:rPr lang="en-US" altLang="zh-CN" sz="1800" kern="1200" baseline="30000" dirty="0">
                          <a:solidFill>
                            <a:schemeClr val="dk1"/>
                          </a:solidFill>
                          <a:latin typeface="+mn-lt"/>
                          <a:ea typeface="+mn-ea"/>
                          <a:cs typeface="+mn-cs"/>
                        </a:rPr>
                        <a:t>2</a:t>
                      </a:r>
                      <a:r>
                        <a:rPr lang="en-US" altLang="zh-CN" sz="1800" kern="1200" dirty="0">
                          <a:solidFill>
                            <a:schemeClr val="dk1"/>
                          </a:solidFill>
                          <a:latin typeface="+mn-lt"/>
                          <a:ea typeface="+mn-ea"/>
                          <a:cs typeface="+mn-cs"/>
                        </a:rPr>
                        <a:t>)</a:t>
                      </a:r>
                      <a:endParaRPr lang="zh-CN" altLang="en-US" sz="1800" kern="1200" dirty="0">
                        <a:solidFill>
                          <a:schemeClr val="dk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Randomized</a:t>
                      </a:r>
                      <a:endParaRPr lang="zh-CN" altLang="en-US" dirty="0"/>
                    </a:p>
                    <a:p>
                      <a:pPr algn="ctr"/>
                      <a:endParaRPr lang="zh-CN" altLang="en-US" dirty="0"/>
                    </a:p>
                  </a:txBody>
                  <a:tcPr anchor="ctr"/>
                </a:tc>
                <a:tc>
                  <a:txBody>
                    <a:bodyPr/>
                    <a:lstStyle/>
                    <a:p>
                      <a:pPr algn="ctr"/>
                      <a:r>
                        <a:rPr lang="en-US" altLang="zh-CN" dirty="0"/>
                        <a:t>HST</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latin typeface="+mn-lt"/>
                          <a:ea typeface="+mn-ea"/>
                          <a:cs typeface="+mn-cs"/>
                        </a:rPr>
                        <a:t>O(log</a:t>
                      </a:r>
                      <a:r>
                        <a:rPr lang="en-US" altLang="zh-CN" sz="1800" kern="1200" baseline="30000" dirty="0">
                          <a:solidFill>
                            <a:schemeClr val="dk1"/>
                          </a:solidFill>
                          <a:latin typeface="+mn-lt"/>
                          <a:ea typeface="+mn-ea"/>
                          <a:cs typeface="+mn-cs"/>
                        </a:rPr>
                        <a:t>2</a:t>
                      </a:r>
                      <a:r>
                        <a:rPr lang="en-US" altLang="zh-CN" sz="1800" kern="1200" dirty="0">
                          <a:solidFill>
                            <a:schemeClr val="dk1"/>
                          </a:solidFill>
                          <a:latin typeface="+mn-lt"/>
                          <a:ea typeface="+mn-ea"/>
                          <a:cs typeface="+mn-cs"/>
                        </a:rPr>
                        <a:t>k)</a:t>
                      </a:r>
                      <a:endParaRPr lang="zh-CN" altLang="en-US" sz="1800" kern="1200" dirty="0">
                        <a:solidFill>
                          <a:schemeClr val="dk1"/>
                        </a:solidFill>
                        <a:latin typeface="+mn-lt"/>
                        <a:ea typeface="+mn-ea"/>
                        <a:cs typeface="+mn-cs"/>
                      </a:endParaRPr>
                    </a:p>
                  </a:txBody>
                  <a:tcPr anchor="ctr"/>
                </a:tc>
                <a:extLst>
                  <a:ext uri="{0D108BD9-81ED-4DB2-BD59-A6C34878D82A}">
                    <a16:rowId xmlns:a16="http://schemas.microsoft.com/office/drawing/2014/main" val="493459420"/>
                  </a:ext>
                </a:extLst>
              </a:tr>
            </a:tbl>
          </a:graphicData>
        </a:graphic>
      </p:graphicFrame>
      <p:sp>
        <p:nvSpPr>
          <p:cNvPr id="4"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115</a:t>
            </a:fld>
            <a:endParaRPr lang="en-US" altLang="zh-CN" sz="1200" b="0">
              <a:ea typeface="Gulim" pitchFamily="34" charset="-127"/>
            </a:endParaRPr>
          </a:p>
        </p:txBody>
      </p:sp>
      <p:sp>
        <p:nvSpPr>
          <p:cNvPr id="5" name="内容占位符 2"/>
          <p:cNvSpPr txBox="1">
            <a:spLocks/>
          </p:cNvSpPr>
          <p:nvPr/>
        </p:nvSpPr>
        <p:spPr>
          <a:xfrm>
            <a:off x="179512" y="5949280"/>
            <a:ext cx="8784976" cy="742782"/>
          </a:xfrm>
          <a:prstGeom prst="rect">
            <a:avLst/>
          </a:prstGeom>
          <a:solidFill>
            <a:srgbClr val="0070C0">
              <a:alpha val="90000"/>
            </a:srgbClr>
          </a:solidFill>
          <a:ln>
            <a:noFill/>
          </a:ln>
          <a:effectLst>
            <a:outerShdw blurRad="107950" dist="12700" dir="5400000" algn="ctr">
              <a:srgbClr val="000000"/>
            </a:outerShdw>
          </a:effectLst>
        </p:spPr>
        <p:txBody>
          <a:bodyPr anchor="ctr"/>
          <a:lstStyle/>
          <a:p>
            <a:pPr algn="ctr">
              <a:spcBef>
                <a:spcPts val="0"/>
              </a:spcBef>
              <a:defRPr/>
            </a:pPr>
            <a:r>
              <a:rPr lang="en-US" altLang="zh-CN" sz="2800" dirty="0">
                <a:solidFill>
                  <a:srgbClr val="FFFF66"/>
                </a:solidFill>
                <a:cs typeface="ＭＳ Ｐゴシック" charset="-128"/>
              </a:rPr>
              <a:t>Is the greedy algorithm really the worst?</a:t>
            </a:r>
          </a:p>
        </p:txBody>
      </p:sp>
      <p:sp>
        <p:nvSpPr>
          <p:cNvPr id="7" name="矩形标注 6"/>
          <p:cNvSpPr>
            <a:spLocks noChangeArrowheads="1"/>
          </p:cNvSpPr>
          <p:nvPr/>
        </p:nvSpPr>
        <p:spPr bwMode="auto">
          <a:xfrm>
            <a:off x="2195736" y="5395946"/>
            <a:ext cx="4176192" cy="409318"/>
          </a:xfrm>
          <a:prstGeom prst="wedgeRectCallout">
            <a:avLst>
              <a:gd name="adj1" fmla="val 41942"/>
              <a:gd name="adj2" fmla="val -183658"/>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defRPr/>
            </a:pPr>
            <a:r>
              <a:rPr lang="en-US" altLang="zh-CN" sz="2000" dirty="0">
                <a:latin typeface="+mn-lt"/>
                <a:cs typeface="ＭＳ Ｐゴシック" charset="-128"/>
              </a:rPr>
              <a:t>Hierarchically Separated Tree </a:t>
            </a:r>
            <a:endParaRPr lang="zh-CN" altLang="en-US" sz="2000" dirty="0">
              <a:latin typeface="+mn-lt"/>
              <a:cs typeface="ＭＳ Ｐゴシック" charset="-128"/>
            </a:endParaRPr>
          </a:p>
        </p:txBody>
      </p:sp>
    </p:spTree>
    <p:extLst>
      <p:ext uri="{BB962C8B-B14F-4D97-AF65-F5344CB8AC3E}">
        <p14:creationId xmlns:p14="http://schemas.microsoft.com/office/powerpoint/2010/main" val="135429333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Title 1"/>
          <p:cNvSpPr>
            <a:spLocks noGrp="1"/>
          </p:cNvSpPr>
          <p:nvPr>
            <p:ph type="title"/>
          </p:nvPr>
        </p:nvSpPr>
        <p:spPr>
          <a:xfrm>
            <a:off x="323528" y="122238"/>
            <a:ext cx="8820472" cy="714375"/>
          </a:xfrm>
        </p:spPr>
        <p:txBody>
          <a:bodyPr/>
          <a:lstStyle/>
          <a:p>
            <a:pPr eaLnBrk="1" hangingPunct="1"/>
            <a:r>
              <a:rPr lang="en-US" altLang="zh-CN" sz="3500" dirty="0"/>
              <a:t>Greedy Revisited</a:t>
            </a:r>
          </a:p>
        </p:txBody>
      </p:sp>
      <p:sp>
        <p:nvSpPr>
          <p:cNvPr id="9"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116</a:t>
            </a:fld>
            <a:endParaRPr lang="en-US" altLang="zh-CN" sz="1200" b="0">
              <a:ea typeface="Gulim" pitchFamily="34" charset="-127"/>
            </a:endParaRPr>
          </a:p>
        </p:txBody>
      </p:sp>
      <p:sp>
        <p:nvSpPr>
          <p:cNvPr id="14" name="文本框 13"/>
          <p:cNvSpPr txBox="1"/>
          <p:nvPr/>
        </p:nvSpPr>
        <p:spPr>
          <a:xfrm>
            <a:off x="4422898" y="1488448"/>
            <a:ext cx="3476884" cy="430887"/>
          </a:xfrm>
          <a:prstGeom prst="rect">
            <a:avLst/>
          </a:prstGeom>
          <a:noFill/>
        </p:spPr>
        <p:txBody>
          <a:bodyPr wrap="square" rtlCol="0">
            <a:spAutoFit/>
          </a:bodyPr>
          <a:lstStyle/>
          <a:p>
            <a:r>
              <a:rPr lang="en-US" altLang="zh-CN" sz="2200" dirty="0"/>
              <a:t>(a)Locations</a:t>
            </a:r>
            <a:endParaRPr lang="zh-CN" altLang="en-US" sz="2200" dirty="0"/>
          </a:p>
        </p:txBody>
      </p:sp>
      <p:pic>
        <p:nvPicPr>
          <p:cNvPr id="4" name="图片 3"/>
          <p:cNvPicPr>
            <a:picLocks noChangeAspect="1"/>
          </p:cNvPicPr>
          <p:nvPr/>
        </p:nvPicPr>
        <p:blipFill>
          <a:blip r:embed="rId3"/>
          <a:stretch>
            <a:fillRect/>
          </a:stretch>
        </p:blipFill>
        <p:spPr>
          <a:xfrm>
            <a:off x="647690" y="1221023"/>
            <a:ext cx="3775208" cy="1092720"/>
          </a:xfrm>
          <a:prstGeom prst="rect">
            <a:avLst/>
          </a:prstGeom>
        </p:spPr>
      </p:pic>
    </p:spTree>
    <p:extLst>
      <p:ext uri="{BB962C8B-B14F-4D97-AF65-F5344CB8AC3E}">
        <p14:creationId xmlns:p14="http://schemas.microsoft.com/office/powerpoint/2010/main" val="243568809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Title 1"/>
          <p:cNvSpPr>
            <a:spLocks noGrp="1"/>
          </p:cNvSpPr>
          <p:nvPr>
            <p:ph type="title"/>
          </p:nvPr>
        </p:nvSpPr>
        <p:spPr>
          <a:xfrm>
            <a:off x="323528" y="122238"/>
            <a:ext cx="8820472" cy="714375"/>
          </a:xfrm>
        </p:spPr>
        <p:txBody>
          <a:bodyPr/>
          <a:lstStyle/>
          <a:p>
            <a:pPr eaLnBrk="1" hangingPunct="1"/>
            <a:r>
              <a:rPr lang="en-US" altLang="zh-CN" sz="3500" dirty="0"/>
              <a:t>Greedy Revisited</a:t>
            </a:r>
          </a:p>
        </p:txBody>
      </p:sp>
      <p:sp>
        <p:nvSpPr>
          <p:cNvPr id="9"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117</a:t>
            </a:fld>
            <a:endParaRPr lang="en-US" altLang="zh-CN" sz="1200" b="0">
              <a:ea typeface="Gulim" pitchFamily="34" charset="-127"/>
            </a:endParaRPr>
          </a:p>
        </p:txBody>
      </p:sp>
      <p:sp>
        <p:nvSpPr>
          <p:cNvPr id="14" name="文本框 13"/>
          <p:cNvSpPr txBox="1"/>
          <p:nvPr/>
        </p:nvSpPr>
        <p:spPr>
          <a:xfrm>
            <a:off x="4422898" y="1488448"/>
            <a:ext cx="3476884" cy="430887"/>
          </a:xfrm>
          <a:prstGeom prst="rect">
            <a:avLst/>
          </a:prstGeom>
          <a:noFill/>
        </p:spPr>
        <p:txBody>
          <a:bodyPr wrap="square" rtlCol="0">
            <a:spAutoFit/>
          </a:bodyPr>
          <a:lstStyle/>
          <a:p>
            <a:r>
              <a:rPr lang="en-US" altLang="zh-CN" sz="2200" dirty="0"/>
              <a:t>(a)Locations</a:t>
            </a:r>
            <a:endParaRPr lang="zh-CN" altLang="en-US" sz="2200" dirty="0"/>
          </a:p>
        </p:txBody>
      </p:sp>
      <p:pic>
        <p:nvPicPr>
          <p:cNvPr id="4" name="图片 3"/>
          <p:cNvPicPr>
            <a:picLocks noChangeAspect="1"/>
          </p:cNvPicPr>
          <p:nvPr/>
        </p:nvPicPr>
        <p:blipFill>
          <a:blip r:embed="rId3"/>
          <a:stretch>
            <a:fillRect/>
          </a:stretch>
        </p:blipFill>
        <p:spPr>
          <a:xfrm>
            <a:off x="647690" y="1221023"/>
            <a:ext cx="3775208" cy="1092720"/>
          </a:xfrm>
          <a:prstGeom prst="rect">
            <a:avLst/>
          </a:prstGeom>
        </p:spPr>
      </p:pic>
      <p:sp>
        <p:nvSpPr>
          <p:cNvPr id="17" name="文本框 16"/>
          <p:cNvSpPr txBox="1"/>
          <p:nvPr/>
        </p:nvSpPr>
        <p:spPr>
          <a:xfrm>
            <a:off x="4422898" y="2471930"/>
            <a:ext cx="4125903" cy="430887"/>
          </a:xfrm>
          <a:prstGeom prst="rect">
            <a:avLst/>
          </a:prstGeom>
          <a:noFill/>
        </p:spPr>
        <p:txBody>
          <a:bodyPr wrap="square" rtlCol="0">
            <a:spAutoFit/>
          </a:bodyPr>
          <a:lstStyle/>
          <a:p>
            <a:r>
              <a:rPr lang="en-US" altLang="zh-CN" sz="2200" dirty="0"/>
              <a:t>(b)Matching of Offline OPT</a:t>
            </a:r>
            <a:endParaRPr lang="zh-CN" altLang="en-US" sz="2200" dirty="0"/>
          </a:p>
        </p:txBody>
      </p:sp>
      <p:pic>
        <p:nvPicPr>
          <p:cNvPr id="2" name="图片 1"/>
          <p:cNvPicPr>
            <a:picLocks noChangeAspect="1"/>
          </p:cNvPicPr>
          <p:nvPr/>
        </p:nvPicPr>
        <p:blipFill>
          <a:blip r:embed="rId4"/>
          <a:stretch>
            <a:fillRect/>
          </a:stretch>
        </p:blipFill>
        <p:spPr>
          <a:xfrm>
            <a:off x="647690" y="2237149"/>
            <a:ext cx="3775208" cy="1092720"/>
          </a:xfrm>
          <a:prstGeom prst="rect">
            <a:avLst/>
          </a:prstGeom>
        </p:spPr>
      </p:pic>
    </p:spTree>
    <p:extLst>
      <p:ext uri="{BB962C8B-B14F-4D97-AF65-F5344CB8AC3E}">
        <p14:creationId xmlns:p14="http://schemas.microsoft.com/office/powerpoint/2010/main" val="132243503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Title 1"/>
          <p:cNvSpPr>
            <a:spLocks noGrp="1"/>
          </p:cNvSpPr>
          <p:nvPr>
            <p:ph type="title"/>
          </p:nvPr>
        </p:nvSpPr>
        <p:spPr>
          <a:xfrm>
            <a:off x="323528" y="122238"/>
            <a:ext cx="8820472" cy="714375"/>
          </a:xfrm>
        </p:spPr>
        <p:txBody>
          <a:bodyPr/>
          <a:lstStyle/>
          <a:p>
            <a:pPr eaLnBrk="1" hangingPunct="1"/>
            <a:r>
              <a:rPr lang="en-US" altLang="zh-CN" sz="3500" dirty="0"/>
              <a:t>Greedy Revisited</a:t>
            </a:r>
          </a:p>
        </p:txBody>
      </p:sp>
      <p:sp>
        <p:nvSpPr>
          <p:cNvPr id="9"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118</a:t>
            </a:fld>
            <a:endParaRPr lang="en-US" altLang="zh-CN" sz="1200" b="0">
              <a:ea typeface="Gulim" pitchFamily="34" charset="-127"/>
            </a:endParaRPr>
          </a:p>
        </p:txBody>
      </p:sp>
      <p:sp>
        <p:nvSpPr>
          <p:cNvPr id="14" name="文本框 13"/>
          <p:cNvSpPr txBox="1"/>
          <p:nvPr/>
        </p:nvSpPr>
        <p:spPr>
          <a:xfrm>
            <a:off x="4422898" y="1488448"/>
            <a:ext cx="3476884" cy="430887"/>
          </a:xfrm>
          <a:prstGeom prst="rect">
            <a:avLst/>
          </a:prstGeom>
          <a:noFill/>
        </p:spPr>
        <p:txBody>
          <a:bodyPr wrap="square" rtlCol="0">
            <a:spAutoFit/>
          </a:bodyPr>
          <a:lstStyle/>
          <a:p>
            <a:r>
              <a:rPr lang="en-US" altLang="zh-CN" sz="2200" dirty="0"/>
              <a:t>(a)Locations</a:t>
            </a:r>
            <a:endParaRPr lang="zh-CN" altLang="en-US" sz="2200" dirty="0"/>
          </a:p>
        </p:txBody>
      </p:sp>
      <p:pic>
        <p:nvPicPr>
          <p:cNvPr id="4" name="图片 3"/>
          <p:cNvPicPr>
            <a:picLocks noChangeAspect="1"/>
          </p:cNvPicPr>
          <p:nvPr/>
        </p:nvPicPr>
        <p:blipFill>
          <a:blip r:embed="rId3"/>
          <a:stretch>
            <a:fillRect/>
          </a:stretch>
        </p:blipFill>
        <p:spPr>
          <a:xfrm>
            <a:off x="647690" y="1221023"/>
            <a:ext cx="3775208" cy="1092720"/>
          </a:xfrm>
          <a:prstGeom prst="rect">
            <a:avLst/>
          </a:prstGeom>
        </p:spPr>
      </p:pic>
      <p:sp>
        <p:nvSpPr>
          <p:cNvPr id="17" name="文本框 16"/>
          <p:cNvSpPr txBox="1"/>
          <p:nvPr/>
        </p:nvSpPr>
        <p:spPr>
          <a:xfrm>
            <a:off x="4422898" y="2471930"/>
            <a:ext cx="4125903" cy="430887"/>
          </a:xfrm>
          <a:prstGeom prst="rect">
            <a:avLst/>
          </a:prstGeom>
          <a:noFill/>
        </p:spPr>
        <p:txBody>
          <a:bodyPr wrap="square" rtlCol="0">
            <a:spAutoFit/>
          </a:bodyPr>
          <a:lstStyle/>
          <a:p>
            <a:r>
              <a:rPr lang="en-US" altLang="zh-CN" sz="2200" dirty="0"/>
              <a:t>(b)Matching of Offline OPT</a:t>
            </a:r>
            <a:endParaRPr lang="zh-CN" altLang="en-US" sz="2200" dirty="0"/>
          </a:p>
        </p:txBody>
      </p:sp>
      <p:pic>
        <p:nvPicPr>
          <p:cNvPr id="2" name="图片 1"/>
          <p:cNvPicPr>
            <a:picLocks noChangeAspect="1"/>
          </p:cNvPicPr>
          <p:nvPr/>
        </p:nvPicPr>
        <p:blipFill>
          <a:blip r:embed="rId4"/>
          <a:stretch>
            <a:fillRect/>
          </a:stretch>
        </p:blipFill>
        <p:spPr>
          <a:xfrm>
            <a:off x="647690" y="2237149"/>
            <a:ext cx="3775208" cy="1092720"/>
          </a:xfrm>
          <a:prstGeom prst="rect">
            <a:avLst/>
          </a:prstGeom>
        </p:spPr>
      </p:pic>
      <p:sp>
        <p:nvSpPr>
          <p:cNvPr id="10" name="文本框 9"/>
          <p:cNvSpPr txBox="1"/>
          <p:nvPr/>
        </p:nvSpPr>
        <p:spPr>
          <a:xfrm>
            <a:off x="4422898" y="3757439"/>
            <a:ext cx="5477694" cy="430887"/>
          </a:xfrm>
          <a:prstGeom prst="rect">
            <a:avLst/>
          </a:prstGeom>
          <a:noFill/>
        </p:spPr>
        <p:txBody>
          <a:bodyPr wrap="square" rtlCol="0">
            <a:spAutoFit/>
          </a:bodyPr>
          <a:lstStyle/>
          <a:p>
            <a:r>
              <a:rPr lang="en-US" altLang="zh-CN" sz="2200" dirty="0"/>
              <a:t>(c)Matching of Worst-Case Greedy</a:t>
            </a:r>
            <a:endParaRPr lang="zh-CN" altLang="en-US" sz="2200" dirty="0"/>
          </a:p>
        </p:txBody>
      </p:sp>
      <p:pic>
        <p:nvPicPr>
          <p:cNvPr id="6" name="图片 5"/>
          <p:cNvPicPr>
            <a:picLocks noChangeAspect="1"/>
          </p:cNvPicPr>
          <p:nvPr/>
        </p:nvPicPr>
        <p:blipFill>
          <a:blip r:embed="rId5"/>
          <a:stretch>
            <a:fillRect/>
          </a:stretch>
        </p:blipFill>
        <p:spPr>
          <a:xfrm>
            <a:off x="647690" y="3455412"/>
            <a:ext cx="3775208" cy="1092720"/>
          </a:xfrm>
          <a:prstGeom prst="rect">
            <a:avLst/>
          </a:prstGeom>
        </p:spPr>
      </p:pic>
      <p:sp>
        <p:nvSpPr>
          <p:cNvPr id="15" name="矩形 14"/>
          <p:cNvSpPr/>
          <p:nvPr/>
        </p:nvSpPr>
        <p:spPr bwMode="auto">
          <a:xfrm>
            <a:off x="683568" y="4437112"/>
            <a:ext cx="7848872" cy="648072"/>
          </a:xfrm>
          <a:prstGeom prst="rect">
            <a:avLst/>
          </a:prstGeom>
          <a:solidFill>
            <a:srgbClr val="0070C0"/>
          </a:solidFill>
          <a:ln w="38100">
            <a:solidFill>
              <a:schemeClr val="accent1"/>
            </a:solidFill>
          </a:ln>
        </p:spPr>
        <p:txBody>
          <a:bodyPr anchor="ctr"/>
          <a:lstStyle/>
          <a:p>
            <a:pPr algn="ctr" eaLnBrk="1" hangingPunct="1"/>
            <a:r>
              <a:rPr lang="en-US" altLang="zh-CN" sz="2200" dirty="0">
                <a:solidFill>
                  <a:schemeClr val="bg1"/>
                </a:solidFill>
                <a:latin typeface="+mn-lt"/>
                <a:cs typeface="ＭＳ Ｐゴシック" charset="-128"/>
              </a:rPr>
              <a:t>When t</a:t>
            </a:r>
            <a:r>
              <a:rPr lang="en-US" altLang="zh-CN" sz="2200" baseline="-25000" dirty="0">
                <a:solidFill>
                  <a:schemeClr val="bg1"/>
                </a:solidFill>
                <a:latin typeface="+mn-lt"/>
                <a:cs typeface="ＭＳ Ｐゴシック" charset="-128"/>
              </a:rPr>
              <a:t>1</a:t>
            </a:r>
            <a:r>
              <a:rPr lang="en-US" altLang="zh-CN" sz="2200" dirty="0">
                <a:solidFill>
                  <a:schemeClr val="bg1"/>
                </a:solidFill>
                <a:latin typeface="+mn-lt"/>
                <a:cs typeface="ＭＳ Ｐゴシック" charset="-128"/>
              </a:rPr>
              <a:t> appears, w</a:t>
            </a:r>
            <a:r>
              <a:rPr lang="en-US" altLang="zh-CN" sz="2200" baseline="-25000" dirty="0">
                <a:solidFill>
                  <a:schemeClr val="bg1"/>
                </a:solidFill>
                <a:cs typeface="ＭＳ Ｐゴシック" charset="-128"/>
              </a:rPr>
              <a:t>2 </a:t>
            </a:r>
            <a:r>
              <a:rPr lang="en-US" altLang="zh-CN" sz="2200" dirty="0">
                <a:solidFill>
                  <a:schemeClr val="bg1"/>
                </a:solidFill>
                <a:latin typeface="+mn-lt"/>
                <a:cs typeface="ＭＳ Ｐゴシック" charset="-128"/>
              </a:rPr>
              <a:t> will be assigned to </a:t>
            </a:r>
            <a:r>
              <a:rPr lang="en-US" altLang="zh-CN" sz="2200" dirty="0">
                <a:solidFill>
                  <a:schemeClr val="bg1"/>
                </a:solidFill>
                <a:cs typeface="ＭＳ Ｐゴシック" charset="-128"/>
              </a:rPr>
              <a:t>t</a:t>
            </a:r>
            <a:r>
              <a:rPr lang="en-US" altLang="zh-CN" sz="2200" baseline="-25000" dirty="0">
                <a:solidFill>
                  <a:schemeClr val="bg1"/>
                </a:solidFill>
                <a:cs typeface="ＭＳ Ｐゴシック" charset="-128"/>
              </a:rPr>
              <a:t>1 </a:t>
            </a:r>
            <a:r>
              <a:rPr lang="en-US" altLang="zh-CN" sz="2200" dirty="0">
                <a:solidFill>
                  <a:schemeClr val="bg1"/>
                </a:solidFill>
                <a:latin typeface="+mn-lt"/>
                <a:cs typeface="ＭＳ Ｐゴシック" charset="-128"/>
              </a:rPr>
              <a:t>by Greedy. </a:t>
            </a:r>
            <a:endParaRPr lang="zh-CN" altLang="en-US" sz="2200" dirty="0">
              <a:solidFill>
                <a:schemeClr val="bg1"/>
              </a:solidFill>
              <a:latin typeface="+mn-lt"/>
              <a:cs typeface="ＭＳ Ｐゴシック" charset="-128"/>
            </a:endParaRPr>
          </a:p>
        </p:txBody>
      </p:sp>
    </p:spTree>
    <p:extLst>
      <p:ext uri="{BB962C8B-B14F-4D97-AF65-F5344CB8AC3E}">
        <p14:creationId xmlns:p14="http://schemas.microsoft.com/office/powerpoint/2010/main" val="23748732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Title 1"/>
          <p:cNvSpPr>
            <a:spLocks noGrp="1"/>
          </p:cNvSpPr>
          <p:nvPr>
            <p:ph type="title"/>
          </p:nvPr>
        </p:nvSpPr>
        <p:spPr>
          <a:xfrm>
            <a:off x="323528" y="122238"/>
            <a:ext cx="8820472" cy="714375"/>
          </a:xfrm>
        </p:spPr>
        <p:txBody>
          <a:bodyPr/>
          <a:lstStyle/>
          <a:p>
            <a:pPr eaLnBrk="1" hangingPunct="1"/>
            <a:r>
              <a:rPr lang="en-US" altLang="zh-CN" sz="3500" dirty="0"/>
              <a:t>Greedy Revisited</a:t>
            </a:r>
          </a:p>
        </p:txBody>
      </p:sp>
      <p:sp>
        <p:nvSpPr>
          <p:cNvPr id="9"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119</a:t>
            </a:fld>
            <a:endParaRPr lang="en-US" altLang="zh-CN" sz="1200" b="0">
              <a:ea typeface="Gulim" pitchFamily="34" charset="-127"/>
            </a:endParaRPr>
          </a:p>
        </p:txBody>
      </p:sp>
      <p:pic>
        <p:nvPicPr>
          <p:cNvPr id="4" name="图片 3"/>
          <p:cNvPicPr>
            <a:picLocks noChangeAspect="1"/>
          </p:cNvPicPr>
          <p:nvPr/>
        </p:nvPicPr>
        <p:blipFill>
          <a:blip r:embed="rId3"/>
          <a:stretch>
            <a:fillRect/>
          </a:stretch>
        </p:blipFill>
        <p:spPr>
          <a:xfrm>
            <a:off x="647690" y="1221023"/>
            <a:ext cx="3775208" cy="1092720"/>
          </a:xfrm>
          <a:prstGeom prst="rect">
            <a:avLst/>
          </a:prstGeom>
        </p:spPr>
      </p:pic>
      <p:pic>
        <p:nvPicPr>
          <p:cNvPr id="2" name="图片 1"/>
          <p:cNvPicPr>
            <a:picLocks noChangeAspect="1"/>
          </p:cNvPicPr>
          <p:nvPr/>
        </p:nvPicPr>
        <p:blipFill>
          <a:blip r:embed="rId4"/>
          <a:stretch>
            <a:fillRect/>
          </a:stretch>
        </p:blipFill>
        <p:spPr>
          <a:xfrm>
            <a:off x="647690" y="2237149"/>
            <a:ext cx="3775208" cy="1092720"/>
          </a:xfrm>
          <a:prstGeom prst="rect">
            <a:avLst/>
          </a:prstGeom>
        </p:spPr>
      </p:pic>
      <p:pic>
        <p:nvPicPr>
          <p:cNvPr id="3" name="图片 2"/>
          <p:cNvPicPr>
            <a:picLocks noChangeAspect="1"/>
          </p:cNvPicPr>
          <p:nvPr/>
        </p:nvPicPr>
        <p:blipFill>
          <a:blip r:embed="rId5"/>
          <a:stretch>
            <a:fillRect/>
          </a:stretch>
        </p:blipFill>
        <p:spPr>
          <a:xfrm>
            <a:off x="647690" y="3455412"/>
            <a:ext cx="3775208" cy="1092720"/>
          </a:xfrm>
          <a:prstGeom prst="rect">
            <a:avLst/>
          </a:prstGeom>
        </p:spPr>
      </p:pic>
      <p:sp>
        <p:nvSpPr>
          <p:cNvPr id="15" name="文本框 14"/>
          <p:cNvSpPr txBox="1"/>
          <p:nvPr/>
        </p:nvSpPr>
        <p:spPr>
          <a:xfrm>
            <a:off x="4422898" y="1488448"/>
            <a:ext cx="3476884" cy="430887"/>
          </a:xfrm>
          <a:prstGeom prst="rect">
            <a:avLst/>
          </a:prstGeom>
          <a:noFill/>
        </p:spPr>
        <p:txBody>
          <a:bodyPr wrap="square" rtlCol="0">
            <a:spAutoFit/>
          </a:bodyPr>
          <a:lstStyle/>
          <a:p>
            <a:r>
              <a:rPr lang="en-US" altLang="zh-CN" sz="2200" dirty="0"/>
              <a:t>(a)Locations</a:t>
            </a:r>
            <a:endParaRPr lang="zh-CN" altLang="en-US" sz="2200" dirty="0"/>
          </a:p>
        </p:txBody>
      </p:sp>
      <p:sp>
        <p:nvSpPr>
          <p:cNvPr id="16" name="文本框 15"/>
          <p:cNvSpPr txBox="1"/>
          <p:nvPr/>
        </p:nvSpPr>
        <p:spPr>
          <a:xfrm>
            <a:off x="4422898" y="2471930"/>
            <a:ext cx="4125903" cy="430887"/>
          </a:xfrm>
          <a:prstGeom prst="rect">
            <a:avLst/>
          </a:prstGeom>
          <a:noFill/>
        </p:spPr>
        <p:txBody>
          <a:bodyPr wrap="square" rtlCol="0">
            <a:spAutoFit/>
          </a:bodyPr>
          <a:lstStyle/>
          <a:p>
            <a:r>
              <a:rPr lang="en-US" altLang="zh-CN" sz="2200" dirty="0"/>
              <a:t>(b)Matching of Offline OPT</a:t>
            </a:r>
            <a:endParaRPr lang="zh-CN" altLang="en-US" sz="2200" dirty="0"/>
          </a:p>
        </p:txBody>
      </p:sp>
      <p:sp>
        <p:nvSpPr>
          <p:cNvPr id="18" name="文本框 17"/>
          <p:cNvSpPr txBox="1"/>
          <p:nvPr/>
        </p:nvSpPr>
        <p:spPr>
          <a:xfrm>
            <a:off x="4422898" y="3757439"/>
            <a:ext cx="5477694" cy="430887"/>
          </a:xfrm>
          <a:prstGeom prst="rect">
            <a:avLst/>
          </a:prstGeom>
          <a:noFill/>
        </p:spPr>
        <p:txBody>
          <a:bodyPr wrap="square" rtlCol="0">
            <a:spAutoFit/>
          </a:bodyPr>
          <a:lstStyle/>
          <a:p>
            <a:r>
              <a:rPr lang="en-US" altLang="zh-CN" sz="2200" dirty="0"/>
              <a:t>(c)Matching of Worst-Case Greedy</a:t>
            </a:r>
            <a:endParaRPr lang="zh-CN" altLang="en-US" sz="2200" dirty="0"/>
          </a:p>
        </p:txBody>
      </p:sp>
      <p:sp>
        <p:nvSpPr>
          <p:cNvPr id="19" name="矩形 18"/>
          <p:cNvSpPr/>
          <p:nvPr/>
        </p:nvSpPr>
        <p:spPr bwMode="auto">
          <a:xfrm>
            <a:off x="683568" y="4437112"/>
            <a:ext cx="7848872" cy="648072"/>
          </a:xfrm>
          <a:prstGeom prst="rect">
            <a:avLst/>
          </a:prstGeom>
          <a:solidFill>
            <a:srgbClr val="0070C0"/>
          </a:solidFill>
          <a:ln w="38100">
            <a:solidFill>
              <a:schemeClr val="accent1"/>
            </a:solidFill>
          </a:ln>
        </p:spPr>
        <p:txBody>
          <a:bodyPr anchor="ctr"/>
          <a:lstStyle/>
          <a:p>
            <a:pPr algn="ctr" eaLnBrk="1" hangingPunct="1"/>
            <a:r>
              <a:rPr lang="en-US" altLang="zh-CN" sz="2200" dirty="0">
                <a:solidFill>
                  <a:schemeClr val="bg1"/>
                </a:solidFill>
                <a:latin typeface="+mn-lt"/>
                <a:cs typeface="ＭＳ Ｐゴシック" charset="-128"/>
              </a:rPr>
              <a:t>When t</a:t>
            </a:r>
            <a:r>
              <a:rPr lang="en-US" altLang="zh-CN" sz="2200" baseline="-25000" dirty="0">
                <a:solidFill>
                  <a:schemeClr val="bg1"/>
                </a:solidFill>
                <a:latin typeface="+mn-lt"/>
                <a:cs typeface="ＭＳ Ｐゴシック" charset="-128"/>
              </a:rPr>
              <a:t>2</a:t>
            </a:r>
            <a:r>
              <a:rPr lang="en-US" altLang="zh-CN" sz="2200" dirty="0">
                <a:solidFill>
                  <a:schemeClr val="bg1"/>
                </a:solidFill>
                <a:latin typeface="+mn-lt"/>
                <a:cs typeface="ＭＳ Ｐゴシック" charset="-128"/>
              </a:rPr>
              <a:t> appears, w</a:t>
            </a:r>
            <a:r>
              <a:rPr lang="en-US" altLang="zh-CN" sz="2200" baseline="-25000" dirty="0">
                <a:solidFill>
                  <a:schemeClr val="bg1"/>
                </a:solidFill>
                <a:cs typeface="ＭＳ Ｐゴシック" charset="-128"/>
              </a:rPr>
              <a:t>3 </a:t>
            </a:r>
            <a:r>
              <a:rPr lang="en-US" altLang="zh-CN" sz="2200" dirty="0">
                <a:solidFill>
                  <a:schemeClr val="bg1"/>
                </a:solidFill>
                <a:latin typeface="+mn-lt"/>
                <a:cs typeface="ＭＳ Ｐゴシック" charset="-128"/>
              </a:rPr>
              <a:t> will be assigned to </a:t>
            </a:r>
            <a:r>
              <a:rPr lang="en-US" altLang="zh-CN" sz="2200" dirty="0">
                <a:solidFill>
                  <a:schemeClr val="bg1"/>
                </a:solidFill>
                <a:cs typeface="ＭＳ Ｐゴシック" charset="-128"/>
              </a:rPr>
              <a:t>t</a:t>
            </a:r>
            <a:r>
              <a:rPr lang="en-US" altLang="zh-CN" sz="2200" baseline="-25000" dirty="0">
                <a:solidFill>
                  <a:schemeClr val="bg1"/>
                </a:solidFill>
                <a:cs typeface="ＭＳ Ｐゴシック" charset="-128"/>
              </a:rPr>
              <a:t>2 </a:t>
            </a:r>
            <a:r>
              <a:rPr lang="en-US" altLang="zh-CN" sz="2200" dirty="0">
                <a:solidFill>
                  <a:schemeClr val="bg1"/>
                </a:solidFill>
                <a:latin typeface="+mn-lt"/>
                <a:cs typeface="ＭＳ Ｐゴシック" charset="-128"/>
              </a:rPr>
              <a:t>by Greedy. </a:t>
            </a:r>
            <a:endParaRPr lang="zh-CN" altLang="en-US" sz="2200" dirty="0">
              <a:solidFill>
                <a:schemeClr val="bg1"/>
              </a:solidFill>
              <a:latin typeface="+mn-lt"/>
              <a:cs typeface="ＭＳ Ｐゴシック" charset="-128"/>
            </a:endParaRPr>
          </a:p>
        </p:txBody>
      </p:sp>
    </p:spTree>
    <p:extLst>
      <p:ext uri="{BB962C8B-B14F-4D97-AF65-F5344CB8AC3E}">
        <p14:creationId xmlns:p14="http://schemas.microsoft.com/office/powerpoint/2010/main" val="3224604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pPr eaLnBrk="1" hangingPunct="1"/>
            <a:r>
              <a:rPr lang="en-US" altLang="zh-CN"/>
              <a:t>Examples of Crowdsourcing</a:t>
            </a:r>
          </a:p>
        </p:txBody>
      </p:sp>
      <p:sp>
        <p:nvSpPr>
          <p:cNvPr id="33795"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41F80A5-B856-485E-B3B8-63E74D5F442E}" type="slidenum">
              <a:rPr lang="en-US" altLang="zh-CN" sz="1200" b="0">
                <a:ea typeface="Gulim" pitchFamily="34" charset="-127"/>
              </a:rPr>
              <a:pPr eaLnBrk="1" hangingPunct="1"/>
              <a:t>12</a:t>
            </a:fld>
            <a:endParaRPr lang="en-US" altLang="zh-CN" sz="1200" b="0">
              <a:ea typeface="Gulim" pitchFamily="34" charset="-127"/>
            </a:endParaRPr>
          </a:p>
        </p:txBody>
      </p:sp>
      <p:sp>
        <p:nvSpPr>
          <p:cNvPr id="4" name="Content Placeholder 3"/>
          <p:cNvSpPr>
            <a:spLocks noGrp="1"/>
          </p:cNvSpPr>
          <p:nvPr>
            <p:ph sz="quarter" idx="1"/>
          </p:nvPr>
        </p:nvSpPr>
        <p:spPr>
          <a:xfrm>
            <a:off x="457200" y="1219200"/>
            <a:ext cx="8229600" cy="4937125"/>
          </a:xfrm>
        </p:spPr>
        <p:txBody>
          <a:bodyPr/>
          <a:lstStyle/>
          <a:p>
            <a:pPr eaLnBrk="1" hangingPunct="1"/>
            <a:r>
              <a:rPr lang="en-US" altLang="zh-CN"/>
              <a:t>reCAPTCHA(Luis von Ahn)</a:t>
            </a:r>
          </a:p>
          <a:p>
            <a:pPr lvl="1" eaLnBrk="1" hangingPunct="1"/>
            <a:r>
              <a:rPr lang="en-US" altLang="zh-CN"/>
              <a:t>Object</a:t>
            </a:r>
          </a:p>
          <a:p>
            <a:pPr lvl="2" eaLnBrk="1" hangingPunct="1"/>
            <a:r>
              <a:rPr lang="en-US" altLang="zh-CN"/>
              <a:t>differentiating Human from Robot </a:t>
            </a:r>
          </a:p>
          <a:p>
            <a:pPr lvl="2" eaLnBrk="1" hangingPunct="1"/>
            <a:r>
              <a:rPr lang="en-US" altLang="zh-CN"/>
              <a:t>digitizing old books one word at a time</a:t>
            </a:r>
          </a:p>
          <a:p>
            <a:pPr lvl="1" eaLnBrk="1" hangingPunct="1"/>
            <a:r>
              <a:rPr lang="en-US" altLang="zh-CN"/>
              <a:t>Human task: input the blurry words</a:t>
            </a:r>
          </a:p>
          <a:p>
            <a:pPr lvl="1" eaLnBrk="1" hangingPunct="1"/>
            <a:endParaRPr lang="en-US" altLang="zh-CN"/>
          </a:p>
          <a:p>
            <a:pPr eaLnBrk="1" hangingPunct="1"/>
            <a:endParaRPr lang="en-US" altLang="zh-CN"/>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3581400"/>
            <a:ext cx="5762625" cy="246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075"/>
                                        </p:tgtEl>
                                        <p:attrNameLst>
                                          <p:attrName>style.visibility</p:attrName>
                                        </p:attrNameLst>
                                      </p:cBhvr>
                                      <p:to>
                                        <p:strVal val="visible"/>
                                      </p:to>
                                    </p:set>
                                    <p:animEffect transition="in" filter="fade">
                                      <p:cBhvr>
                                        <p:cTn id="27"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Title 1"/>
          <p:cNvSpPr>
            <a:spLocks noGrp="1"/>
          </p:cNvSpPr>
          <p:nvPr>
            <p:ph type="title"/>
          </p:nvPr>
        </p:nvSpPr>
        <p:spPr>
          <a:xfrm>
            <a:off x="323528" y="122238"/>
            <a:ext cx="8820472" cy="714375"/>
          </a:xfrm>
        </p:spPr>
        <p:txBody>
          <a:bodyPr/>
          <a:lstStyle/>
          <a:p>
            <a:pPr eaLnBrk="1" hangingPunct="1"/>
            <a:r>
              <a:rPr lang="en-US" altLang="zh-CN" sz="3500" dirty="0"/>
              <a:t>Greedy Revisited</a:t>
            </a:r>
          </a:p>
        </p:txBody>
      </p:sp>
      <p:sp>
        <p:nvSpPr>
          <p:cNvPr id="9"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120</a:t>
            </a:fld>
            <a:endParaRPr lang="en-US" altLang="zh-CN" sz="1200" b="0">
              <a:ea typeface="Gulim" pitchFamily="34" charset="-127"/>
            </a:endParaRPr>
          </a:p>
        </p:txBody>
      </p:sp>
      <p:pic>
        <p:nvPicPr>
          <p:cNvPr id="4" name="图片 3"/>
          <p:cNvPicPr>
            <a:picLocks noChangeAspect="1"/>
          </p:cNvPicPr>
          <p:nvPr/>
        </p:nvPicPr>
        <p:blipFill>
          <a:blip r:embed="rId3"/>
          <a:stretch>
            <a:fillRect/>
          </a:stretch>
        </p:blipFill>
        <p:spPr>
          <a:xfrm>
            <a:off x="647690" y="1221023"/>
            <a:ext cx="3775208" cy="1092720"/>
          </a:xfrm>
          <a:prstGeom prst="rect">
            <a:avLst/>
          </a:prstGeom>
        </p:spPr>
      </p:pic>
      <p:pic>
        <p:nvPicPr>
          <p:cNvPr id="2" name="图片 1"/>
          <p:cNvPicPr>
            <a:picLocks noChangeAspect="1"/>
          </p:cNvPicPr>
          <p:nvPr/>
        </p:nvPicPr>
        <p:blipFill>
          <a:blip r:embed="rId4"/>
          <a:stretch>
            <a:fillRect/>
          </a:stretch>
        </p:blipFill>
        <p:spPr>
          <a:xfrm>
            <a:off x="647690" y="2237149"/>
            <a:ext cx="3775208" cy="1092720"/>
          </a:xfrm>
          <a:prstGeom prst="rect">
            <a:avLst/>
          </a:prstGeom>
        </p:spPr>
      </p:pic>
      <p:pic>
        <p:nvPicPr>
          <p:cNvPr id="5" name="图片 4"/>
          <p:cNvPicPr>
            <a:picLocks noChangeAspect="1"/>
          </p:cNvPicPr>
          <p:nvPr/>
        </p:nvPicPr>
        <p:blipFill>
          <a:blip r:embed="rId5"/>
          <a:stretch>
            <a:fillRect/>
          </a:stretch>
        </p:blipFill>
        <p:spPr>
          <a:xfrm>
            <a:off x="647690" y="3455412"/>
            <a:ext cx="3775208" cy="1092720"/>
          </a:xfrm>
          <a:prstGeom prst="rect">
            <a:avLst/>
          </a:prstGeom>
        </p:spPr>
      </p:pic>
      <p:sp>
        <p:nvSpPr>
          <p:cNvPr id="15" name="文本框 14"/>
          <p:cNvSpPr txBox="1"/>
          <p:nvPr/>
        </p:nvSpPr>
        <p:spPr>
          <a:xfrm>
            <a:off x="4422898" y="1488448"/>
            <a:ext cx="3476884" cy="430887"/>
          </a:xfrm>
          <a:prstGeom prst="rect">
            <a:avLst/>
          </a:prstGeom>
          <a:noFill/>
        </p:spPr>
        <p:txBody>
          <a:bodyPr wrap="square" rtlCol="0">
            <a:spAutoFit/>
          </a:bodyPr>
          <a:lstStyle/>
          <a:p>
            <a:r>
              <a:rPr lang="en-US" altLang="zh-CN" sz="2200" dirty="0"/>
              <a:t>(a)Locations</a:t>
            </a:r>
            <a:endParaRPr lang="zh-CN" altLang="en-US" sz="2200" dirty="0"/>
          </a:p>
        </p:txBody>
      </p:sp>
      <p:sp>
        <p:nvSpPr>
          <p:cNvPr id="16" name="文本框 15"/>
          <p:cNvSpPr txBox="1"/>
          <p:nvPr/>
        </p:nvSpPr>
        <p:spPr>
          <a:xfrm>
            <a:off x="4422898" y="2471930"/>
            <a:ext cx="4125903" cy="430887"/>
          </a:xfrm>
          <a:prstGeom prst="rect">
            <a:avLst/>
          </a:prstGeom>
          <a:noFill/>
        </p:spPr>
        <p:txBody>
          <a:bodyPr wrap="square" rtlCol="0">
            <a:spAutoFit/>
          </a:bodyPr>
          <a:lstStyle/>
          <a:p>
            <a:r>
              <a:rPr lang="en-US" altLang="zh-CN" sz="2200" dirty="0"/>
              <a:t>(b)Matching of Offline OPT</a:t>
            </a:r>
            <a:endParaRPr lang="zh-CN" altLang="en-US" sz="2200" dirty="0"/>
          </a:p>
        </p:txBody>
      </p:sp>
      <p:sp>
        <p:nvSpPr>
          <p:cNvPr id="18" name="文本框 17"/>
          <p:cNvSpPr txBox="1"/>
          <p:nvPr/>
        </p:nvSpPr>
        <p:spPr>
          <a:xfrm>
            <a:off x="4422898" y="3757439"/>
            <a:ext cx="5477694" cy="430887"/>
          </a:xfrm>
          <a:prstGeom prst="rect">
            <a:avLst/>
          </a:prstGeom>
          <a:noFill/>
        </p:spPr>
        <p:txBody>
          <a:bodyPr wrap="square" rtlCol="0">
            <a:spAutoFit/>
          </a:bodyPr>
          <a:lstStyle/>
          <a:p>
            <a:r>
              <a:rPr lang="en-US" altLang="zh-CN" sz="2200" dirty="0"/>
              <a:t>(c)Matching of Worst-Case Greedy</a:t>
            </a:r>
            <a:endParaRPr lang="zh-CN" altLang="en-US" sz="2200" dirty="0"/>
          </a:p>
        </p:txBody>
      </p:sp>
      <p:sp>
        <p:nvSpPr>
          <p:cNvPr id="19" name="矩形 18"/>
          <p:cNvSpPr/>
          <p:nvPr/>
        </p:nvSpPr>
        <p:spPr bwMode="auto">
          <a:xfrm>
            <a:off x="683568" y="4437112"/>
            <a:ext cx="7848872" cy="648072"/>
          </a:xfrm>
          <a:prstGeom prst="rect">
            <a:avLst/>
          </a:prstGeom>
          <a:solidFill>
            <a:srgbClr val="0070C0"/>
          </a:solidFill>
          <a:ln w="38100">
            <a:solidFill>
              <a:schemeClr val="accent1"/>
            </a:solidFill>
          </a:ln>
        </p:spPr>
        <p:txBody>
          <a:bodyPr anchor="ctr"/>
          <a:lstStyle/>
          <a:p>
            <a:pPr algn="ctr" eaLnBrk="1" hangingPunct="1"/>
            <a:r>
              <a:rPr lang="en-US" altLang="zh-CN" sz="2200" dirty="0">
                <a:solidFill>
                  <a:schemeClr val="bg1"/>
                </a:solidFill>
                <a:latin typeface="+mn-lt"/>
                <a:cs typeface="ＭＳ Ｐゴシック" charset="-128"/>
              </a:rPr>
              <a:t>When t</a:t>
            </a:r>
            <a:r>
              <a:rPr lang="en-US" altLang="zh-CN" sz="2200" baseline="-25000" dirty="0">
                <a:solidFill>
                  <a:schemeClr val="bg1"/>
                </a:solidFill>
                <a:latin typeface="+mn-lt"/>
                <a:cs typeface="ＭＳ Ｐゴシック" charset="-128"/>
              </a:rPr>
              <a:t>3</a:t>
            </a:r>
            <a:r>
              <a:rPr lang="en-US" altLang="zh-CN" sz="2200" dirty="0">
                <a:solidFill>
                  <a:schemeClr val="bg1"/>
                </a:solidFill>
                <a:latin typeface="+mn-lt"/>
                <a:cs typeface="ＭＳ Ｐゴシック" charset="-128"/>
              </a:rPr>
              <a:t> appears, w</a:t>
            </a:r>
            <a:r>
              <a:rPr lang="en-US" altLang="zh-CN" sz="2200" baseline="-25000" dirty="0">
                <a:solidFill>
                  <a:schemeClr val="bg1"/>
                </a:solidFill>
                <a:cs typeface="ＭＳ Ｐゴシック" charset="-128"/>
              </a:rPr>
              <a:t>4 </a:t>
            </a:r>
            <a:r>
              <a:rPr lang="en-US" altLang="zh-CN" sz="2200" dirty="0">
                <a:solidFill>
                  <a:schemeClr val="bg1"/>
                </a:solidFill>
                <a:latin typeface="+mn-lt"/>
                <a:cs typeface="ＭＳ Ｐゴシック" charset="-128"/>
              </a:rPr>
              <a:t> will be assigned to </a:t>
            </a:r>
            <a:r>
              <a:rPr lang="en-US" altLang="zh-CN" sz="2200" dirty="0">
                <a:solidFill>
                  <a:schemeClr val="bg1"/>
                </a:solidFill>
                <a:cs typeface="ＭＳ Ｐゴシック" charset="-128"/>
              </a:rPr>
              <a:t>t</a:t>
            </a:r>
            <a:r>
              <a:rPr lang="en-US" altLang="zh-CN" sz="2200" baseline="-25000" dirty="0">
                <a:solidFill>
                  <a:schemeClr val="bg1"/>
                </a:solidFill>
                <a:cs typeface="ＭＳ Ｐゴシック" charset="-128"/>
              </a:rPr>
              <a:t>3 </a:t>
            </a:r>
            <a:r>
              <a:rPr lang="en-US" altLang="zh-CN" sz="2200" dirty="0">
                <a:solidFill>
                  <a:schemeClr val="bg1"/>
                </a:solidFill>
                <a:latin typeface="+mn-lt"/>
                <a:cs typeface="ＭＳ Ｐゴシック" charset="-128"/>
              </a:rPr>
              <a:t>by Greedy. </a:t>
            </a:r>
            <a:endParaRPr lang="zh-CN" altLang="en-US" sz="2200" dirty="0">
              <a:solidFill>
                <a:schemeClr val="bg1"/>
              </a:solidFill>
              <a:latin typeface="+mn-lt"/>
              <a:cs typeface="ＭＳ Ｐゴシック" charset="-128"/>
            </a:endParaRPr>
          </a:p>
        </p:txBody>
      </p:sp>
    </p:spTree>
    <p:extLst>
      <p:ext uri="{BB962C8B-B14F-4D97-AF65-F5344CB8AC3E}">
        <p14:creationId xmlns:p14="http://schemas.microsoft.com/office/powerpoint/2010/main" val="428576700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Title 1"/>
          <p:cNvSpPr>
            <a:spLocks noGrp="1"/>
          </p:cNvSpPr>
          <p:nvPr>
            <p:ph type="title"/>
          </p:nvPr>
        </p:nvSpPr>
        <p:spPr>
          <a:xfrm>
            <a:off x="323528" y="122238"/>
            <a:ext cx="8820472" cy="714375"/>
          </a:xfrm>
        </p:spPr>
        <p:txBody>
          <a:bodyPr/>
          <a:lstStyle/>
          <a:p>
            <a:pPr eaLnBrk="1" hangingPunct="1"/>
            <a:r>
              <a:rPr lang="en-US" altLang="zh-CN" sz="3500" dirty="0"/>
              <a:t>Greedy Revisited</a:t>
            </a:r>
          </a:p>
        </p:txBody>
      </p:sp>
      <p:sp>
        <p:nvSpPr>
          <p:cNvPr id="9"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121</a:t>
            </a:fld>
            <a:endParaRPr lang="en-US" altLang="zh-CN" sz="1200" b="0">
              <a:ea typeface="Gulim" pitchFamily="34" charset="-127"/>
            </a:endParaRPr>
          </a:p>
        </p:txBody>
      </p:sp>
      <p:sp>
        <p:nvSpPr>
          <p:cNvPr id="12" name="矩形 11"/>
          <p:cNvSpPr/>
          <p:nvPr/>
        </p:nvSpPr>
        <p:spPr bwMode="auto">
          <a:xfrm>
            <a:off x="4788024" y="957263"/>
            <a:ext cx="4032448" cy="527521"/>
          </a:xfrm>
          <a:prstGeom prst="rect">
            <a:avLst/>
          </a:prstGeom>
          <a:solidFill>
            <a:srgbClr val="FFC000"/>
          </a:solidFill>
          <a:ln>
            <a:noFill/>
          </a:ln>
        </p:spPr>
        <p:txBody>
          <a:bodyPr anchor="ctr"/>
          <a:lstStyle/>
          <a:p>
            <a:pPr algn="ctr" eaLnBrk="1" hangingPunct="1"/>
            <a:r>
              <a:rPr lang="en-US" altLang="zh-CN" sz="2000" dirty="0">
                <a:latin typeface="+mn-lt"/>
                <a:cs typeface="ＭＳ Ｐゴシック" charset="-128"/>
              </a:rPr>
              <a:t>Competitive Ratio CR</a:t>
            </a:r>
            <a:r>
              <a:rPr lang="en-US" altLang="zh-CN" sz="2000" baseline="-25000" dirty="0">
                <a:latin typeface="+mn-lt"/>
                <a:cs typeface="ＭＳ Ｐゴシック" charset="-128"/>
              </a:rPr>
              <a:t>RO</a:t>
            </a:r>
            <a:r>
              <a:rPr lang="en-US" altLang="zh-CN" sz="2000" dirty="0">
                <a:latin typeface="+mn-lt"/>
                <a:cs typeface="ＭＳ Ｐゴシック" charset="-128"/>
              </a:rPr>
              <a:t>=3.195</a:t>
            </a:r>
            <a:endParaRPr lang="zh-CN" altLang="en-US" sz="2000" dirty="0">
              <a:latin typeface="+mn-lt"/>
              <a:cs typeface="ＭＳ Ｐゴシック" charset="-128"/>
            </a:endParaRPr>
          </a:p>
        </p:txBody>
      </p:sp>
      <p:sp>
        <p:nvSpPr>
          <p:cNvPr id="13" name="内容占位符 2"/>
          <p:cNvSpPr txBox="1">
            <a:spLocks/>
          </p:cNvSpPr>
          <p:nvPr/>
        </p:nvSpPr>
        <p:spPr>
          <a:xfrm>
            <a:off x="179512" y="5229200"/>
            <a:ext cx="8784976" cy="1440160"/>
          </a:xfrm>
          <a:prstGeom prst="rect">
            <a:avLst/>
          </a:prstGeom>
          <a:solidFill>
            <a:srgbClr val="0070C0">
              <a:alpha val="90000"/>
            </a:srgbClr>
          </a:solidFill>
          <a:ln>
            <a:noFill/>
          </a:ln>
          <a:effectLst>
            <a:outerShdw blurRad="107950" dist="12700" dir="5400000" algn="ctr">
              <a:srgbClr val="000000"/>
            </a:outerShdw>
          </a:effectLst>
        </p:spPr>
        <p:txBody>
          <a:bodyPr anchor="ctr"/>
          <a:lstStyle/>
          <a:p>
            <a:pPr algn="just">
              <a:spcBef>
                <a:spcPts val="0"/>
              </a:spcBef>
              <a:defRPr/>
            </a:pPr>
            <a:r>
              <a:rPr lang="en-US" altLang="zh-CN" sz="2800" i="1" dirty="0">
                <a:solidFill>
                  <a:srgbClr val="FFFF66"/>
                </a:solidFill>
                <a:cs typeface="ＭＳ Ｐゴシック" charset="-128"/>
              </a:rPr>
              <a:t>Open question: the average-case competitive ratio under the random order model of Greedy for the OMBM problem should be constant!</a:t>
            </a:r>
          </a:p>
        </p:txBody>
      </p:sp>
      <p:pic>
        <p:nvPicPr>
          <p:cNvPr id="4" name="图片 3"/>
          <p:cNvPicPr>
            <a:picLocks noChangeAspect="1"/>
          </p:cNvPicPr>
          <p:nvPr/>
        </p:nvPicPr>
        <p:blipFill>
          <a:blip r:embed="rId3"/>
          <a:stretch>
            <a:fillRect/>
          </a:stretch>
        </p:blipFill>
        <p:spPr>
          <a:xfrm>
            <a:off x="647690" y="1221023"/>
            <a:ext cx="3775208" cy="1092720"/>
          </a:xfrm>
          <a:prstGeom prst="rect">
            <a:avLst/>
          </a:prstGeom>
        </p:spPr>
      </p:pic>
      <p:pic>
        <p:nvPicPr>
          <p:cNvPr id="2" name="图片 1"/>
          <p:cNvPicPr>
            <a:picLocks noChangeAspect="1"/>
          </p:cNvPicPr>
          <p:nvPr/>
        </p:nvPicPr>
        <p:blipFill>
          <a:blip r:embed="rId4"/>
          <a:stretch>
            <a:fillRect/>
          </a:stretch>
        </p:blipFill>
        <p:spPr>
          <a:xfrm>
            <a:off x="647690" y="2237149"/>
            <a:ext cx="3775208" cy="1092720"/>
          </a:xfrm>
          <a:prstGeom prst="rect">
            <a:avLst/>
          </a:prstGeom>
        </p:spPr>
      </p:pic>
      <p:pic>
        <p:nvPicPr>
          <p:cNvPr id="3" name="图片 2"/>
          <p:cNvPicPr>
            <a:picLocks noChangeAspect="1"/>
          </p:cNvPicPr>
          <p:nvPr/>
        </p:nvPicPr>
        <p:blipFill>
          <a:blip r:embed="rId5"/>
          <a:stretch>
            <a:fillRect/>
          </a:stretch>
        </p:blipFill>
        <p:spPr>
          <a:xfrm>
            <a:off x="647690" y="3419279"/>
            <a:ext cx="3775208" cy="1134480"/>
          </a:xfrm>
          <a:prstGeom prst="rect">
            <a:avLst/>
          </a:prstGeom>
        </p:spPr>
      </p:pic>
      <p:sp>
        <p:nvSpPr>
          <p:cNvPr id="15" name="文本框 14"/>
          <p:cNvSpPr txBox="1"/>
          <p:nvPr/>
        </p:nvSpPr>
        <p:spPr>
          <a:xfrm>
            <a:off x="4422898" y="1488448"/>
            <a:ext cx="3476884" cy="430887"/>
          </a:xfrm>
          <a:prstGeom prst="rect">
            <a:avLst/>
          </a:prstGeom>
          <a:noFill/>
        </p:spPr>
        <p:txBody>
          <a:bodyPr wrap="square" rtlCol="0">
            <a:spAutoFit/>
          </a:bodyPr>
          <a:lstStyle/>
          <a:p>
            <a:r>
              <a:rPr lang="en-US" altLang="zh-CN" sz="2200" dirty="0"/>
              <a:t>(a)Locations</a:t>
            </a:r>
            <a:endParaRPr lang="zh-CN" altLang="en-US" sz="2200" dirty="0"/>
          </a:p>
        </p:txBody>
      </p:sp>
      <p:sp>
        <p:nvSpPr>
          <p:cNvPr id="16" name="文本框 15"/>
          <p:cNvSpPr txBox="1"/>
          <p:nvPr/>
        </p:nvSpPr>
        <p:spPr>
          <a:xfrm>
            <a:off x="4422898" y="2471930"/>
            <a:ext cx="4125903" cy="430887"/>
          </a:xfrm>
          <a:prstGeom prst="rect">
            <a:avLst/>
          </a:prstGeom>
          <a:noFill/>
        </p:spPr>
        <p:txBody>
          <a:bodyPr wrap="square" rtlCol="0">
            <a:spAutoFit/>
          </a:bodyPr>
          <a:lstStyle/>
          <a:p>
            <a:r>
              <a:rPr lang="en-US" altLang="zh-CN" sz="2200" dirty="0"/>
              <a:t>(b)Matching of Offline OPT</a:t>
            </a:r>
            <a:endParaRPr lang="zh-CN" altLang="en-US" sz="2200" dirty="0"/>
          </a:p>
        </p:txBody>
      </p:sp>
      <p:sp>
        <p:nvSpPr>
          <p:cNvPr id="18" name="文本框 17"/>
          <p:cNvSpPr txBox="1"/>
          <p:nvPr/>
        </p:nvSpPr>
        <p:spPr>
          <a:xfrm>
            <a:off x="4422898" y="3757439"/>
            <a:ext cx="5477694" cy="430887"/>
          </a:xfrm>
          <a:prstGeom prst="rect">
            <a:avLst/>
          </a:prstGeom>
          <a:noFill/>
        </p:spPr>
        <p:txBody>
          <a:bodyPr wrap="square" rtlCol="0">
            <a:spAutoFit/>
          </a:bodyPr>
          <a:lstStyle/>
          <a:p>
            <a:r>
              <a:rPr lang="en-US" altLang="zh-CN" sz="2200" dirty="0"/>
              <a:t>(c)Matching of Worst-Case Greedy</a:t>
            </a:r>
            <a:endParaRPr lang="zh-CN" altLang="en-US" sz="2200" dirty="0"/>
          </a:p>
        </p:txBody>
      </p:sp>
      <p:sp>
        <p:nvSpPr>
          <p:cNvPr id="19" name="矩形 18"/>
          <p:cNvSpPr/>
          <p:nvPr/>
        </p:nvSpPr>
        <p:spPr bwMode="auto">
          <a:xfrm>
            <a:off x="683568" y="4437112"/>
            <a:ext cx="7848872" cy="648072"/>
          </a:xfrm>
          <a:prstGeom prst="rect">
            <a:avLst/>
          </a:prstGeom>
          <a:solidFill>
            <a:srgbClr val="0070C0"/>
          </a:solidFill>
          <a:ln w="38100">
            <a:solidFill>
              <a:schemeClr val="accent1"/>
            </a:solidFill>
          </a:ln>
        </p:spPr>
        <p:txBody>
          <a:bodyPr anchor="ctr"/>
          <a:lstStyle/>
          <a:p>
            <a:pPr algn="ctr" eaLnBrk="1" hangingPunct="1"/>
            <a:r>
              <a:rPr lang="en-US" altLang="zh-CN" sz="2200" dirty="0">
                <a:solidFill>
                  <a:schemeClr val="bg1"/>
                </a:solidFill>
                <a:latin typeface="+mn-lt"/>
                <a:cs typeface="ＭＳ Ｐゴシック" charset="-128"/>
              </a:rPr>
              <a:t>When t</a:t>
            </a:r>
            <a:r>
              <a:rPr lang="en-US" altLang="zh-CN" sz="2200" baseline="-25000" dirty="0">
                <a:solidFill>
                  <a:schemeClr val="bg1"/>
                </a:solidFill>
                <a:latin typeface="+mn-lt"/>
                <a:cs typeface="ＭＳ Ｐゴシック" charset="-128"/>
              </a:rPr>
              <a:t>4</a:t>
            </a:r>
            <a:r>
              <a:rPr lang="en-US" altLang="zh-CN" sz="2200" dirty="0">
                <a:solidFill>
                  <a:schemeClr val="bg1"/>
                </a:solidFill>
                <a:latin typeface="+mn-lt"/>
                <a:cs typeface="ＭＳ Ｐゴシック" charset="-128"/>
              </a:rPr>
              <a:t> appears, w</a:t>
            </a:r>
            <a:r>
              <a:rPr lang="en-US" altLang="zh-CN" sz="2200" baseline="-25000" dirty="0">
                <a:solidFill>
                  <a:schemeClr val="bg1"/>
                </a:solidFill>
                <a:cs typeface="ＭＳ Ｐゴシック" charset="-128"/>
              </a:rPr>
              <a:t>1 </a:t>
            </a:r>
            <a:r>
              <a:rPr lang="en-US" altLang="zh-CN" sz="2200" dirty="0">
                <a:solidFill>
                  <a:schemeClr val="bg1"/>
                </a:solidFill>
                <a:latin typeface="+mn-lt"/>
                <a:cs typeface="ＭＳ Ｐゴシック" charset="-128"/>
              </a:rPr>
              <a:t> has to be assigned to </a:t>
            </a:r>
            <a:r>
              <a:rPr lang="en-US" altLang="zh-CN" sz="2200" dirty="0">
                <a:solidFill>
                  <a:schemeClr val="bg1"/>
                </a:solidFill>
                <a:cs typeface="ＭＳ Ｐゴシック" charset="-128"/>
              </a:rPr>
              <a:t>t</a:t>
            </a:r>
            <a:r>
              <a:rPr lang="en-US" altLang="zh-CN" sz="2200" baseline="-25000" dirty="0">
                <a:solidFill>
                  <a:schemeClr val="bg1"/>
                </a:solidFill>
                <a:cs typeface="ＭＳ Ｐゴシック" charset="-128"/>
              </a:rPr>
              <a:t>4 </a:t>
            </a:r>
            <a:r>
              <a:rPr lang="en-US" altLang="zh-CN" sz="2200" dirty="0">
                <a:solidFill>
                  <a:schemeClr val="bg1"/>
                </a:solidFill>
                <a:latin typeface="+mn-lt"/>
                <a:cs typeface="ＭＳ Ｐゴシック" charset="-128"/>
              </a:rPr>
              <a:t>by Greedy. </a:t>
            </a:r>
            <a:endParaRPr lang="zh-CN" altLang="en-US" sz="2200" dirty="0">
              <a:solidFill>
                <a:schemeClr val="bg1"/>
              </a:solidFill>
              <a:latin typeface="+mn-lt"/>
              <a:cs typeface="ＭＳ Ｐゴシック" charset="-128"/>
            </a:endParaRPr>
          </a:p>
        </p:txBody>
      </p:sp>
    </p:spTree>
    <p:extLst>
      <p:ext uri="{BB962C8B-B14F-4D97-AF65-F5344CB8AC3E}">
        <p14:creationId xmlns:p14="http://schemas.microsoft.com/office/powerpoint/2010/main" val="3962754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9"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Title 1"/>
          <p:cNvSpPr>
            <a:spLocks noGrp="1"/>
          </p:cNvSpPr>
          <p:nvPr>
            <p:ph type="title"/>
          </p:nvPr>
        </p:nvSpPr>
        <p:spPr>
          <a:xfrm>
            <a:off x="395536" y="122238"/>
            <a:ext cx="8748464" cy="714375"/>
          </a:xfrm>
        </p:spPr>
        <p:txBody>
          <a:bodyPr/>
          <a:lstStyle/>
          <a:p>
            <a:pPr eaLnBrk="1" hangingPunct="1"/>
            <a:r>
              <a:rPr lang="en-US" altLang="zh-CN" sz="3500" dirty="0"/>
              <a:t>Experimental Setting</a:t>
            </a:r>
          </a:p>
        </p:txBody>
      </p:sp>
      <p:sp>
        <p:nvSpPr>
          <p:cNvPr id="4" name="Rectangle 3"/>
          <p:cNvSpPr txBox="1">
            <a:spLocks noChangeArrowheads="1"/>
          </p:cNvSpPr>
          <p:nvPr/>
        </p:nvSpPr>
        <p:spPr bwMode="auto">
          <a:xfrm>
            <a:off x="228600" y="836612"/>
            <a:ext cx="8591550" cy="5832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400" dirty="0">
                <a:latin typeface="+mn-lt"/>
                <a:cs typeface="ＭＳ Ｐゴシック" charset="-128"/>
              </a:rPr>
              <a:t>Real Datasets (</a:t>
            </a:r>
            <a:r>
              <a:rPr lang="en-US" altLang="zh-CN" sz="2400" dirty="0" err="1">
                <a:latin typeface="+mn-lt"/>
                <a:cs typeface="ＭＳ Ｐゴシック" charset="-128"/>
              </a:rPr>
              <a:t>Shenzhou</a:t>
            </a:r>
            <a:r>
              <a:rPr lang="en-US" altLang="zh-CN" sz="2400" dirty="0">
                <a:latin typeface="+mn-lt"/>
                <a:cs typeface="ＭＳ Ｐゴシック" charset="-128"/>
              </a:rPr>
              <a:t> Taxi “</a:t>
            </a:r>
            <a:r>
              <a:rPr lang="zh-CN" altLang="en-US" sz="2400" dirty="0">
                <a:latin typeface="黑体" panose="02010609060101010101" pitchFamily="49" charset="-122"/>
                <a:ea typeface="黑体" panose="02010609060101010101" pitchFamily="49" charset="-122"/>
                <a:cs typeface="ＭＳ Ｐゴシック" charset="-128"/>
              </a:rPr>
              <a:t>神州专车</a:t>
            </a:r>
            <a:r>
              <a:rPr lang="en-US" altLang="zh-CN" sz="2400" dirty="0">
                <a:latin typeface="+mn-lt"/>
                <a:cs typeface="ＭＳ Ｐゴシック" charset="-128"/>
              </a:rPr>
              <a:t>”)</a:t>
            </a:r>
          </a:p>
          <a:p>
            <a:pPr lvl="1" algn="just">
              <a:lnSpc>
                <a:spcPct val="95000"/>
              </a:lnSpc>
              <a:spcBef>
                <a:spcPct val="25000"/>
              </a:spcBef>
              <a:spcAft>
                <a:spcPct val="10000"/>
              </a:spcAft>
              <a:buSzPct val="60000"/>
              <a:defRPr/>
            </a:pPr>
            <a:r>
              <a:rPr lang="en-US" altLang="zh-CN" sz="2000" dirty="0">
                <a:latin typeface="+mn-lt"/>
                <a:cs typeface="ＭＳ Ｐゴシック" charset="-128"/>
              </a:rPr>
              <a:t>15082 </a:t>
            </a:r>
            <a:r>
              <a:rPr lang="en-US" altLang="zh-CN" sz="2000" dirty="0" err="1">
                <a:latin typeface="+mn-lt"/>
                <a:cs typeface="ＭＳ Ｐゴシック" charset="-128"/>
              </a:rPr>
              <a:t>Shenzhou</a:t>
            </a:r>
            <a:r>
              <a:rPr lang="en-US" altLang="zh-CN" sz="2000" dirty="0">
                <a:latin typeface="+mn-lt"/>
                <a:cs typeface="ＭＳ Ｐゴシック" charset="-128"/>
              </a:rPr>
              <a:t> Taxis at Beijing in May 2015)</a:t>
            </a:r>
          </a:p>
          <a:p>
            <a:pPr lvl="1" algn="just">
              <a:lnSpc>
                <a:spcPct val="95000"/>
              </a:lnSpc>
              <a:spcBef>
                <a:spcPct val="25000"/>
              </a:spcBef>
              <a:spcAft>
                <a:spcPct val="10000"/>
              </a:spcAft>
              <a:buSzPct val="60000"/>
              <a:defRPr/>
            </a:pPr>
            <a:r>
              <a:rPr lang="en-US" altLang="zh-CN" sz="2000" dirty="0">
                <a:latin typeface="+mn-lt"/>
                <a:cs typeface="ＭＳ Ｐゴシック" charset="-128"/>
              </a:rPr>
              <a:t>Average 115364 calling-taxi requests per day</a:t>
            </a:r>
          </a:p>
          <a:p>
            <a:pPr algn="just">
              <a:lnSpc>
                <a:spcPct val="95000"/>
              </a:lnSpc>
              <a:spcBef>
                <a:spcPts val="200"/>
              </a:spcBef>
              <a:spcAft>
                <a:spcPts val="0"/>
              </a:spcAft>
              <a:buSzPct val="60000"/>
              <a:defRPr/>
            </a:pPr>
            <a:endParaRPr lang="en-US" altLang="zh-CN" sz="2400" dirty="0"/>
          </a:p>
          <a:p>
            <a:pPr algn="just">
              <a:lnSpc>
                <a:spcPct val="95000"/>
              </a:lnSpc>
              <a:spcBef>
                <a:spcPts val="200"/>
              </a:spcBef>
              <a:spcAft>
                <a:spcPts val="0"/>
              </a:spcAft>
              <a:buSzPct val="60000"/>
              <a:defRPr/>
            </a:pPr>
            <a:endParaRPr lang="en-US" altLang="zh-CN" sz="2400" dirty="0"/>
          </a:p>
          <a:p>
            <a:pPr algn="just">
              <a:lnSpc>
                <a:spcPct val="95000"/>
              </a:lnSpc>
              <a:spcBef>
                <a:spcPts val="200"/>
              </a:spcBef>
              <a:spcAft>
                <a:spcPts val="0"/>
              </a:spcAft>
              <a:buSzPct val="60000"/>
              <a:defRPr/>
            </a:pPr>
            <a:endParaRPr lang="en-US" altLang="zh-CN" sz="2400" dirty="0"/>
          </a:p>
          <a:p>
            <a:pPr algn="just">
              <a:lnSpc>
                <a:spcPct val="95000"/>
              </a:lnSpc>
              <a:spcBef>
                <a:spcPts val="200"/>
              </a:spcBef>
              <a:spcAft>
                <a:spcPts val="0"/>
              </a:spcAft>
              <a:buSzPct val="60000"/>
              <a:defRPr/>
            </a:pPr>
            <a:endParaRPr lang="en-US" altLang="zh-CN" sz="2400" dirty="0"/>
          </a:p>
          <a:p>
            <a:pPr algn="just">
              <a:lnSpc>
                <a:spcPct val="95000"/>
              </a:lnSpc>
              <a:spcBef>
                <a:spcPts val="200"/>
              </a:spcBef>
              <a:spcAft>
                <a:spcPts val="0"/>
              </a:spcAft>
              <a:buSzPct val="60000"/>
              <a:defRPr/>
            </a:pPr>
            <a:endParaRPr lang="en-US" altLang="zh-CN" sz="2400" dirty="0"/>
          </a:p>
          <a:p>
            <a:pPr algn="just">
              <a:lnSpc>
                <a:spcPct val="95000"/>
              </a:lnSpc>
              <a:spcBef>
                <a:spcPts val="200"/>
              </a:spcBef>
              <a:spcAft>
                <a:spcPts val="0"/>
              </a:spcAft>
              <a:buSzPct val="60000"/>
              <a:defRPr/>
            </a:pPr>
            <a:endParaRPr lang="en-US" altLang="zh-CN" sz="2400" dirty="0"/>
          </a:p>
          <a:p>
            <a:pPr algn="just">
              <a:lnSpc>
                <a:spcPct val="95000"/>
              </a:lnSpc>
              <a:spcBef>
                <a:spcPts val="200"/>
              </a:spcBef>
              <a:spcAft>
                <a:spcPts val="0"/>
              </a:spcAft>
              <a:buSzPct val="60000"/>
              <a:defRPr/>
            </a:pPr>
            <a:endParaRPr lang="en-US" altLang="zh-CN" sz="2400" dirty="0"/>
          </a:p>
          <a:p>
            <a:pPr marL="0" indent="0" algn="just">
              <a:lnSpc>
                <a:spcPct val="95000"/>
              </a:lnSpc>
              <a:spcBef>
                <a:spcPts val="200"/>
              </a:spcBef>
              <a:spcAft>
                <a:spcPts val="0"/>
              </a:spcAft>
              <a:buSzPct val="60000"/>
              <a:buNone/>
              <a:defRPr/>
            </a:pPr>
            <a:endParaRPr lang="en-US" altLang="zh-CN" sz="2400" dirty="0"/>
          </a:p>
          <a:p>
            <a:pPr algn="just">
              <a:lnSpc>
                <a:spcPct val="95000"/>
              </a:lnSpc>
              <a:spcBef>
                <a:spcPts val="200"/>
              </a:spcBef>
              <a:spcAft>
                <a:spcPts val="0"/>
              </a:spcAft>
              <a:buSzPct val="60000"/>
              <a:defRPr/>
            </a:pPr>
            <a:r>
              <a:rPr lang="en-US" altLang="zh-CN" sz="2400" dirty="0"/>
              <a:t>Synthetic Dataset</a:t>
            </a:r>
          </a:p>
          <a:p>
            <a:pPr lvl="1" algn="just">
              <a:lnSpc>
                <a:spcPct val="95000"/>
              </a:lnSpc>
              <a:spcBef>
                <a:spcPct val="25000"/>
              </a:spcBef>
              <a:spcAft>
                <a:spcPct val="10000"/>
              </a:spcAft>
              <a:buSzPct val="60000"/>
              <a:defRPr/>
            </a:pPr>
            <a:r>
              <a:rPr lang="en-US" altLang="zh-CN" sz="1800" dirty="0">
                <a:cs typeface="ＭＳ Ｐゴシック" charset="-128"/>
              </a:rPr>
              <a:t>|T| (The number of spatial tasks)=5000</a:t>
            </a:r>
          </a:p>
          <a:p>
            <a:pPr lvl="1" algn="just">
              <a:lnSpc>
                <a:spcPct val="95000"/>
              </a:lnSpc>
              <a:spcBef>
                <a:spcPct val="25000"/>
              </a:spcBef>
              <a:spcAft>
                <a:spcPct val="10000"/>
              </a:spcAft>
              <a:buSzPct val="60000"/>
              <a:defRPr/>
            </a:pPr>
            <a:r>
              <a:rPr lang="en-US" altLang="zh-CN" sz="1800" dirty="0">
                <a:cs typeface="ＭＳ Ｐゴシック" charset="-128"/>
              </a:rPr>
              <a:t>|W|(The number of crowd workers)=5000</a:t>
            </a:r>
          </a:p>
          <a:p>
            <a:pPr lvl="1" algn="just">
              <a:lnSpc>
                <a:spcPct val="95000"/>
              </a:lnSpc>
              <a:spcBef>
                <a:spcPct val="25000"/>
              </a:spcBef>
              <a:spcAft>
                <a:spcPct val="10000"/>
              </a:spcAft>
              <a:buSzPct val="60000"/>
              <a:defRPr/>
            </a:pPr>
            <a:r>
              <a:rPr lang="en-US" altLang="zh-CN" sz="1800" dirty="0">
                <a:cs typeface="ＭＳ Ｐゴシック" charset="-128"/>
              </a:rPr>
              <a:t>The locations of tasks randomly follows Normal distribution, Uniform distribution, Power-law distribution and Exponential distribution.</a:t>
            </a:r>
          </a:p>
          <a:p>
            <a:pPr marL="349250" lvl="1" indent="0" algn="just">
              <a:lnSpc>
                <a:spcPct val="95000"/>
              </a:lnSpc>
              <a:spcBef>
                <a:spcPct val="25000"/>
              </a:spcBef>
              <a:spcAft>
                <a:spcPct val="10000"/>
              </a:spcAft>
              <a:buSzPct val="60000"/>
              <a:buNone/>
              <a:defRPr/>
            </a:pPr>
            <a:endParaRPr lang="en-US" altLang="zh-CN" sz="2000" dirty="0">
              <a:cs typeface="ＭＳ Ｐゴシック" charset="-128"/>
            </a:endParaRPr>
          </a:p>
          <a:p>
            <a:pPr lvl="1" algn="just">
              <a:lnSpc>
                <a:spcPct val="95000"/>
              </a:lnSpc>
              <a:spcBef>
                <a:spcPct val="25000"/>
              </a:spcBef>
              <a:spcAft>
                <a:spcPct val="10000"/>
              </a:spcAft>
              <a:buSzPct val="60000"/>
              <a:defRPr/>
            </a:pPr>
            <a:endParaRPr lang="en-US" altLang="zh-CN" sz="2000" dirty="0">
              <a:cs typeface="ＭＳ Ｐゴシック" charset="-128"/>
            </a:endParaRPr>
          </a:p>
        </p:txBody>
      </p:sp>
      <p:sp>
        <p:nvSpPr>
          <p:cNvPr id="6"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122</a:t>
            </a:fld>
            <a:endParaRPr lang="en-US" altLang="zh-CN" sz="1200" b="0">
              <a:ea typeface="Gulim" pitchFamily="34" charset="-127"/>
            </a:endParaRPr>
          </a:p>
        </p:txBody>
      </p:sp>
      <p:grpSp>
        <p:nvGrpSpPr>
          <p:cNvPr id="7" name="组合 6"/>
          <p:cNvGrpSpPr/>
          <p:nvPr/>
        </p:nvGrpSpPr>
        <p:grpSpPr>
          <a:xfrm>
            <a:off x="125584" y="2132856"/>
            <a:ext cx="8838458" cy="2875041"/>
            <a:chOff x="125584" y="2132856"/>
            <a:chExt cx="8838458" cy="2875041"/>
          </a:xfrm>
        </p:grpSpPr>
        <p:pic>
          <p:nvPicPr>
            <p:cNvPr id="2" name="图片 1"/>
            <p:cNvPicPr>
              <a:picLocks noChangeAspect="1"/>
            </p:cNvPicPr>
            <p:nvPr/>
          </p:nvPicPr>
          <p:blipFill>
            <a:blip r:embed="rId3"/>
            <a:stretch>
              <a:fillRect/>
            </a:stretch>
          </p:blipFill>
          <p:spPr>
            <a:xfrm>
              <a:off x="125584" y="2132856"/>
              <a:ext cx="4302400" cy="2844762"/>
            </a:xfrm>
            <a:prstGeom prst="rect">
              <a:avLst/>
            </a:prstGeom>
          </p:spPr>
        </p:pic>
        <p:pic>
          <p:nvPicPr>
            <p:cNvPr id="3" name="图片 2"/>
            <p:cNvPicPr>
              <a:picLocks noChangeAspect="1"/>
            </p:cNvPicPr>
            <p:nvPr/>
          </p:nvPicPr>
          <p:blipFill>
            <a:blip r:embed="rId4"/>
            <a:stretch>
              <a:fillRect/>
            </a:stretch>
          </p:blipFill>
          <p:spPr>
            <a:xfrm>
              <a:off x="4788024" y="2204864"/>
              <a:ext cx="4176018" cy="2803033"/>
            </a:xfrm>
            <a:prstGeom prst="rect">
              <a:avLst/>
            </a:prstGeom>
          </p:spPr>
        </p:pic>
      </p:grpSp>
    </p:spTree>
    <p:extLst>
      <p:ext uri="{BB962C8B-B14F-4D97-AF65-F5344CB8AC3E}">
        <p14:creationId xmlns:p14="http://schemas.microsoft.com/office/powerpoint/2010/main" val="27758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标题 1"/>
          <p:cNvSpPr>
            <a:spLocks noGrp="1" noChangeArrowheads="1"/>
          </p:cNvSpPr>
          <p:nvPr>
            <p:ph type="title"/>
          </p:nvPr>
        </p:nvSpPr>
        <p:spPr/>
        <p:txBody>
          <a:bodyPr/>
          <a:lstStyle/>
          <a:p>
            <a:pPr eaLnBrk="1" hangingPunct="1"/>
            <a:r>
              <a:rPr lang="en-US" altLang="zh-CN" sz="3500" dirty="0"/>
              <a:t>Experiments: Task (Normal)</a:t>
            </a:r>
            <a:endParaRPr lang="zh-CN" altLang="en-US" sz="3500" dirty="0"/>
          </a:p>
        </p:txBody>
      </p:sp>
      <p:sp>
        <p:nvSpPr>
          <p:cNvPr id="7"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123</a:t>
            </a:fld>
            <a:endParaRPr lang="en-US" altLang="zh-CN" sz="1200" b="0">
              <a:ea typeface="Gulim" pitchFamily="34" charset="-127"/>
            </a:endParaRPr>
          </a:p>
        </p:txBody>
      </p:sp>
      <p:pic>
        <p:nvPicPr>
          <p:cNvPr id="3" name="图片 2"/>
          <p:cNvPicPr>
            <a:picLocks noChangeAspect="1"/>
          </p:cNvPicPr>
          <p:nvPr/>
        </p:nvPicPr>
        <p:blipFill>
          <a:blip r:embed="rId3"/>
          <a:stretch>
            <a:fillRect/>
          </a:stretch>
        </p:blipFill>
        <p:spPr>
          <a:xfrm>
            <a:off x="323528" y="908720"/>
            <a:ext cx="8424936" cy="5750844"/>
          </a:xfrm>
          <a:prstGeom prst="rect">
            <a:avLst/>
          </a:prstGeom>
        </p:spPr>
      </p:pic>
    </p:spTree>
    <p:extLst>
      <p:ext uri="{BB962C8B-B14F-4D97-AF65-F5344CB8AC3E}">
        <p14:creationId xmlns:p14="http://schemas.microsoft.com/office/powerpoint/2010/main" val="273444094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标题 1"/>
          <p:cNvSpPr>
            <a:spLocks noGrp="1" noChangeArrowheads="1"/>
          </p:cNvSpPr>
          <p:nvPr>
            <p:ph type="title"/>
          </p:nvPr>
        </p:nvSpPr>
        <p:spPr/>
        <p:txBody>
          <a:bodyPr/>
          <a:lstStyle/>
          <a:p>
            <a:pPr eaLnBrk="1" hangingPunct="1"/>
            <a:r>
              <a:rPr lang="en-US" altLang="zh-CN" sz="3500" dirty="0"/>
              <a:t>Experiments: Real Datasets</a:t>
            </a:r>
            <a:endParaRPr lang="zh-CN" altLang="en-US" sz="3500" dirty="0"/>
          </a:p>
        </p:txBody>
      </p:sp>
      <p:sp>
        <p:nvSpPr>
          <p:cNvPr id="7"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124</a:t>
            </a:fld>
            <a:endParaRPr lang="en-US" altLang="zh-CN" sz="1200" b="0">
              <a:ea typeface="Gulim" pitchFamily="34" charset="-127"/>
            </a:endParaRPr>
          </a:p>
        </p:txBody>
      </p:sp>
      <p:grpSp>
        <p:nvGrpSpPr>
          <p:cNvPr id="5" name="组合 4"/>
          <p:cNvGrpSpPr/>
          <p:nvPr/>
        </p:nvGrpSpPr>
        <p:grpSpPr>
          <a:xfrm>
            <a:off x="-9004" y="1189770"/>
            <a:ext cx="8901484" cy="3607382"/>
            <a:chOff x="-9004" y="1189770"/>
            <a:chExt cx="8901484" cy="3607382"/>
          </a:xfrm>
        </p:grpSpPr>
        <p:pic>
          <p:nvPicPr>
            <p:cNvPr id="2" name="图片 1"/>
            <p:cNvPicPr>
              <a:picLocks noChangeAspect="1"/>
            </p:cNvPicPr>
            <p:nvPr/>
          </p:nvPicPr>
          <p:blipFill>
            <a:blip r:embed="rId3"/>
            <a:stretch>
              <a:fillRect/>
            </a:stretch>
          </p:blipFill>
          <p:spPr>
            <a:xfrm>
              <a:off x="-9004" y="1196752"/>
              <a:ext cx="4328804" cy="3600400"/>
            </a:xfrm>
            <a:prstGeom prst="rect">
              <a:avLst/>
            </a:prstGeom>
          </p:spPr>
        </p:pic>
        <p:pic>
          <p:nvPicPr>
            <p:cNvPr id="4" name="图片 3"/>
            <p:cNvPicPr>
              <a:picLocks noChangeAspect="1"/>
            </p:cNvPicPr>
            <p:nvPr/>
          </p:nvPicPr>
          <p:blipFill>
            <a:blip r:embed="rId4"/>
            <a:stretch>
              <a:fillRect/>
            </a:stretch>
          </p:blipFill>
          <p:spPr>
            <a:xfrm>
              <a:off x="4565953" y="1189770"/>
              <a:ext cx="4326527" cy="3535374"/>
            </a:xfrm>
            <a:prstGeom prst="rect">
              <a:avLst/>
            </a:prstGeom>
          </p:spPr>
        </p:pic>
      </p:grpSp>
      <p:sp>
        <p:nvSpPr>
          <p:cNvPr id="8" name="矩形标注 7"/>
          <p:cNvSpPr>
            <a:spLocks noChangeArrowheads="1"/>
          </p:cNvSpPr>
          <p:nvPr/>
        </p:nvSpPr>
        <p:spPr bwMode="auto">
          <a:xfrm>
            <a:off x="323528" y="5445224"/>
            <a:ext cx="8496944" cy="868855"/>
          </a:xfrm>
          <a:prstGeom prst="wedgeRectCallout">
            <a:avLst>
              <a:gd name="adj1" fmla="val 12922"/>
              <a:gd name="adj2" fmla="val -112620"/>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buNone/>
            </a:pPr>
            <a:r>
              <a:rPr lang="en-US" altLang="zh-CN" sz="2400" dirty="0"/>
              <a:t>For total distance, Greedy is almost 2 times better than the other two online algorithms! </a:t>
            </a:r>
            <a:endParaRPr lang="en-US" altLang="zh-CN" sz="2000" dirty="0"/>
          </a:p>
        </p:txBody>
      </p:sp>
    </p:spTree>
    <p:extLst>
      <p:ext uri="{BB962C8B-B14F-4D97-AF65-F5344CB8AC3E}">
        <p14:creationId xmlns:p14="http://schemas.microsoft.com/office/powerpoint/2010/main" val="142601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txBox="1">
            <a:spLocks noChangeArrowheads="1"/>
          </p:cNvSpPr>
          <p:nvPr/>
        </p:nvSpPr>
        <p:spPr bwMode="auto">
          <a:xfrm>
            <a:off x="228600" y="957263"/>
            <a:ext cx="8591550" cy="527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spcBef>
                <a:spcPts val="1500"/>
              </a:spcBef>
              <a:spcAft>
                <a:spcPts val="300"/>
              </a:spcAft>
              <a:buSzPct val="60000"/>
              <a:defRPr/>
            </a:pPr>
            <a:r>
              <a:rPr lang="en-US" altLang="zh-CN" sz="2800" dirty="0">
                <a:latin typeface="+mn-lt"/>
                <a:cs typeface="ＭＳ Ｐゴシック" charset="-128"/>
              </a:rPr>
              <a:t>Our most important experimental finding is that both the efficiency and the effectiveness of </a:t>
            </a:r>
            <a:r>
              <a:rPr lang="en-US" altLang="zh-CN" sz="2800" i="1" dirty="0">
                <a:solidFill>
                  <a:srgbClr val="FF0000"/>
                </a:solidFill>
                <a:latin typeface="+mn-lt"/>
                <a:cs typeface="ＭＳ Ｐゴシック" charset="-128"/>
              </a:rPr>
              <a:t>Greedy significantly outperforms the other algorithms in almost all practical cases.</a:t>
            </a:r>
          </a:p>
          <a:p>
            <a:pPr algn="just">
              <a:spcBef>
                <a:spcPts val="1500"/>
              </a:spcBef>
              <a:spcAft>
                <a:spcPts val="300"/>
              </a:spcAft>
              <a:buSzPct val="60000"/>
              <a:defRPr/>
            </a:pPr>
            <a:r>
              <a:rPr lang="en-US" altLang="zh-CN" sz="2800" i="1" dirty="0">
                <a:solidFill>
                  <a:srgbClr val="FF0000"/>
                </a:solidFill>
                <a:latin typeface="+mn-lt"/>
                <a:cs typeface="ＭＳ Ｐゴシック" charset="-128"/>
              </a:rPr>
              <a:t>We clarify the 25-year misunderstanding </a:t>
            </a:r>
            <a:r>
              <a:rPr lang="en-US" altLang="zh-CN" sz="2800" dirty="0">
                <a:latin typeface="+mn-lt"/>
                <a:cs typeface="ＭＳ Ｐゴシック" charset="-128"/>
              </a:rPr>
              <a:t>towards Greedy for the OMBM problem through the experimental study!</a:t>
            </a:r>
          </a:p>
          <a:p>
            <a:pPr algn="just">
              <a:spcBef>
                <a:spcPts val="1500"/>
              </a:spcBef>
              <a:spcAft>
                <a:spcPts val="300"/>
              </a:spcAft>
              <a:buSzPct val="60000"/>
              <a:defRPr/>
            </a:pPr>
            <a:r>
              <a:rPr lang="en-US" altLang="zh-CN" sz="2800" dirty="0">
                <a:latin typeface="+mn-lt"/>
                <a:cs typeface="ＭＳ Ｐゴシック" charset="-128"/>
              </a:rPr>
              <a:t>According to extensive random experiments, we propose the a open question: </a:t>
            </a:r>
            <a:r>
              <a:rPr lang="en-US" altLang="zh-CN" sz="2800" dirty="0">
                <a:solidFill>
                  <a:srgbClr val="FF0000"/>
                </a:solidFill>
                <a:latin typeface="+mn-lt"/>
                <a:cs typeface="ＭＳ Ｐゴシック" charset="-128"/>
              </a:rPr>
              <a:t>the average-case competitive ratio of Greedy for the OMBM problem should be constant.</a:t>
            </a:r>
          </a:p>
        </p:txBody>
      </p:sp>
      <p:sp>
        <p:nvSpPr>
          <p:cNvPr id="105475" name="Title 1"/>
          <p:cNvSpPr>
            <a:spLocks noGrp="1"/>
          </p:cNvSpPr>
          <p:nvPr>
            <p:ph type="title"/>
          </p:nvPr>
        </p:nvSpPr>
        <p:spPr>
          <a:xfrm>
            <a:off x="395536" y="122238"/>
            <a:ext cx="8748464" cy="714375"/>
          </a:xfrm>
        </p:spPr>
        <p:txBody>
          <a:bodyPr/>
          <a:lstStyle/>
          <a:p>
            <a:pPr eaLnBrk="1" hangingPunct="1"/>
            <a:r>
              <a:rPr lang="en-US" altLang="zh-CN" sz="3500"/>
              <a:t>Conclusion</a:t>
            </a:r>
          </a:p>
        </p:txBody>
      </p:sp>
      <p:sp>
        <p:nvSpPr>
          <p:cNvPr id="4"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125</a:t>
            </a:fld>
            <a:endParaRPr lang="en-US" altLang="zh-CN" sz="1200" b="0">
              <a:ea typeface="Gulim" pitchFamily="34" charset="-127"/>
            </a:endParaRPr>
          </a:p>
        </p:txBody>
      </p:sp>
    </p:spTree>
    <p:extLst>
      <p:ext uri="{BB962C8B-B14F-4D97-AF65-F5344CB8AC3E}">
        <p14:creationId xmlns:p14="http://schemas.microsoft.com/office/powerpoint/2010/main" val="4059033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pPr eaLnBrk="1" hangingPunct="1"/>
            <a:r>
              <a:rPr lang="en-US" altLang="zh-CN"/>
              <a:t>Outline</a:t>
            </a:r>
          </a:p>
        </p:txBody>
      </p:sp>
      <p:sp>
        <p:nvSpPr>
          <p:cNvPr id="3" name="Content Placeholder 2"/>
          <p:cNvSpPr>
            <a:spLocks noGrp="1"/>
          </p:cNvSpPr>
          <p:nvPr>
            <p:ph sz="quarter" idx="1"/>
          </p:nvPr>
        </p:nvSpPr>
        <p:spPr>
          <a:xfrm>
            <a:off x="323850" y="1125538"/>
            <a:ext cx="8712200" cy="4937125"/>
          </a:xfrm>
        </p:spPr>
        <p:txBody>
          <a:bodyPr/>
          <a:lstStyle/>
          <a:p>
            <a:pPr eaLnBrk="1" hangingPunct="1">
              <a:lnSpc>
                <a:spcPct val="80000"/>
              </a:lnSpc>
            </a:pPr>
            <a:r>
              <a:rPr lang="en-US" altLang="zh-CN" dirty="0"/>
              <a:t>Human Computation in a Nutshell</a:t>
            </a:r>
            <a:endParaRPr lang="en-US" altLang="zh-CN" sz="2400" dirty="0"/>
          </a:p>
          <a:p>
            <a:pPr eaLnBrk="1" hangingPunct="1">
              <a:lnSpc>
                <a:spcPct val="80000"/>
              </a:lnSpc>
              <a:buFont typeface="Wingdings" panose="05000000000000000000" pitchFamily="2" charset="2"/>
              <a:buNone/>
            </a:pPr>
            <a:endParaRPr lang="en-US" altLang="zh-CN" sz="2400" dirty="0"/>
          </a:p>
          <a:p>
            <a:pPr eaLnBrk="1" hangingPunct="1">
              <a:lnSpc>
                <a:spcPct val="80000"/>
              </a:lnSpc>
              <a:buFont typeface="Wingdings" panose="05000000000000000000" pitchFamily="2" charset="2"/>
              <a:buNone/>
            </a:pPr>
            <a:endParaRPr lang="en-US" altLang="zh-CN" sz="2400" dirty="0"/>
          </a:p>
          <a:p>
            <a:pPr eaLnBrk="1" hangingPunct="1">
              <a:lnSpc>
                <a:spcPct val="80000"/>
              </a:lnSpc>
            </a:pPr>
            <a:r>
              <a:rPr lang="en-US" altLang="zh-CN" dirty="0"/>
              <a:t>State-of-art</a:t>
            </a:r>
          </a:p>
          <a:p>
            <a:pPr lvl="1" eaLnBrk="1" hangingPunct="1">
              <a:lnSpc>
                <a:spcPct val="80000"/>
              </a:lnSpc>
            </a:pPr>
            <a:r>
              <a:rPr lang="en-US" altLang="zh-CN" dirty="0"/>
              <a:t>A Review of Crowdsourced Databases</a:t>
            </a:r>
          </a:p>
          <a:p>
            <a:pPr lvl="1" eaLnBrk="1" hangingPunct="1">
              <a:lnSpc>
                <a:spcPct val="80000"/>
              </a:lnSpc>
            </a:pPr>
            <a:r>
              <a:rPr lang="en-US" altLang="zh-CN" dirty="0"/>
              <a:t>Task Assignment</a:t>
            </a:r>
          </a:p>
          <a:p>
            <a:pPr lvl="2" eaLnBrk="1" hangingPunct="1">
              <a:lnSpc>
                <a:spcPct val="80000"/>
              </a:lnSpc>
            </a:pPr>
            <a:r>
              <a:rPr lang="en-US" altLang="zh-CN" dirty="0"/>
              <a:t>Online Mobile Micro-Task Assignment [ICDE</a:t>
            </a:r>
            <a:r>
              <a:rPr lang="en-US" altLang="en-US" dirty="0"/>
              <a:t>’20</a:t>
            </a:r>
            <a:r>
              <a:rPr lang="en-US" altLang="zh-CN" dirty="0"/>
              <a:t>16]</a:t>
            </a:r>
          </a:p>
          <a:p>
            <a:pPr lvl="2" eaLnBrk="1" hangingPunct="1">
              <a:lnSpc>
                <a:spcPct val="80000"/>
              </a:lnSpc>
            </a:pPr>
            <a:r>
              <a:rPr lang="en-US" altLang="zh-CN" dirty="0"/>
              <a:t>Online Matching in Real-Time Spatial Data [VLDB</a:t>
            </a:r>
            <a:r>
              <a:rPr lang="en-US" altLang="en-US" dirty="0"/>
              <a:t>’20</a:t>
            </a:r>
            <a:r>
              <a:rPr lang="en-US" altLang="zh-CN" dirty="0"/>
              <a:t>16]</a:t>
            </a:r>
          </a:p>
          <a:p>
            <a:pPr marL="693737" lvl="2" indent="0" eaLnBrk="1" hangingPunct="1">
              <a:lnSpc>
                <a:spcPct val="80000"/>
              </a:lnSpc>
              <a:buNone/>
            </a:pPr>
            <a:endParaRPr lang="en-US" altLang="zh-CN" sz="1900" dirty="0"/>
          </a:p>
          <a:p>
            <a:pPr marL="693737" lvl="2" indent="0" eaLnBrk="1" hangingPunct="1">
              <a:lnSpc>
                <a:spcPct val="80000"/>
              </a:lnSpc>
              <a:buNone/>
            </a:pPr>
            <a:endParaRPr lang="en-US" altLang="zh-CN" sz="1900" dirty="0"/>
          </a:p>
          <a:p>
            <a:pPr eaLnBrk="1" hangingPunct="1">
              <a:lnSpc>
                <a:spcPct val="80000"/>
              </a:lnSpc>
            </a:pPr>
            <a:r>
              <a:rPr lang="en-US" altLang="zh-CN" b="1" dirty="0">
                <a:solidFill>
                  <a:srgbClr val="00B0F0"/>
                </a:solidFill>
              </a:rPr>
              <a:t>Crowdsourcing in a Vision</a:t>
            </a:r>
          </a:p>
        </p:txBody>
      </p:sp>
      <p:sp>
        <p:nvSpPr>
          <p:cNvPr id="5530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0886E8B2-D8B5-47C2-BB15-00B3A46958E8}" type="slidenum">
              <a:rPr lang="en-US" altLang="zh-CN" sz="1200" b="0">
                <a:ea typeface="Gulim" pitchFamily="34" charset="-127"/>
              </a:rPr>
              <a:pPr eaLnBrk="1" hangingPunct="1"/>
              <a:t>126</a:t>
            </a:fld>
            <a:endParaRPr lang="en-US" altLang="zh-CN" sz="1200" b="0">
              <a:ea typeface="Gulim" pitchFamily="34" charset="-127"/>
            </a:endParaRPr>
          </a:p>
        </p:txBody>
      </p:sp>
    </p:spTree>
    <p:extLst>
      <p:ext uri="{BB962C8B-B14F-4D97-AF65-F5344CB8AC3E}">
        <p14:creationId xmlns:p14="http://schemas.microsoft.com/office/powerpoint/2010/main" val="195228033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1"/>
          <p:cNvSpPr>
            <a:spLocks noGrp="1"/>
          </p:cNvSpPr>
          <p:nvPr>
            <p:ph type="title"/>
          </p:nvPr>
        </p:nvSpPr>
        <p:spPr/>
        <p:txBody>
          <a:bodyPr/>
          <a:lstStyle/>
          <a:p>
            <a:pPr eaLnBrk="1" hangingPunct="1"/>
            <a:r>
              <a:rPr lang="en-US" altLang="zh-CN"/>
              <a:t>Research in Crowdsourcing</a:t>
            </a:r>
          </a:p>
        </p:txBody>
      </p:sp>
      <p:sp>
        <p:nvSpPr>
          <p:cNvPr id="120835"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F905D50-F521-4D5C-8228-B94ACBD6A188}" type="slidenum">
              <a:rPr lang="en-US" altLang="zh-CN" sz="1200" b="0">
                <a:ea typeface="Gulim" pitchFamily="34" charset="-127"/>
              </a:rPr>
              <a:pPr eaLnBrk="1" hangingPunct="1"/>
              <a:t>127</a:t>
            </a:fld>
            <a:endParaRPr lang="en-US" altLang="zh-CN" sz="1200" b="0">
              <a:ea typeface="Gulim" pitchFamily="34" charset="-127"/>
            </a:endParaRPr>
          </a:p>
        </p:txBody>
      </p:sp>
      <p:sp>
        <p:nvSpPr>
          <p:cNvPr id="4" name="Content Placeholder 3"/>
          <p:cNvSpPr>
            <a:spLocks noGrp="1"/>
          </p:cNvSpPr>
          <p:nvPr>
            <p:ph sz="quarter" idx="1"/>
          </p:nvPr>
        </p:nvSpPr>
        <p:spPr>
          <a:xfrm>
            <a:off x="309563" y="1350963"/>
            <a:ext cx="8583612" cy="4022725"/>
          </a:xfrm>
        </p:spPr>
        <p:txBody>
          <a:bodyPr/>
          <a:lstStyle/>
          <a:p>
            <a:pPr eaLnBrk="1" hangingPunct="1"/>
            <a:r>
              <a:rPr lang="en-US" altLang="zh-CN" dirty="0"/>
              <a:t>Crowdsourced Science</a:t>
            </a:r>
          </a:p>
          <a:p>
            <a:pPr lvl="1" eaLnBrk="1" hangingPunct="1"/>
            <a:r>
              <a:rPr lang="en-US" altLang="zh-CN" dirty="0"/>
              <a:t>Traditional Science that enhanced by crowdsourcing</a:t>
            </a:r>
          </a:p>
          <a:p>
            <a:pPr eaLnBrk="1" hangingPunct="1"/>
            <a:endParaRPr lang="en-US" altLang="zh-CN" dirty="0"/>
          </a:p>
          <a:p>
            <a:pPr eaLnBrk="1" hangingPunct="1"/>
            <a:endParaRPr lang="en-US" altLang="zh-CN" dirty="0"/>
          </a:p>
          <a:p>
            <a:pPr eaLnBrk="1" hangingPunct="1"/>
            <a:r>
              <a:rPr lang="en-US" altLang="zh-CN" dirty="0"/>
              <a:t>Science of Crowdsourcing</a:t>
            </a:r>
          </a:p>
          <a:p>
            <a:pPr lvl="1" eaLnBrk="1" hangingPunct="1"/>
            <a:r>
              <a:rPr lang="en-US" altLang="zh-CN" dirty="0"/>
              <a:t>The characteristics of Human Computation as new hardware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p:txBody>
          <a:bodyPr/>
          <a:lstStyle/>
          <a:p>
            <a:pPr eaLnBrk="1" hangingPunct="1"/>
            <a:r>
              <a:rPr lang="en-US" altLang="zh-CN"/>
              <a:t>Crowdsourced Science</a:t>
            </a:r>
          </a:p>
        </p:txBody>
      </p:sp>
      <p:sp>
        <p:nvSpPr>
          <p:cNvPr id="148483"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6450E56C-DE62-42DC-BAB3-8CDDC6C2B488}" type="slidenum">
              <a:rPr lang="en-US" altLang="zh-CN" sz="1200" b="0">
                <a:ea typeface="Gulim" pitchFamily="34" charset="-127"/>
              </a:rPr>
              <a:pPr eaLnBrk="1" hangingPunct="1"/>
              <a:t>128</a:t>
            </a:fld>
            <a:endParaRPr lang="en-US" altLang="zh-CN" sz="1200" b="0">
              <a:ea typeface="Gulim" pitchFamily="34" charset="-127"/>
            </a:endParaRPr>
          </a:p>
        </p:txBody>
      </p:sp>
      <p:sp>
        <p:nvSpPr>
          <p:cNvPr id="4" name="Content Placeholder 3"/>
          <p:cNvSpPr>
            <a:spLocks noGrp="1"/>
          </p:cNvSpPr>
          <p:nvPr>
            <p:ph sz="quarter" idx="1"/>
          </p:nvPr>
        </p:nvSpPr>
        <p:spPr>
          <a:xfrm>
            <a:off x="381000" y="1196975"/>
            <a:ext cx="8229600" cy="3108325"/>
          </a:xfrm>
        </p:spPr>
        <p:txBody>
          <a:bodyPr/>
          <a:lstStyle/>
          <a:p>
            <a:pPr eaLnBrk="1" hangingPunct="1"/>
            <a:r>
              <a:rPr lang="en-US" altLang="zh-CN"/>
              <a:t>Discover new tasks suitable for crowds</a:t>
            </a:r>
          </a:p>
          <a:p>
            <a:pPr lvl="1" eaLnBrk="1" hangingPunct="1"/>
            <a:r>
              <a:rPr lang="en-US" altLang="zh-CN"/>
              <a:t>Information Retrieval</a:t>
            </a:r>
          </a:p>
          <a:p>
            <a:pPr lvl="2" eaLnBrk="1" hangingPunct="1"/>
            <a:r>
              <a:rPr lang="en-US" altLang="zh-CN"/>
              <a:t>New methods for experiments</a:t>
            </a:r>
          </a:p>
          <a:p>
            <a:pPr lvl="1" eaLnBrk="1" hangingPunct="1"/>
            <a:r>
              <a:rPr lang="en-US" altLang="zh-CN"/>
              <a:t>Machine Learning</a:t>
            </a:r>
          </a:p>
          <a:p>
            <a:pPr lvl="2" eaLnBrk="1" hangingPunct="1"/>
            <a:r>
              <a:rPr lang="en-US" altLang="zh-CN"/>
              <a:t>New and cheap resource of labeled data</a:t>
            </a:r>
          </a:p>
          <a:p>
            <a:pPr eaLnBrk="1" hangingPunct="1"/>
            <a:endParaRPr lang="en-US" altLang="zh-CN"/>
          </a:p>
          <a:p>
            <a:pPr eaLnBrk="1" hangingPunct="1"/>
            <a:endParaRPr lang="en-US" altLang="zh-CN"/>
          </a:p>
          <a:p>
            <a:pPr eaLnBrk="1" hangingPunct="1"/>
            <a:endParaRPr lang="en-US" altLang="zh-CN"/>
          </a:p>
        </p:txBody>
      </p:sp>
    </p:spTree>
    <p:extLst>
      <p:ext uri="{BB962C8B-B14F-4D97-AF65-F5344CB8AC3E}">
        <p14:creationId xmlns:p14="http://schemas.microsoft.com/office/powerpoint/2010/main" val="24037900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itle 1"/>
          <p:cNvSpPr>
            <a:spLocks noGrp="1"/>
          </p:cNvSpPr>
          <p:nvPr>
            <p:ph type="title"/>
          </p:nvPr>
        </p:nvSpPr>
        <p:spPr/>
        <p:txBody>
          <a:bodyPr/>
          <a:lstStyle/>
          <a:p>
            <a:pPr eaLnBrk="1" hangingPunct="1"/>
            <a:r>
              <a:rPr lang="en-US" altLang="zh-CN" dirty="0"/>
              <a:t>Science of Crowdsourcing</a:t>
            </a:r>
          </a:p>
        </p:txBody>
      </p:sp>
      <p:sp>
        <p:nvSpPr>
          <p:cNvPr id="122883"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ABEAC1B6-CB36-4927-A90E-EDD52F2B58CB}" type="slidenum">
              <a:rPr lang="en-US" altLang="zh-CN" sz="1200" b="0">
                <a:ea typeface="Gulim" pitchFamily="34" charset="-127"/>
              </a:rPr>
              <a:pPr eaLnBrk="1" hangingPunct="1"/>
              <a:t>129</a:t>
            </a:fld>
            <a:endParaRPr lang="en-US" altLang="zh-CN" sz="1200" b="0">
              <a:ea typeface="Gulim" pitchFamily="34" charset="-127"/>
            </a:endParaRPr>
          </a:p>
        </p:txBody>
      </p:sp>
      <p:sp>
        <p:nvSpPr>
          <p:cNvPr id="4" name="Content Placeholder 3"/>
          <p:cNvSpPr>
            <a:spLocks noGrp="1"/>
          </p:cNvSpPr>
          <p:nvPr>
            <p:ph sz="quarter" idx="1"/>
          </p:nvPr>
        </p:nvSpPr>
        <p:spPr>
          <a:xfrm>
            <a:off x="457200" y="981075"/>
            <a:ext cx="8229600" cy="4937125"/>
          </a:xfrm>
        </p:spPr>
        <p:txBody>
          <a:bodyPr/>
          <a:lstStyle/>
          <a:p>
            <a:pPr eaLnBrk="1" hangingPunct="1"/>
            <a:r>
              <a:rPr lang="en-US" altLang="zh-CN" dirty="0">
                <a:ea typeface="黑体" panose="02010609060101010101" pitchFamily="49" charset="-122"/>
              </a:rPr>
              <a:t>Privacy Preserving</a:t>
            </a:r>
          </a:p>
          <a:p>
            <a:pPr lvl="1" algn="just" eaLnBrk="1" hangingPunct="1"/>
            <a:r>
              <a:rPr lang="en-US" altLang="zh-CN" dirty="0">
                <a:ea typeface="黑体" panose="02010609060101010101" pitchFamily="49" charset="-122"/>
              </a:rPr>
              <a:t>How to preserve the privacy of crowd workers?</a:t>
            </a:r>
          </a:p>
          <a:p>
            <a:pPr eaLnBrk="1" hangingPunct="1"/>
            <a:r>
              <a:rPr lang="en-US" altLang="zh-CN" dirty="0">
                <a:ea typeface="黑体" panose="02010609060101010101" pitchFamily="49" charset="-122"/>
              </a:rPr>
              <a:t>Incentive Mechanism</a:t>
            </a:r>
          </a:p>
          <a:p>
            <a:pPr lvl="1" algn="just" eaLnBrk="1" hangingPunct="1"/>
            <a:r>
              <a:rPr lang="en-US" altLang="zh-CN" dirty="0" err="1">
                <a:ea typeface="黑体" panose="02010609060101010101" pitchFamily="49" charset="-122"/>
              </a:rPr>
              <a:t>Didi</a:t>
            </a:r>
            <a:r>
              <a:rPr lang="en-US" altLang="zh-CN" dirty="0">
                <a:ea typeface="黑体" panose="02010609060101010101" pitchFamily="49" charset="-122"/>
              </a:rPr>
              <a:t> Taxi vs. Uber</a:t>
            </a:r>
          </a:p>
          <a:p>
            <a:pPr eaLnBrk="1" hangingPunct="1"/>
            <a:r>
              <a:rPr lang="en-US" altLang="zh-CN" dirty="0"/>
              <a:t>Gamification &amp; Quality Control</a:t>
            </a:r>
          </a:p>
          <a:p>
            <a:pPr lvl="1" eaLnBrk="1" hangingPunct="1"/>
            <a:r>
              <a:rPr lang="en-US" altLang="zh-CN" dirty="0"/>
              <a:t>How to make it fun?</a:t>
            </a:r>
          </a:p>
        </p:txBody>
      </p:sp>
      <p:pic>
        <p:nvPicPr>
          <p:cNvPr id="6" name="图片 5" descr="无标题.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95513" y="4087068"/>
            <a:ext cx="4897437"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txBox="1">
            <a:spLocks noChangeArrowheads="1"/>
          </p:cNvSpPr>
          <p:nvPr/>
        </p:nvSpPr>
        <p:spPr bwMode="auto">
          <a:xfrm>
            <a:off x="228600" y="957263"/>
            <a:ext cx="8624888" cy="527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Question/Answer Type of Crowdsourcing</a:t>
            </a:r>
          </a:p>
          <a:p>
            <a:pPr algn="just" eaLnBrk="1" hangingPunct="1">
              <a:lnSpc>
                <a:spcPct val="95000"/>
              </a:lnSpc>
              <a:spcBef>
                <a:spcPct val="25000"/>
              </a:spcBef>
              <a:spcAft>
                <a:spcPct val="10000"/>
              </a:spcAft>
              <a:buClrTx/>
              <a:buSzPct val="60000"/>
              <a:defRPr/>
            </a:pPr>
            <a:endParaRPr lang="en-US" altLang="zh-CN" sz="3600" dirty="0">
              <a:solidFill>
                <a:srgbClr val="1D8EC5"/>
              </a:solidFill>
              <a:latin typeface="楷体" panose="02010609060101010101" pitchFamily="49" charset="-122"/>
              <a:ea typeface="楷体" panose="02010609060101010101" pitchFamily="49" charset="-122"/>
              <a:cs typeface="Times New Roman" panose="02020603050405020304" pitchFamily="18" charset="0"/>
            </a:endParaRPr>
          </a:p>
          <a:p>
            <a:pPr algn="just" eaLnBrk="1" hangingPunct="1">
              <a:lnSpc>
                <a:spcPct val="95000"/>
              </a:lnSpc>
              <a:spcBef>
                <a:spcPct val="25000"/>
              </a:spcBef>
              <a:spcAft>
                <a:spcPct val="10000"/>
              </a:spcAft>
              <a:buClrTx/>
              <a:buSzPct val="60000"/>
              <a:defRPr/>
            </a:pPr>
            <a:endParaRPr lang="en-US" altLang="zh-CN" sz="3600" dirty="0">
              <a:solidFill>
                <a:srgbClr val="1D8EC5"/>
              </a:solidFill>
              <a:latin typeface="楷体" panose="02010609060101010101" pitchFamily="49" charset="-122"/>
              <a:ea typeface="楷体" panose="02010609060101010101" pitchFamily="49" charset="-122"/>
              <a:cs typeface="Times New Roman" panose="02020603050405020304" pitchFamily="18" charset="0"/>
            </a:endParaRPr>
          </a:p>
          <a:p>
            <a:pPr algn="just" eaLnBrk="1" hangingPunct="1">
              <a:lnSpc>
                <a:spcPct val="95000"/>
              </a:lnSpc>
              <a:spcBef>
                <a:spcPct val="25000"/>
              </a:spcBef>
              <a:spcAft>
                <a:spcPct val="10000"/>
              </a:spcAft>
              <a:buClrTx/>
              <a:buSzPct val="60000"/>
              <a:defRPr/>
            </a:pPr>
            <a:endParaRPr lang="en-US" altLang="zh-CN" sz="3600" dirty="0">
              <a:solidFill>
                <a:srgbClr val="1D8EC5"/>
              </a:solidFill>
              <a:latin typeface="楷体" panose="02010609060101010101" pitchFamily="49" charset="-122"/>
              <a:ea typeface="楷体" panose="02010609060101010101" pitchFamily="49" charset="-122"/>
              <a:cs typeface="Times New Roman" panose="02020603050405020304" pitchFamily="18" charset="0"/>
            </a:endParaRPr>
          </a:p>
          <a:p>
            <a:pPr algn="just">
              <a:lnSpc>
                <a:spcPct val="95000"/>
              </a:lnSpc>
              <a:spcBef>
                <a:spcPct val="25000"/>
              </a:spcBef>
              <a:spcAft>
                <a:spcPct val="10000"/>
              </a:spcAft>
              <a:buSzPct val="60000"/>
              <a:defRPr/>
            </a:pPr>
            <a:r>
              <a:rPr lang="en-US" altLang="zh-CN" sz="2800" dirty="0">
                <a:cs typeface="ＭＳ Ｐゴシック" charset="-128"/>
              </a:rPr>
              <a:t>General Crowdsourcing</a:t>
            </a:r>
          </a:p>
        </p:txBody>
      </p:sp>
      <p:grpSp>
        <p:nvGrpSpPr>
          <p:cNvPr id="2" name="Group 3"/>
          <p:cNvGrpSpPr>
            <a:grpSpLocks/>
          </p:cNvGrpSpPr>
          <p:nvPr/>
        </p:nvGrpSpPr>
        <p:grpSpPr bwMode="auto">
          <a:xfrm>
            <a:off x="763588" y="4802188"/>
            <a:ext cx="1673225" cy="1579562"/>
            <a:chOff x="3505200" y="2034397"/>
            <a:chExt cx="1672375" cy="1985260"/>
          </a:xfrm>
        </p:grpSpPr>
        <p:pic>
          <p:nvPicPr>
            <p:cNvPr id="21514" name="Picture 2" descr="http://blogs.scientificamerican.com/guilty-planet/files/2011/07/mechanicaltur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2034397"/>
              <a:ext cx="1672375"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5" name="TextBox 26"/>
            <p:cNvSpPr txBox="1">
              <a:spLocks noChangeArrowheads="1"/>
            </p:cNvSpPr>
            <p:nvPr/>
          </p:nvSpPr>
          <p:spPr bwMode="auto">
            <a:xfrm>
              <a:off x="3886199" y="3516706"/>
              <a:ext cx="945045" cy="502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r>
                <a:rPr lang="en-US" altLang="en-US" sz="2000">
                  <a:solidFill>
                    <a:srgbClr val="1D8EC5"/>
                  </a:solidFill>
                  <a:latin typeface="Times New Roman" panose="02020603050405020304" pitchFamily="18" charset="0"/>
                  <a:ea typeface="楷体" panose="02010609060101010101" pitchFamily="49" charset="-122"/>
                  <a:cs typeface="Times New Roman" panose="02020603050405020304" pitchFamily="18" charset="0"/>
                </a:rPr>
                <a:t>AMT</a:t>
              </a:r>
            </a:p>
          </p:txBody>
        </p:sp>
      </p:grpSp>
      <p:pic>
        <p:nvPicPr>
          <p:cNvPr id="31" name="Picture 2" descr="https://encrypted-tbn3.google.com/images?q=tbn:ANd9GcSc925EUZWEbZYgBFu-dWU57HSIaVv6FpJdP-lW4II3-neLuXJ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7375" y="5022850"/>
            <a:ext cx="2024063"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 descr="https://encrypted-tbn1.google.com/images?q=tbn:ANd9GcRnhQbR-jZp0Nl6peYOnuktksGL03McDDo4_6xH8QhA3I4imrh9W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4924425"/>
            <a:ext cx="26606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20" descr="stackoverflow_logo.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54338" y="2082800"/>
            <a:ext cx="3705225"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21" descr="152011-1czqj81382353081.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39750" y="1989138"/>
            <a:ext cx="2406650"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22" descr="images.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804025" y="1989138"/>
            <a:ext cx="2055813"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title"/>
          </p:nvPr>
        </p:nvSpPr>
        <p:spPr>
          <a:xfrm>
            <a:off x="457200" y="122238"/>
            <a:ext cx="8229600" cy="714375"/>
          </a:xfrm>
        </p:spPr>
        <p:txBody>
          <a:bodyPr/>
          <a:lstStyle/>
          <a:p>
            <a:pPr eaLnBrk="1" hangingPunct="1"/>
            <a:r>
              <a:rPr lang="en-US" altLang="zh-CN" dirty="0"/>
              <a:t>Examples of Crowdsourcing</a:t>
            </a:r>
          </a:p>
        </p:txBody>
      </p:sp>
      <p:sp>
        <p:nvSpPr>
          <p:cNvPr id="16" name="Slide Number Placeholder 3"/>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EC252AC6-8303-4563-B74D-C42C76439E83}" type="slidenum">
              <a:rPr lang="en-US" altLang="zh-CN" sz="1200" b="0">
                <a:ea typeface="Gulim" pitchFamily="34" charset="-127"/>
              </a:rPr>
              <a:pPr eaLnBrk="1" hangingPunct="1"/>
              <a:t>13</a:t>
            </a:fld>
            <a:endParaRPr lang="en-US" altLang="zh-CN" sz="1200" b="0">
              <a:ea typeface="Gulim" pitchFamily="34" charset="-127"/>
            </a:endParaRPr>
          </a:p>
        </p:txBody>
      </p:sp>
    </p:spTree>
    <p:extLst>
      <p:ext uri="{BB962C8B-B14F-4D97-AF65-F5344CB8AC3E}">
        <p14:creationId xmlns:p14="http://schemas.microsoft.com/office/powerpoint/2010/main" val="20578598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itle 1"/>
          <p:cNvSpPr>
            <a:spLocks noGrp="1"/>
          </p:cNvSpPr>
          <p:nvPr>
            <p:ph type="title"/>
          </p:nvPr>
        </p:nvSpPr>
        <p:spPr/>
        <p:txBody>
          <a:bodyPr/>
          <a:lstStyle/>
          <a:p>
            <a:pPr eaLnBrk="1" hangingPunct="1"/>
            <a:r>
              <a:rPr lang="en-US" altLang="zh-CN" dirty="0"/>
              <a:t>Science of Crowdsourcing</a:t>
            </a:r>
          </a:p>
        </p:txBody>
      </p:sp>
      <p:sp>
        <p:nvSpPr>
          <p:cNvPr id="123907"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26291EB-0CA9-4255-AFE2-74FEB5029510}" type="slidenum">
              <a:rPr lang="en-US" altLang="zh-CN" sz="1200" b="0">
                <a:ea typeface="Gulim" pitchFamily="34" charset="-127"/>
              </a:rPr>
              <a:pPr eaLnBrk="1" hangingPunct="1"/>
              <a:t>130</a:t>
            </a:fld>
            <a:endParaRPr lang="en-US" altLang="zh-CN" sz="1200" b="0">
              <a:ea typeface="Gulim" pitchFamily="34" charset="-127"/>
            </a:endParaRPr>
          </a:p>
        </p:txBody>
      </p:sp>
      <p:sp>
        <p:nvSpPr>
          <p:cNvPr id="4" name="Content Placeholder 3"/>
          <p:cNvSpPr>
            <a:spLocks noGrp="1"/>
          </p:cNvSpPr>
          <p:nvPr>
            <p:ph sz="quarter" idx="1"/>
          </p:nvPr>
        </p:nvSpPr>
        <p:spPr>
          <a:xfrm>
            <a:off x="457200" y="1196752"/>
            <a:ext cx="8229600" cy="3600673"/>
          </a:xfrm>
        </p:spPr>
        <p:txBody>
          <a:bodyPr/>
          <a:lstStyle/>
          <a:p>
            <a:pPr eaLnBrk="1" hangingPunct="1"/>
            <a:r>
              <a:rPr lang="en-US" altLang="zh-CN" dirty="0"/>
              <a:t>Computer Architecture based on HPU</a:t>
            </a:r>
          </a:p>
          <a:p>
            <a:pPr lvl="1" eaLnBrk="1" hangingPunct="1"/>
            <a:r>
              <a:rPr lang="en-US" altLang="zh-CN" b="1" dirty="0">
                <a:solidFill>
                  <a:srgbClr val="00B0F0"/>
                </a:solidFill>
              </a:rPr>
              <a:t>Parallel </a:t>
            </a:r>
            <a:r>
              <a:rPr lang="en-US" altLang="zh-CN" dirty="0"/>
              <a:t>Computing based on HPU?</a:t>
            </a:r>
          </a:p>
          <a:p>
            <a:pPr lvl="1" eaLnBrk="1" hangingPunct="1"/>
            <a:r>
              <a:rPr lang="en-US" altLang="zh-CN" b="1" dirty="0">
                <a:solidFill>
                  <a:srgbClr val="00B0F0"/>
                </a:solidFill>
              </a:rPr>
              <a:t>Cache </a:t>
            </a:r>
            <a:r>
              <a:rPr lang="en-US" altLang="zh-CN" dirty="0"/>
              <a:t>design, </a:t>
            </a:r>
            <a:r>
              <a:rPr lang="en-US" altLang="zh-CN" b="1" dirty="0">
                <a:solidFill>
                  <a:srgbClr val="00B0F0"/>
                </a:solidFill>
              </a:rPr>
              <a:t>Memory</a:t>
            </a:r>
            <a:r>
              <a:rPr lang="en-US" altLang="zh-CN" dirty="0"/>
              <a:t> design?</a:t>
            </a:r>
          </a:p>
          <a:p>
            <a:pPr lvl="1" eaLnBrk="1" hangingPunct="1"/>
            <a:r>
              <a:rPr lang="en-US" altLang="zh-CN" b="1" dirty="0">
                <a:solidFill>
                  <a:srgbClr val="00B0F0"/>
                </a:solidFill>
              </a:rPr>
              <a:t>Index</a:t>
            </a:r>
            <a:r>
              <a:rPr lang="en-US" altLang="zh-CN" dirty="0"/>
              <a:t> design for Crowdsourced Spatial Database?</a:t>
            </a:r>
          </a:p>
          <a:p>
            <a:pPr eaLnBrk="1" hangingPunct="1"/>
            <a:endParaRPr lang="en-US" altLang="zh-CN" dirty="0"/>
          </a:p>
          <a:p>
            <a:pPr eaLnBrk="1" hangingPunct="1"/>
            <a:r>
              <a:rPr lang="en-US" altLang="zh-CN" dirty="0"/>
              <a:t>Algorithms Design based on HPU</a:t>
            </a:r>
          </a:p>
          <a:p>
            <a:pPr lvl="1" eaLnBrk="1" hangingPunct="1"/>
            <a:r>
              <a:rPr lang="en-US" altLang="zh-CN" b="1" dirty="0">
                <a:solidFill>
                  <a:srgbClr val="00B0F0"/>
                </a:solidFill>
              </a:rPr>
              <a:t>Complexity</a:t>
            </a:r>
            <a:r>
              <a:rPr lang="en-US" altLang="zh-CN" dirty="0"/>
              <a:t> of human algorithms?</a:t>
            </a:r>
          </a:p>
          <a:p>
            <a:pPr lvl="1" eaLnBrk="1" hangingPunct="1"/>
            <a:r>
              <a:rPr lang="en-US" altLang="zh-CN" dirty="0"/>
              <a:t>Is there </a:t>
            </a:r>
            <a:r>
              <a:rPr lang="en-US" altLang="zh-CN" b="1" dirty="0">
                <a:solidFill>
                  <a:srgbClr val="00B0F0"/>
                </a:solidFill>
              </a:rPr>
              <a:t>NP-hard</a:t>
            </a:r>
            <a:r>
              <a:rPr lang="en-US" altLang="zh-CN" dirty="0"/>
              <a:t> theory based on HPU?</a:t>
            </a:r>
          </a:p>
          <a:p>
            <a:pPr marL="344487" lvl="1" indent="0" eaLnBrk="1" hangingPunct="1">
              <a:buNone/>
            </a:pPr>
            <a:endParaRPr lang="en-US" altLang="zh-CN" dirty="0"/>
          </a:p>
          <a:p>
            <a:pPr eaLnBrk="1" hangingPunct="1"/>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a:xfrm>
            <a:off x="228600" y="98425"/>
            <a:ext cx="8686800" cy="738188"/>
          </a:xfrm>
        </p:spPr>
        <p:txBody>
          <a:bodyPr/>
          <a:lstStyle/>
          <a:p>
            <a:pPr eaLnBrk="1" hangingPunct="1"/>
            <a:r>
              <a:rPr lang="en-US" altLang="zh-CN" dirty="0"/>
              <a:t>Our Recent Work</a:t>
            </a:r>
            <a:endParaRPr lang="zh-CN" altLang="en-US" dirty="0"/>
          </a:p>
        </p:txBody>
      </p:sp>
      <p:sp>
        <p:nvSpPr>
          <p:cNvPr id="59395" name="Rectangle 3"/>
          <p:cNvSpPr txBox="1">
            <a:spLocks noChangeArrowheads="1"/>
          </p:cNvSpPr>
          <p:nvPr/>
        </p:nvSpPr>
        <p:spPr bwMode="auto">
          <a:xfrm>
            <a:off x="228600" y="817563"/>
            <a:ext cx="8624888" cy="527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ts val="1500"/>
              </a:spcBef>
              <a:spcAft>
                <a:spcPct val="10000"/>
              </a:spcAft>
              <a:buSzPct val="60000"/>
            </a:pPr>
            <a:r>
              <a:rPr lang="en-US" altLang="zh-CN" sz="2400" dirty="0">
                <a:latin typeface="+mn-ea"/>
                <a:ea typeface="+mn-ea"/>
              </a:rPr>
              <a:t>Task Assignment</a:t>
            </a:r>
          </a:p>
          <a:p>
            <a:pPr lvl="1" algn="just">
              <a:lnSpc>
                <a:spcPct val="95000"/>
              </a:lnSpc>
              <a:spcBef>
                <a:spcPts val="300"/>
              </a:spcBef>
              <a:spcAft>
                <a:spcPts val="0"/>
              </a:spcAft>
              <a:buSzPct val="60000"/>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Y. Tong, </a:t>
            </a:r>
            <a:r>
              <a:rPr lang="en-US" altLang="zh-CN" sz="1600" b="0" dirty="0">
                <a:latin typeface="Times New Roman" panose="02020603050405020304" pitchFamily="18" charset="0"/>
                <a:ea typeface="黑体" panose="02010609060101010101" pitchFamily="49" charset="-122"/>
                <a:cs typeface="Times New Roman" panose="02020603050405020304" pitchFamily="18" charset="0"/>
              </a:rPr>
              <a:t>J. She, B. Ding, L. Chen, T. Wo, and K. Xu. Online Minimum Matching in Real-Time Spatial Data: Experiments and Analysis.</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 In VLDB 2016. (CCF A)</a:t>
            </a:r>
          </a:p>
          <a:p>
            <a:pPr lvl="1" algn="just">
              <a:lnSpc>
                <a:spcPct val="95000"/>
              </a:lnSpc>
              <a:spcBef>
                <a:spcPts val="300"/>
              </a:spcBef>
              <a:spcAft>
                <a:spcPts val="0"/>
              </a:spcAft>
              <a:buSzPct val="60000"/>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Y. Tong, </a:t>
            </a:r>
            <a:r>
              <a:rPr lang="en-US" altLang="zh-CN" sz="1600" b="0" dirty="0">
                <a:latin typeface="Times New Roman" panose="02020603050405020304" pitchFamily="18" charset="0"/>
                <a:ea typeface="黑体" panose="02010609060101010101" pitchFamily="49" charset="-122"/>
                <a:cs typeface="Times New Roman" panose="02020603050405020304" pitchFamily="18" charset="0"/>
              </a:rPr>
              <a:t>J. She, B. Ding, L. Wang, and L. Chen. Online Mobile Micro-Task Allocation in Spatial Crowdsourcing</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 In ICDE 2016. (CCF A)</a:t>
            </a:r>
          </a:p>
          <a:p>
            <a:pPr lvl="1" algn="just">
              <a:lnSpc>
                <a:spcPct val="95000"/>
              </a:lnSpc>
              <a:spcBef>
                <a:spcPts val="300"/>
              </a:spcBef>
              <a:spcAft>
                <a:spcPts val="0"/>
              </a:spcAft>
              <a:buSzPct val="60000"/>
            </a:pPr>
            <a:r>
              <a:rPr lang="en-US" altLang="zh-CN" sz="1600" b="0" dirty="0">
                <a:latin typeface="Times New Roman" panose="02020603050405020304" pitchFamily="18" charset="0"/>
                <a:ea typeface="黑体" panose="02010609060101010101" pitchFamily="49" charset="-122"/>
                <a:cs typeface="Times New Roman" panose="02020603050405020304" pitchFamily="18" charset="0"/>
              </a:rPr>
              <a:t>J. She, </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Y. Tong</a:t>
            </a:r>
            <a:r>
              <a:rPr lang="en-US" altLang="zh-CN" sz="1600" b="0" dirty="0">
                <a:latin typeface="Times New Roman" panose="02020603050405020304" pitchFamily="18" charset="0"/>
                <a:ea typeface="黑体" panose="02010609060101010101" pitchFamily="49" charset="-122"/>
                <a:cs typeface="Times New Roman" panose="02020603050405020304" pitchFamily="18" charset="0"/>
              </a:rPr>
              <a:t>, L. Chen, and C. Cao. Conflict-Aware Event-Participant Arrangement and its Variant for Online Setting. </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To appear in TKDE 2016. (CCF A)</a:t>
            </a:r>
          </a:p>
          <a:p>
            <a:pPr lvl="1" algn="just">
              <a:lnSpc>
                <a:spcPct val="95000"/>
              </a:lnSpc>
              <a:spcBef>
                <a:spcPts val="300"/>
              </a:spcBef>
              <a:spcAft>
                <a:spcPts val="0"/>
              </a:spcAft>
              <a:buSzPct val="60000"/>
            </a:pPr>
            <a:r>
              <a:rPr lang="en-US" altLang="zh-CN" sz="1600" b="0" dirty="0">
                <a:latin typeface="Times New Roman" panose="02020603050405020304" pitchFamily="18" charset="0"/>
                <a:ea typeface="黑体" panose="02010609060101010101" pitchFamily="49" charset="-122"/>
                <a:cs typeface="Times New Roman" panose="02020603050405020304" pitchFamily="18" charset="0"/>
              </a:rPr>
              <a:t>J. She, </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Y. Tong, </a:t>
            </a:r>
            <a:r>
              <a:rPr lang="en-US" altLang="zh-CN" sz="1600" b="0" dirty="0">
                <a:latin typeface="Times New Roman" panose="02020603050405020304" pitchFamily="18" charset="0"/>
                <a:ea typeface="黑体" panose="02010609060101010101" pitchFamily="49" charset="-122"/>
                <a:cs typeface="Times New Roman" panose="02020603050405020304" pitchFamily="18" charset="0"/>
              </a:rPr>
              <a:t>and L. Chen. Utility-Aware Event-Participant Planning. </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In SIGMOD 2015. (CCF A)</a:t>
            </a:r>
          </a:p>
          <a:p>
            <a:pPr lvl="1" algn="just">
              <a:lnSpc>
                <a:spcPct val="95000"/>
              </a:lnSpc>
              <a:spcBef>
                <a:spcPts val="300"/>
              </a:spcBef>
              <a:spcAft>
                <a:spcPts val="0"/>
              </a:spcAft>
              <a:buSzPct val="60000"/>
            </a:pPr>
            <a:r>
              <a:rPr lang="en-US" altLang="zh-CN" sz="1600" b="0" dirty="0">
                <a:latin typeface="Times New Roman" panose="02020603050405020304" pitchFamily="18" charset="0"/>
                <a:ea typeface="黑体" panose="02010609060101010101" pitchFamily="49" charset="-122"/>
                <a:cs typeface="Times New Roman" panose="02020603050405020304" pitchFamily="18" charset="0"/>
              </a:rPr>
              <a:t>J. She, </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Y. Tong</a:t>
            </a:r>
            <a:r>
              <a:rPr lang="en-US" altLang="zh-CN" sz="1600" b="0" dirty="0">
                <a:latin typeface="Times New Roman" panose="02020603050405020304" pitchFamily="18" charset="0"/>
                <a:ea typeface="黑体" panose="02010609060101010101" pitchFamily="49" charset="-122"/>
                <a:cs typeface="Times New Roman" panose="02020603050405020304" pitchFamily="18" charset="0"/>
              </a:rPr>
              <a:t>, L. Chen, and C. Cao. Conflict-Aware Event-Participant Arrangement. </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In ICDE 2015. (CCF A)</a:t>
            </a:r>
          </a:p>
          <a:p>
            <a:pPr algn="just">
              <a:lnSpc>
                <a:spcPct val="95000"/>
              </a:lnSpc>
              <a:spcBef>
                <a:spcPts val="1000"/>
              </a:spcBef>
              <a:spcAft>
                <a:spcPct val="10000"/>
              </a:spcAft>
              <a:buSzPct val="60000"/>
            </a:pPr>
            <a:r>
              <a:rPr lang="en-US" altLang="zh-CN" sz="2400" dirty="0">
                <a:latin typeface="+mn-ea"/>
                <a:ea typeface="+mn-ea"/>
              </a:rPr>
              <a:t>Quality Control</a:t>
            </a:r>
          </a:p>
          <a:p>
            <a:pPr lvl="1" algn="just">
              <a:lnSpc>
                <a:spcPct val="95000"/>
              </a:lnSpc>
              <a:spcBef>
                <a:spcPts val="300"/>
              </a:spcBef>
              <a:spcAft>
                <a:spcPts val="0"/>
              </a:spcAft>
              <a:buSzPct val="60000"/>
            </a:pPr>
            <a:r>
              <a:rPr lang="en-US" altLang="zh-CN" sz="1600" dirty="0">
                <a:latin typeface="Times New Roman" panose="02020603050405020304" pitchFamily="18" charset="0"/>
                <a:ea typeface="黑体" panose="02010609060101010101" pitchFamily="49" charset="-122"/>
              </a:rPr>
              <a:t>Y. Tong, </a:t>
            </a:r>
            <a:r>
              <a:rPr lang="en-US" altLang="zh-CN" sz="1600" b="0" dirty="0">
                <a:latin typeface="Times New Roman" panose="02020603050405020304" pitchFamily="18" charset="0"/>
                <a:ea typeface="黑体" panose="02010609060101010101" pitchFamily="49" charset="-122"/>
              </a:rPr>
              <a:t>C. Cao, and L. Chen. TCS: Efficient Topic Discovery over Crowd-oriented Service Data. </a:t>
            </a:r>
            <a:r>
              <a:rPr lang="en-US" altLang="zh-CN" sz="1600" dirty="0">
                <a:latin typeface="Times New Roman" panose="02020603050405020304" pitchFamily="18" charset="0"/>
                <a:ea typeface="黑体" panose="02010609060101010101" pitchFamily="49" charset="-122"/>
              </a:rPr>
              <a:t>In SIGKDD 2014. (CCF A)</a:t>
            </a:r>
          </a:p>
          <a:p>
            <a:pPr lvl="1" algn="just">
              <a:lnSpc>
                <a:spcPct val="95000"/>
              </a:lnSpc>
              <a:spcBef>
                <a:spcPts val="300"/>
              </a:spcBef>
              <a:spcAft>
                <a:spcPts val="0"/>
              </a:spcAft>
              <a:buSzPct val="60000"/>
            </a:pPr>
            <a:r>
              <a:rPr lang="en-US" altLang="zh-CN" sz="1600" dirty="0">
                <a:latin typeface="Times New Roman" panose="02020603050405020304" pitchFamily="18" charset="0"/>
                <a:ea typeface="黑体" panose="02010609060101010101" pitchFamily="49" charset="-122"/>
              </a:rPr>
              <a:t>Y. Tong</a:t>
            </a:r>
            <a:r>
              <a:rPr lang="en-US" altLang="zh-CN" sz="1600" b="0" dirty="0">
                <a:latin typeface="Times New Roman" panose="02020603050405020304" pitchFamily="18" charset="0"/>
                <a:ea typeface="黑体" panose="02010609060101010101" pitchFamily="49" charset="-122"/>
              </a:rPr>
              <a:t>, C. Cao, C. Zhang, Y. Li, and L. Chen. </a:t>
            </a:r>
            <a:r>
              <a:rPr lang="en-US" altLang="zh-CN" sz="1600" b="0" dirty="0" err="1">
                <a:latin typeface="Times New Roman" panose="02020603050405020304" pitchFamily="18" charset="0"/>
                <a:ea typeface="黑体" panose="02010609060101010101" pitchFamily="49" charset="-122"/>
              </a:rPr>
              <a:t>CrowdCleaner</a:t>
            </a:r>
            <a:r>
              <a:rPr lang="en-US" altLang="zh-CN" sz="1600" b="0" dirty="0">
                <a:latin typeface="Times New Roman" panose="02020603050405020304" pitchFamily="18" charset="0"/>
                <a:ea typeface="黑体" panose="02010609060101010101" pitchFamily="49" charset="-122"/>
              </a:rPr>
              <a:t>: Data Cleaning for Multi-Version Data on the Web via Crowdsourcing. </a:t>
            </a:r>
            <a:r>
              <a:rPr lang="en-US" altLang="zh-CN" sz="1600" dirty="0">
                <a:latin typeface="Times New Roman" panose="02020603050405020304" pitchFamily="18" charset="0"/>
                <a:ea typeface="黑体" panose="02010609060101010101" pitchFamily="49" charset="-122"/>
              </a:rPr>
              <a:t>In ICDE 2014. (CCF A)</a:t>
            </a:r>
          </a:p>
          <a:p>
            <a:pPr lvl="1" algn="just">
              <a:lnSpc>
                <a:spcPct val="95000"/>
              </a:lnSpc>
              <a:spcBef>
                <a:spcPts val="300"/>
              </a:spcBef>
              <a:spcAft>
                <a:spcPts val="0"/>
              </a:spcAft>
              <a:buSzPct val="60000"/>
            </a:pPr>
            <a:r>
              <a:rPr lang="en-US" altLang="zh-CN" sz="1600" b="0" dirty="0">
                <a:latin typeface="Times New Roman" panose="02020603050405020304" pitchFamily="18" charset="0"/>
                <a:ea typeface="黑体" panose="02010609060101010101" pitchFamily="49" charset="-122"/>
              </a:rPr>
              <a:t>C. Zhang, </a:t>
            </a:r>
            <a:r>
              <a:rPr lang="en-US" altLang="zh-CN" sz="1600" dirty="0">
                <a:latin typeface="Times New Roman" panose="02020603050405020304" pitchFamily="18" charset="0"/>
                <a:ea typeface="黑体" panose="02010609060101010101" pitchFamily="49" charset="-122"/>
              </a:rPr>
              <a:t>Y. Tong, </a:t>
            </a:r>
            <a:r>
              <a:rPr lang="en-US" altLang="zh-CN" sz="1600" b="0" dirty="0">
                <a:latin typeface="Times New Roman" panose="02020603050405020304" pitchFamily="18" charset="0"/>
                <a:ea typeface="黑体" panose="02010609060101010101" pitchFamily="49" charset="-122"/>
              </a:rPr>
              <a:t>and L. Chen. Where To: Crowd-Aided Path Selection. </a:t>
            </a:r>
            <a:r>
              <a:rPr lang="en-US" altLang="zh-CN" sz="1600" dirty="0">
                <a:latin typeface="Times New Roman" panose="02020603050405020304" pitchFamily="18" charset="0"/>
                <a:ea typeface="黑体" panose="02010609060101010101" pitchFamily="49" charset="-122"/>
              </a:rPr>
              <a:t>In VLDB 2015. (CCF A)</a:t>
            </a:r>
          </a:p>
          <a:p>
            <a:pPr lvl="1" algn="just">
              <a:lnSpc>
                <a:spcPct val="95000"/>
              </a:lnSpc>
              <a:spcBef>
                <a:spcPts val="300"/>
              </a:spcBef>
              <a:spcAft>
                <a:spcPts val="0"/>
              </a:spcAft>
              <a:buSzPct val="60000"/>
            </a:pPr>
            <a:r>
              <a:rPr lang="en-US" altLang="zh-CN" sz="1600" b="0" dirty="0">
                <a:latin typeface="Times New Roman" panose="02020603050405020304" pitchFamily="18" charset="0"/>
                <a:ea typeface="黑体" panose="02010609060101010101" pitchFamily="49" charset="-122"/>
              </a:rPr>
              <a:t>C. Cao, </a:t>
            </a:r>
            <a:r>
              <a:rPr lang="en-US" altLang="zh-CN" sz="1600" dirty="0">
                <a:latin typeface="Times New Roman" panose="02020603050405020304" pitchFamily="18" charset="0"/>
                <a:ea typeface="黑体" panose="02010609060101010101" pitchFamily="49" charset="-122"/>
              </a:rPr>
              <a:t>Y. Tong, </a:t>
            </a:r>
            <a:r>
              <a:rPr lang="en-US" altLang="zh-CN" sz="1600" b="0" dirty="0">
                <a:latin typeface="Times New Roman" panose="02020603050405020304" pitchFamily="18" charset="0"/>
                <a:ea typeface="黑体" panose="02010609060101010101" pitchFamily="49" charset="-122"/>
              </a:rPr>
              <a:t>L. Chen, and H. V. </a:t>
            </a:r>
            <a:r>
              <a:rPr lang="en-US" altLang="zh-CN" sz="1600" b="0" dirty="0" err="1">
                <a:latin typeface="Times New Roman" panose="02020603050405020304" pitchFamily="18" charset="0"/>
                <a:ea typeface="黑体" panose="02010609060101010101" pitchFamily="49" charset="-122"/>
              </a:rPr>
              <a:t>Jagadish</a:t>
            </a:r>
            <a:r>
              <a:rPr lang="en-US" altLang="zh-CN" sz="1600" b="0" dirty="0">
                <a:latin typeface="Times New Roman" panose="02020603050405020304" pitchFamily="18" charset="0"/>
                <a:ea typeface="黑体" panose="02010609060101010101" pitchFamily="49" charset="-122"/>
              </a:rPr>
              <a:t>. </a:t>
            </a:r>
            <a:r>
              <a:rPr lang="en-US" altLang="zh-CN" sz="1600" b="0" dirty="0" err="1">
                <a:latin typeface="Times New Roman" panose="02020603050405020304" pitchFamily="18" charset="0"/>
                <a:ea typeface="黑体" panose="02010609060101010101" pitchFamily="49" charset="-122"/>
              </a:rPr>
              <a:t>WiseMarket</a:t>
            </a:r>
            <a:r>
              <a:rPr lang="en-US" altLang="zh-CN" sz="1600" b="0" dirty="0">
                <a:latin typeface="Times New Roman" panose="02020603050405020304" pitchFamily="18" charset="0"/>
                <a:ea typeface="黑体" panose="02010609060101010101" pitchFamily="49" charset="-122"/>
              </a:rPr>
              <a:t>: A New Paradigm for Managing Wisdom of Online Social. </a:t>
            </a:r>
            <a:r>
              <a:rPr lang="en-US" altLang="zh-CN" sz="1600" dirty="0">
                <a:latin typeface="Times New Roman" panose="02020603050405020304" pitchFamily="18" charset="0"/>
                <a:ea typeface="黑体" panose="02010609060101010101" pitchFamily="49" charset="-122"/>
              </a:rPr>
              <a:t>In SIGKDD 2013. (CCF A)</a:t>
            </a:r>
          </a:p>
          <a:p>
            <a:pPr lvl="1" algn="just">
              <a:lnSpc>
                <a:spcPct val="95000"/>
              </a:lnSpc>
              <a:spcBef>
                <a:spcPts val="300"/>
              </a:spcBef>
              <a:spcAft>
                <a:spcPts val="0"/>
              </a:spcAft>
              <a:buSzPct val="60000"/>
            </a:pPr>
            <a:r>
              <a:rPr lang="en-US" altLang="zh-CN" sz="1600" b="0" dirty="0">
                <a:latin typeface="Times New Roman" panose="02020603050405020304" pitchFamily="18" charset="0"/>
                <a:ea typeface="黑体" panose="02010609060101010101" pitchFamily="49" charset="-122"/>
              </a:rPr>
              <a:t>C. Cao, J. She, </a:t>
            </a:r>
            <a:r>
              <a:rPr lang="en-US" altLang="zh-CN" sz="1600" dirty="0">
                <a:latin typeface="Times New Roman" panose="02020603050405020304" pitchFamily="18" charset="0"/>
                <a:ea typeface="黑体" panose="02010609060101010101" pitchFamily="49" charset="-122"/>
              </a:rPr>
              <a:t>Y. Tong, </a:t>
            </a:r>
            <a:r>
              <a:rPr lang="en-US" altLang="zh-CN" sz="1600" b="0" dirty="0">
                <a:latin typeface="Times New Roman" panose="02020603050405020304" pitchFamily="18" charset="0"/>
                <a:ea typeface="黑体" panose="02010609060101010101" pitchFamily="49" charset="-122"/>
              </a:rPr>
              <a:t>and L. Chen. Whom to Ask? Jury Selection for Decision Making Tasks on Micro-blog Services. </a:t>
            </a:r>
            <a:r>
              <a:rPr lang="en-US" altLang="zh-CN" sz="1600" dirty="0">
                <a:latin typeface="Times New Roman" panose="02020603050405020304" pitchFamily="18" charset="0"/>
                <a:ea typeface="黑体" panose="02010609060101010101" pitchFamily="49" charset="-122"/>
              </a:rPr>
              <a:t>In VLDB 2012. (CCF A)</a:t>
            </a:r>
          </a:p>
          <a:p>
            <a:pPr lvl="1" algn="just">
              <a:lnSpc>
                <a:spcPct val="95000"/>
              </a:lnSpc>
              <a:spcBef>
                <a:spcPct val="25000"/>
              </a:spcBef>
              <a:spcAft>
                <a:spcPct val="10000"/>
              </a:spcAft>
              <a:buSzPct val="60000"/>
            </a:pPr>
            <a:endParaRPr lang="en-US" altLang="zh-CN" sz="1600" dirty="0">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3105082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1783A8C7-C422-402E-B640-86C65C844EF5}" type="slidenum">
              <a:rPr lang="en-US" altLang="zh-CN" sz="1200" b="0">
                <a:ea typeface="Gulim" pitchFamily="34" charset="-127"/>
              </a:rPr>
              <a:pPr eaLnBrk="1" hangingPunct="1"/>
              <a:t>132</a:t>
            </a:fld>
            <a:endParaRPr lang="en-US" altLang="zh-CN" sz="1200" b="0">
              <a:ea typeface="Gulim" pitchFamily="34" charset="-127"/>
            </a:endParaRPr>
          </a:p>
        </p:txBody>
      </p:sp>
      <p:pic>
        <p:nvPicPr>
          <p:cNvPr id="12697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676400"/>
            <a:ext cx="5791200" cy="343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图片 18" descr="dress-blue-logo@2x.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59832" y="1052736"/>
            <a:ext cx="312102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 name="图片 21" descr="iPhon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19081" y="1020763"/>
            <a:ext cx="185737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图片 14" descr="New-Logo-Vertical-Dark.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78309" y="1325563"/>
            <a:ext cx="2149475" cy="2160587"/>
          </a:xfrm>
          <a:prstGeom prst="rect">
            <a:avLst/>
          </a:prstGeom>
          <a:solidFill>
            <a:schemeClr val="accent1"/>
          </a:solidFill>
          <a:ln w="0">
            <a:solidFill>
              <a:schemeClr val="tx1"/>
            </a:solidFill>
            <a:miter lim="800000"/>
            <a:headEnd/>
            <a:tailEnd/>
          </a:ln>
        </p:spPr>
      </p:pic>
      <p:pic>
        <p:nvPicPr>
          <p:cNvPr id="23558" name="图片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855693" y="4293096"/>
            <a:ext cx="1964779" cy="1964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图片 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75791" y="5706124"/>
            <a:ext cx="3196409" cy="67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0" name="图片 19" descr="FieldAgent_Horizontal_Light_1.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059832" y="2132856"/>
            <a:ext cx="3314700"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1" name="图片 2"/>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059833" y="2891532"/>
            <a:ext cx="3135312"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
          <p:cNvSpPr>
            <a:spLocks noGrp="1"/>
          </p:cNvSpPr>
          <p:nvPr>
            <p:ph type="title"/>
          </p:nvPr>
        </p:nvSpPr>
        <p:spPr>
          <a:xfrm>
            <a:off x="0" y="122238"/>
            <a:ext cx="9144000" cy="714375"/>
          </a:xfrm>
        </p:spPr>
        <p:txBody>
          <a:bodyPr/>
          <a:lstStyle/>
          <a:p>
            <a:pPr algn="ctr" eaLnBrk="1" hangingPunct="1"/>
            <a:r>
              <a:rPr lang="en-US" altLang="zh-CN" sz="3200" dirty="0"/>
              <a:t>Examples of </a:t>
            </a:r>
            <a:r>
              <a:rPr lang="en-US" altLang="zh-CN" sz="3200" dirty="0" err="1"/>
              <a:t>Spatio</a:t>
            </a:r>
            <a:r>
              <a:rPr lang="en-US" altLang="zh-CN" sz="3200" dirty="0"/>
              <a:t>-temporal Crowdsourcing</a:t>
            </a:r>
          </a:p>
        </p:txBody>
      </p:sp>
      <p:pic>
        <p:nvPicPr>
          <p:cNvPr id="3" name="图片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42618" y="4318399"/>
            <a:ext cx="3499129" cy="1368523"/>
          </a:xfrm>
          <a:prstGeom prst="rect">
            <a:avLst/>
          </a:prstGeom>
        </p:spPr>
      </p:pic>
      <p:grpSp>
        <p:nvGrpSpPr>
          <p:cNvPr id="15" name="组合 14"/>
          <p:cNvGrpSpPr>
            <a:grpSpLocks/>
          </p:cNvGrpSpPr>
          <p:nvPr/>
        </p:nvGrpSpPr>
        <p:grpSpPr bwMode="auto">
          <a:xfrm>
            <a:off x="539552" y="4193728"/>
            <a:ext cx="2132013" cy="2105025"/>
            <a:chOff x="2369856" y="4419503"/>
            <a:chExt cx="2133072" cy="2105842"/>
          </a:xfrm>
        </p:grpSpPr>
        <p:pic>
          <p:nvPicPr>
            <p:cNvPr id="16" name="图片 3"/>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369856" y="4419503"/>
              <a:ext cx="2133072" cy="790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15" descr="14141419222106015.jpg"/>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543306" y="5301209"/>
              <a:ext cx="1884678" cy="122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 name="Slide Number Placeholder 3"/>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EC252AC6-8303-4563-B74D-C42C76439E83}" type="slidenum">
              <a:rPr lang="en-US" altLang="zh-CN" sz="1200" b="0">
                <a:ea typeface="Gulim" pitchFamily="34" charset="-127"/>
              </a:rPr>
              <a:pPr eaLnBrk="1" hangingPunct="1"/>
              <a:t>14</a:t>
            </a:fld>
            <a:endParaRPr lang="en-US" altLang="zh-CN" sz="1200" b="0">
              <a:ea typeface="Gulim" pitchFamily="34" charset="-127"/>
            </a:endParaRPr>
          </a:p>
        </p:txBody>
      </p:sp>
    </p:spTree>
    <p:extLst>
      <p:ext uri="{BB962C8B-B14F-4D97-AF65-F5344CB8AC3E}">
        <p14:creationId xmlns:p14="http://schemas.microsoft.com/office/powerpoint/2010/main" val="27590887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5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55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35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56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55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5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p:nvPr>
        </p:nvSpPr>
        <p:spPr>
          <a:xfrm>
            <a:off x="457200" y="122238"/>
            <a:ext cx="8229600" cy="714375"/>
          </a:xfrm>
        </p:spPr>
        <p:txBody>
          <a:bodyPr/>
          <a:lstStyle/>
          <a:p>
            <a:pPr eaLnBrk="1" hangingPunct="1"/>
            <a:r>
              <a:rPr lang="en-US" altLang="zh-CN" dirty="0"/>
              <a:t>Sharing Economy</a:t>
            </a:r>
          </a:p>
        </p:txBody>
      </p:sp>
      <p:pic>
        <p:nvPicPr>
          <p:cNvPr id="16"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48043"/>
            <a:ext cx="8229600" cy="268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7199" y="4437112"/>
            <a:ext cx="8229601" cy="1985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3"/>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EC252AC6-8303-4563-B74D-C42C76439E83}" type="slidenum">
              <a:rPr lang="en-US" altLang="zh-CN" sz="1200" b="0">
                <a:ea typeface="Gulim" pitchFamily="34" charset="-127"/>
              </a:rPr>
              <a:pPr eaLnBrk="1" hangingPunct="1"/>
              <a:t>15</a:t>
            </a:fld>
            <a:endParaRPr lang="en-US" altLang="zh-CN" sz="1200" b="0">
              <a:ea typeface="Gulim" pitchFamily="34" charset="-127"/>
            </a:endParaRPr>
          </a:p>
        </p:txBody>
      </p:sp>
    </p:spTree>
    <p:extLst>
      <p:ext uri="{BB962C8B-B14F-4D97-AF65-F5344CB8AC3E}">
        <p14:creationId xmlns:p14="http://schemas.microsoft.com/office/powerpoint/2010/main" val="229368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p:nvPr>
        </p:nvSpPr>
        <p:spPr>
          <a:xfrm>
            <a:off x="457200" y="122238"/>
            <a:ext cx="8229600" cy="714375"/>
          </a:xfrm>
        </p:spPr>
        <p:txBody>
          <a:bodyPr/>
          <a:lstStyle/>
          <a:p>
            <a:pPr eaLnBrk="1" hangingPunct="1"/>
            <a:r>
              <a:rPr lang="en-US" altLang="zh-CN" dirty="0"/>
              <a:t>Sharing Economy</a:t>
            </a:r>
          </a:p>
        </p:txBody>
      </p:sp>
      <p:sp>
        <p:nvSpPr>
          <p:cNvPr id="4" name="Slide Number Placeholder 3"/>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EC252AC6-8303-4563-B74D-C42C76439E83}" type="slidenum">
              <a:rPr lang="en-US" altLang="zh-CN" sz="1200" b="0">
                <a:ea typeface="Gulim" pitchFamily="34" charset="-127"/>
              </a:rPr>
              <a:pPr eaLnBrk="1" hangingPunct="1"/>
              <a:t>16</a:t>
            </a:fld>
            <a:endParaRPr lang="en-US" altLang="zh-CN" sz="1200" b="0">
              <a:ea typeface="Gulim" pitchFamily="34" charset="-127"/>
            </a:endParaRPr>
          </a:p>
        </p:txBody>
      </p:sp>
      <p:pic>
        <p:nvPicPr>
          <p:cNvPr id="6" name="图片 5"/>
          <p:cNvPicPr/>
          <p:nvPr/>
        </p:nvPicPr>
        <p:blipFill>
          <a:blip r:embed="rId3">
            <a:extLst>
              <a:ext uri="{28A0092B-C50C-407E-A947-70E740481C1C}">
                <a14:useLocalDpi xmlns:a14="http://schemas.microsoft.com/office/drawing/2010/main" val="0"/>
              </a:ext>
            </a:extLst>
          </a:blip>
          <a:stretch>
            <a:fillRect/>
          </a:stretch>
        </p:blipFill>
        <p:spPr>
          <a:xfrm>
            <a:off x="2483768" y="1052736"/>
            <a:ext cx="4320480" cy="5616624"/>
          </a:xfrm>
          <a:prstGeom prst="rect">
            <a:avLst/>
          </a:prstGeom>
        </p:spPr>
      </p:pic>
    </p:spTree>
    <p:extLst>
      <p:ext uri="{BB962C8B-B14F-4D97-AF65-F5344CB8AC3E}">
        <p14:creationId xmlns:p14="http://schemas.microsoft.com/office/powerpoint/2010/main" val="378970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altLang="zh-CN"/>
              <a:t>Outline</a:t>
            </a:r>
          </a:p>
        </p:txBody>
      </p:sp>
      <p:sp>
        <p:nvSpPr>
          <p:cNvPr id="3" name="Content Placeholder 2"/>
          <p:cNvSpPr>
            <a:spLocks noGrp="1"/>
          </p:cNvSpPr>
          <p:nvPr>
            <p:ph sz="quarter" idx="1"/>
          </p:nvPr>
        </p:nvSpPr>
        <p:spPr>
          <a:xfrm>
            <a:off x="457200" y="836613"/>
            <a:ext cx="8229600" cy="4937125"/>
          </a:xfrm>
        </p:spPr>
        <p:txBody>
          <a:bodyPr/>
          <a:lstStyle/>
          <a:p>
            <a:pPr eaLnBrk="1" hangingPunct="1">
              <a:buFont typeface="Wingdings" panose="05000000000000000000" pitchFamily="2" charset="2"/>
              <a:buNone/>
            </a:pPr>
            <a:endParaRPr lang="en-US" altLang="zh-CN" sz="2000" dirty="0"/>
          </a:p>
          <a:p>
            <a:pPr eaLnBrk="1" hangingPunct="1"/>
            <a:r>
              <a:rPr lang="en-US" altLang="zh-CN" dirty="0"/>
              <a:t>Human Computation in a Nutshell</a:t>
            </a:r>
          </a:p>
          <a:p>
            <a:pPr lvl="1" eaLnBrk="1" hangingPunct="1"/>
            <a:r>
              <a:rPr lang="en-US" altLang="zh-CN" dirty="0"/>
              <a:t>A Brief History</a:t>
            </a:r>
          </a:p>
          <a:p>
            <a:pPr lvl="1" eaLnBrk="1" hangingPunct="1"/>
            <a:r>
              <a:rPr lang="en-US" altLang="zh-CN" dirty="0"/>
              <a:t>Representative Applications &amp; Sharing Economy</a:t>
            </a:r>
          </a:p>
          <a:p>
            <a:pPr lvl="1" eaLnBrk="1" hangingPunct="1"/>
            <a:r>
              <a:rPr lang="en-US" altLang="zh-CN" b="1" dirty="0">
                <a:solidFill>
                  <a:srgbClr val="00B0F0"/>
                </a:solidFill>
              </a:rPr>
              <a:t>Core Challenges</a:t>
            </a:r>
          </a:p>
          <a:p>
            <a:pPr eaLnBrk="1" hangingPunct="1"/>
            <a:r>
              <a:rPr lang="en-US" altLang="zh-CN" dirty="0"/>
              <a:t>State-of-art</a:t>
            </a:r>
          </a:p>
          <a:p>
            <a:pPr eaLnBrk="1" hangingPunct="1">
              <a:buFont typeface="Wingdings" panose="05000000000000000000" pitchFamily="2" charset="2"/>
              <a:buNone/>
            </a:pPr>
            <a:endParaRPr lang="en-US" altLang="zh-CN" dirty="0"/>
          </a:p>
          <a:p>
            <a:pPr eaLnBrk="1" hangingPunct="1">
              <a:buFont typeface="Wingdings" panose="05000000000000000000" pitchFamily="2" charset="2"/>
              <a:buNone/>
            </a:pPr>
            <a:endParaRPr lang="en-US" altLang="zh-CN" dirty="0"/>
          </a:p>
          <a:p>
            <a:pPr eaLnBrk="1" hangingPunct="1"/>
            <a:r>
              <a:rPr lang="en-US" altLang="zh-CN" dirty="0"/>
              <a:t>Crowdsourcing in a Vision</a:t>
            </a:r>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17</a:t>
            </a:fld>
            <a:endParaRPr lang="en-US" altLang="zh-CN" sz="1200" b="0">
              <a:ea typeface="Gulim" pitchFamily="34" charset="-127"/>
            </a:endParaRPr>
          </a:p>
        </p:txBody>
      </p:sp>
    </p:spTree>
    <p:extLst>
      <p:ext uri="{BB962C8B-B14F-4D97-AF65-F5344CB8AC3E}">
        <p14:creationId xmlns:p14="http://schemas.microsoft.com/office/powerpoint/2010/main" val="6546152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pPr eaLnBrk="1" hangingPunct="1"/>
            <a:r>
              <a:rPr lang="en-US" altLang="zh-CN"/>
              <a:t>Challenges of Crowdsourcing</a:t>
            </a:r>
          </a:p>
        </p:txBody>
      </p:sp>
      <p:sp>
        <p:nvSpPr>
          <p:cNvPr id="44035"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32EA3AAC-DFBC-4376-8E57-F9F6AB5C50D9}" type="slidenum">
              <a:rPr lang="en-US" altLang="zh-CN" sz="1200" b="0">
                <a:ea typeface="Gulim" pitchFamily="34" charset="-127"/>
              </a:rPr>
              <a:pPr eaLnBrk="1" hangingPunct="1"/>
              <a:t>18</a:t>
            </a:fld>
            <a:endParaRPr lang="en-US" altLang="zh-CN" sz="1200" b="0">
              <a:ea typeface="Gulim" pitchFamily="34" charset="-127"/>
            </a:endParaRPr>
          </a:p>
        </p:txBody>
      </p:sp>
      <p:sp>
        <p:nvSpPr>
          <p:cNvPr id="5" name="TextBox 4"/>
          <p:cNvSpPr txBox="1">
            <a:spLocks noChangeArrowheads="1"/>
          </p:cNvSpPr>
          <p:nvPr/>
        </p:nvSpPr>
        <p:spPr bwMode="auto">
          <a:xfrm>
            <a:off x="2743200" y="2819400"/>
            <a:ext cx="3886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a:t>Any </a:t>
            </a:r>
            <a:r>
              <a:rPr lang="en-US" altLang="zh-CN" sz="3600">
                <a:solidFill>
                  <a:srgbClr val="FFC000"/>
                </a:solidFill>
              </a:rPr>
              <a:t>challenges</a:t>
            </a:r>
            <a:r>
              <a:rPr lang="en-US" altLang="zh-CN" sz="3600"/>
              <a:t>?</a:t>
            </a:r>
            <a:endParaRPr lang="en-US" altLang="zh-CN" sz="3600">
              <a:solidFill>
                <a:srgbClr val="FFC000"/>
              </a:solidFill>
            </a:endParaRPr>
          </a:p>
        </p:txBody>
      </p:sp>
    </p:spTree>
    <p:extLst>
      <p:ext uri="{BB962C8B-B14F-4D97-AF65-F5344CB8AC3E}">
        <p14:creationId xmlns:p14="http://schemas.microsoft.com/office/powerpoint/2010/main" val="29100685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nvPr>
        </p:nvGraphicFramePr>
        <p:xfrm>
          <a:off x="179512" y="980629"/>
          <a:ext cx="8712968" cy="58773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p:cNvSpPr>
            <a:spLocks noGrp="1"/>
          </p:cNvSpPr>
          <p:nvPr>
            <p:ph type="title"/>
          </p:nvPr>
        </p:nvSpPr>
        <p:spPr>
          <a:xfrm>
            <a:off x="457200" y="122238"/>
            <a:ext cx="8229600" cy="714375"/>
          </a:xfrm>
        </p:spPr>
        <p:txBody>
          <a:bodyPr/>
          <a:lstStyle/>
          <a:p>
            <a:pPr eaLnBrk="1" hangingPunct="1"/>
            <a:r>
              <a:rPr lang="en-US" altLang="zh-CN"/>
              <a:t>Challenges of Crowdsourcing</a:t>
            </a:r>
          </a:p>
        </p:txBody>
      </p:sp>
    </p:spTree>
    <p:extLst>
      <p:ext uri="{BB962C8B-B14F-4D97-AF65-F5344CB8AC3E}">
        <p14:creationId xmlns:p14="http://schemas.microsoft.com/office/powerpoint/2010/main" val="2095181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eaLnBrk="1" hangingPunct="1"/>
            <a:r>
              <a:rPr lang="en-US" altLang="zh-CN"/>
              <a:t>Outline</a:t>
            </a:r>
          </a:p>
        </p:txBody>
      </p:sp>
      <p:sp>
        <p:nvSpPr>
          <p:cNvPr id="3" name="Content Placeholder 2"/>
          <p:cNvSpPr>
            <a:spLocks noGrp="1"/>
          </p:cNvSpPr>
          <p:nvPr>
            <p:ph sz="quarter" idx="1"/>
          </p:nvPr>
        </p:nvSpPr>
        <p:spPr>
          <a:xfrm>
            <a:off x="446088" y="836613"/>
            <a:ext cx="8229600" cy="4937125"/>
          </a:xfrm>
        </p:spPr>
        <p:txBody>
          <a:bodyPr/>
          <a:lstStyle/>
          <a:p>
            <a:pPr eaLnBrk="1" hangingPunct="1">
              <a:buFont typeface="Wingdings" panose="05000000000000000000" pitchFamily="2" charset="2"/>
              <a:buNone/>
            </a:pPr>
            <a:endParaRPr lang="en-US" altLang="zh-CN" sz="2000" dirty="0"/>
          </a:p>
          <a:p>
            <a:pPr eaLnBrk="1" hangingPunct="1"/>
            <a:r>
              <a:rPr lang="en-US" altLang="zh-CN" dirty="0"/>
              <a:t>Crowdsourcing in a Nutshell</a:t>
            </a:r>
          </a:p>
          <a:p>
            <a:pPr eaLnBrk="1" hangingPunct="1">
              <a:buFont typeface="Wingdings" panose="05000000000000000000" pitchFamily="2" charset="2"/>
              <a:buNone/>
            </a:pPr>
            <a:endParaRPr lang="en-US" altLang="zh-CN" dirty="0"/>
          </a:p>
          <a:p>
            <a:pPr eaLnBrk="1" hangingPunct="1">
              <a:buFont typeface="Wingdings" panose="05000000000000000000" pitchFamily="2" charset="2"/>
              <a:buNone/>
            </a:pPr>
            <a:endParaRPr lang="en-US" altLang="zh-CN" dirty="0"/>
          </a:p>
          <a:p>
            <a:pPr eaLnBrk="1" hangingPunct="1"/>
            <a:r>
              <a:rPr lang="en-US" altLang="zh-CN" dirty="0"/>
              <a:t>State-of-art</a:t>
            </a:r>
          </a:p>
          <a:p>
            <a:pPr eaLnBrk="1" hangingPunct="1">
              <a:buFont typeface="Wingdings" panose="05000000000000000000" pitchFamily="2" charset="2"/>
              <a:buNone/>
            </a:pPr>
            <a:endParaRPr lang="en-US" altLang="zh-CN" dirty="0"/>
          </a:p>
          <a:p>
            <a:pPr eaLnBrk="1" hangingPunct="1">
              <a:buFont typeface="Wingdings" panose="05000000000000000000" pitchFamily="2" charset="2"/>
              <a:buNone/>
            </a:pPr>
            <a:endParaRPr lang="en-US" altLang="zh-CN" dirty="0"/>
          </a:p>
          <a:p>
            <a:pPr eaLnBrk="1" hangingPunct="1"/>
            <a:r>
              <a:rPr lang="en-US" altLang="zh-CN" dirty="0"/>
              <a:t>Crowdsourcing in a Vision</a:t>
            </a:r>
          </a:p>
        </p:txBody>
      </p:sp>
      <p:sp>
        <p:nvSpPr>
          <p:cNvPr id="1843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F1D44612-9D5F-4CCA-B61B-B023B301C374}" type="slidenum">
              <a:rPr lang="en-US" altLang="zh-CN" sz="1200" b="0">
                <a:ea typeface="Gulim" pitchFamily="34" charset="-127"/>
              </a:rPr>
              <a:pPr eaLnBrk="1" hangingPunct="1"/>
              <a:t>2</a:t>
            </a:fld>
            <a:endParaRPr lang="en-US" altLang="zh-CN" sz="1200" b="0">
              <a:ea typeface="Gulim" pitchFamily="34" charset="-127"/>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pPr eaLnBrk="1" hangingPunct="1"/>
            <a:r>
              <a:rPr lang="en-US" altLang="zh-CN"/>
              <a:t>Challenges of Crowdsourcing</a:t>
            </a:r>
          </a:p>
        </p:txBody>
      </p:sp>
      <p:sp>
        <p:nvSpPr>
          <p:cNvPr id="45059"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20</a:t>
            </a:fld>
            <a:endParaRPr lang="en-US" altLang="zh-CN" sz="1200" b="0">
              <a:ea typeface="Gulim" pitchFamily="34" charset="-127"/>
            </a:endParaRPr>
          </a:p>
        </p:txBody>
      </p:sp>
      <p:sp>
        <p:nvSpPr>
          <p:cNvPr id="4" name="Content Placeholder 3"/>
          <p:cNvSpPr>
            <a:spLocks noGrp="1"/>
          </p:cNvSpPr>
          <p:nvPr>
            <p:ph sz="quarter" idx="1"/>
          </p:nvPr>
        </p:nvSpPr>
        <p:spPr>
          <a:xfrm>
            <a:off x="457200" y="1219200"/>
            <a:ext cx="8229600" cy="4937125"/>
          </a:xfrm>
        </p:spPr>
        <p:txBody>
          <a:bodyPr/>
          <a:lstStyle/>
          <a:p>
            <a:pPr algn="just" eaLnBrk="1" hangingPunct="1"/>
            <a:r>
              <a:rPr lang="en-US" altLang="zh-CN" dirty="0"/>
              <a:t>Task assignment is always the most important issue in crowdsourcing applications</a:t>
            </a:r>
          </a:p>
          <a:p>
            <a:pPr lvl="1" algn="just" eaLnBrk="1" hangingPunct="1"/>
            <a:r>
              <a:rPr lang="en-US" altLang="zh-CN" dirty="0"/>
              <a:t>Help assign offline tasks to online crowd workers </a:t>
            </a:r>
          </a:p>
          <a:p>
            <a:pPr lvl="1" algn="just" eaLnBrk="1" hangingPunct="1"/>
            <a:r>
              <a:rPr lang="en-US" altLang="zh-CN" dirty="0"/>
              <a:t>e.g. Offline-to-Online (O2O) applications</a:t>
            </a:r>
          </a:p>
          <a:p>
            <a:pPr eaLnBrk="1" hangingPunct="1"/>
            <a:endParaRPr lang="en-US" altLang="zh-CN" dirty="0"/>
          </a:p>
          <a:p>
            <a:pPr eaLnBrk="1" hangingPunct="1"/>
            <a:endParaRPr lang="en-US" altLang="zh-CN" dirty="0"/>
          </a:p>
          <a:p>
            <a:pPr lvl="1" eaLnBrk="1" hangingPunct="1"/>
            <a:endParaRPr lang="en-US" altLang="zh-CN" dirty="0"/>
          </a:p>
        </p:txBody>
      </p:sp>
    </p:spTree>
    <p:extLst>
      <p:ext uri="{BB962C8B-B14F-4D97-AF65-F5344CB8AC3E}">
        <p14:creationId xmlns:p14="http://schemas.microsoft.com/office/powerpoint/2010/main" val="37628764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3" name="图片 2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9552" y="2918668"/>
            <a:ext cx="8054975" cy="382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4" name="Picture 11" descr="MCj0311898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4377" y="3201243"/>
            <a:ext cx="36036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83064" y="6134943"/>
            <a:ext cx="2159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6" name="Picture 11" descr="MCj0311898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4602" y="3163143"/>
            <a:ext cx="36036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7" name="Picture 11" descr="MCj0311898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6902" y="4229943"/>
            <a:ext cx="36036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8" name="Picture 11" descr="MCj0311898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3339" y="4145805"/>
            <a:ext cx="360363"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9" name="Picture 11" descr="MCj0311898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2089" y="3115518"/>
            <a:ext cx="360363" cy="16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右箭头 14"/>
          <p:cNvSpPr>
            <a:spLocks noChangeArrowheads="1"/>
          </p:cNvSpPr>
          <p:nvPr/>
        </p:nvSpPr>
        <p:spPr bwMode="auto">
          <a:xfrm>
            <a:off x="5000427" y="6284168"/>
            <a:ext cx="800100" cy="68262"/>
          </a:xfrm>
          <a:prstGeom prst="rightArrow">
            <a:avLst>
              <a:gd name="adj1" fmla="val 50000"/>
              <a:gd name="adj2" fmla="val 49326"/>
            </a:avLst>
          </a:prstGeom>
          <a:solidFill>
            <a:srgbClr val="00B0F0">
              <a:alpha val="0"/>
            </a:srgbClr>
          </a:solidFill>
          <a:ln w="57150" algn="ctr">
            <a:solidFill>
              <a:srgbClr val="00B0F0"/>
            </a:solidFill>
            <a:round/>
            <a:headEnd/>
            <a:tailEnd/>
          </a:ln>
        </p:spPr>
        <p:txBody>
          <a:bodyPr wrap="none" anchor="ct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692150" indent="-347663">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987425" indent="-2936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281113" indent="-2921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1598613" indent="-315913">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055813" indent="-315913"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513013" indent="-315913"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2970213" indent="-315913"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427413" indent="-315913"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endParaRPr lang="zh-CN" altLang="en-US" sz="1400">
              <a:ea typeface="Arial Unicode MS"/>
              <a:cs typeface="Arial Unicode MS"/>
            </a:endParaRPr>
          </a:p>
        </p:txBody>
      </p:sp>
      <p:pic>
        <p:nvPicPr>
          <p:cNvPr id="22" name="Picture 10"/>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867077" y="6192093"/>
            <a:ext cx="241300" cy="23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箭头 16"/>
          <p:cNvSpPr>
            <a:spLocks noChangeArrowheads="1"/>
          </p:cNvSpPr>
          <p:nvPr/>
        </p:nvSpPr>
        <p:spPr bwMode="auto">
          <a:xfrm>
            <a:off x="3990777" y="6292105"/>
            <a:ext cx="920750" cy="65088"/>
          </a:xfrm>
          <a:prstGeom prst="rightArrow">
            <a:avLst>
              <a:gd name="adj1" fmla="val 50000"/>
              <a:gd name="adj2" fmla="val 50494"/>
            </a:avLst>
          </a:prstGeom>
          <a:solidFill>
            <a:srgbClr val="00B0F0">
              <a:alpha val="0"/>
            </a:srgbClr>
          </a:solidFill>
          <a:ln w="57150" algn="ctr">
            <a:solidFill>
              <a:srgbClr val="00B0F0"/>
            </a:solidFill>
            <a:round/>
            <a:headEnd/>
            <a:tailEnd/>
          </a:ln>
        </p:spPr>
        <p:txBody>
          <a:bodyPr wrap="none" anchor="ct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692150" indent="-347663">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987425" indent="-2936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281113" indent="-2921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1598613" indent="-315913">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055813" indent="-315913"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513013" indent="-315913"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2970213" indent="-315913"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427413" indent="-315913"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endParaRPr lang="zh-CN" altLang="en-US" sz="1400">
              <a:ea typeface="Arial Unicode MS"/>
              <a:cs typeface="Arial Unicode MS"/>
            </a:endParaRPr>
          </a:p>
        </p:txBody>
      </p:sp>
      <p:sp>
        <p:nvSpPr>
          <p:cNvPr id="24" name="右箭头 23"/>
          <p:cNvSpPr>
            <a:spLocks noChangeArrowheads="1"/>
          </p:cNvSpPr>
          <p:nvPr/>
        </p:nvSpPr>
        <p:spPr bwMode="auto">
          <a:xfrm>
            <a:off x="2995414" y="6315918"/>
            <a:ext cx="965200" cy="73025"/>
          </a:xfrm>
          <a:prstGeom prst="rightArrow">
            <a:avLst>
              <a:gd name="adj1" fmla="val 50000"/>
              <a:gd name="adj2" fmla="val 49504"/>
            </a:avLst>
          </a:prstGeom>
          <a:solidFill>
            <a:srgbClr val="00B0F0">
              <a:alpha val="0"/>
            </a:srgbClr>
          </a:solidFill>
          <a:ln w="57150" algn="ctr">
            <a:solidFill>
              <a:srgbClr val="00B0F0"/>
            </a:solidFill>
            <a:round/>
            <a:headEnd/>
            <a:tailEnd/>
          </a:ln>
        </p:spPr>
        <p:txBody>
          <a:bodyPr wrap="none" anchor="ct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692150" indent="-347663">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987425" indent="-2936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281113" indent="-2921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1598613" indent="-315913">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055813" indent="-315913"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513013" indent="-315913"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2970213" indent="-315913"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427413" indent="-315913"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endParaRPr lang="zh-CN" altLang="en-US" sz="1400">
              <a:ea typeface="Arial Unicode MS"/>
              <a:cs typeface="Arial Unicode MS"/>
            </a:endParaRPr>
          </a:p>
        </p:txBody>
      </p:sp>
      <p:sp>
        <p:nvSpPr>
          <p:cNvPr id="25" name="右箭头 24"/>
          <p:cNvSpPr>
            <a:spLocks noChangeArrowheads="1"/>
          </p:cNvSpPr>
          <p:nvPr/>
        </p:nvSpPr>
        <p:spPr bwMode="auto">
          <a:xfrm rot="3947953">
            <a:off x="2565202" y="6087318"/>
            <a:ext cx="520700" cy="82550"/>
          </a:xfrm>
          <a:prstGeom prst="rightArrow">
            <a:avLst>
              <a:gd name="adj1" fmla="val 50000"/>
              <a:gd name="adj2" fmla="val 50111"/>
            </a:avLst>
          </a:prstGeom>
          <a:solidFill>
            <a:srgbClr val="00B0F0">
              <a:alpha val="0"/>
            </a:srgbClr>
          </a:solidFill>
          <a:ln w="57150" algn="ctr">
            <a:solidFill>
              <a:srgbClr val="00B0F0"/>
            </a:solidFill>
            <a:round/>
            <a:headEnd/>
            <a:tailEnd/>
          </a:ln>
        </p:spPr>
        <p:txBody>
          <a:bodyPr wrap="none" anchor="ct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692150" indent="-347663">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987425" indent="-2936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281113" indent="-2921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1598613" indent="-315913">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055813" indent="-315913"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513013" indent="-315913"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2970213" indent="-315913"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427413" indent="-315913"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endParaRPr lang="zh-CN" altLang="en-US" sz="1400">
              <a:ea typeface="Arial Unicode MS"/>
              <a:cs typeface="Arial Unicode MS"/>
            </a:endParaRPr>
          </a:p>
        </p:txBody>
      </p:sp>
      <p:pic>
        <p:nvPicPr>
          <p:cNvPr id="26" name="Picture 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887589" y="6155580"/>
            <a:ext cx="215900"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矩形标注 26"/>
          <p:cNvSpPr>
            <a:spLocks noChangeArrowheads="1"/>
          </p:cNvSpPr>
          <p:nvPr/>
        </p:nvSpPr>
        <p:spPr bwMode="auto">
          <a:xfrm>
            <a:off x="3043127" y="5180855"/>
            <a:ext cx="2176945" cy="768350"/>
          </a:xfrm>
          <a:prstGeom prst="wedgeRectCallout">
            <a:avLst>
              <a:gd name="adj1" fmla="val -29653"/>
              <a:gd name="adj2" fmla="val 84843"/>
            </a:avLst>
          </a:prstGeom>
          <a:solidFill>
            <a:srgbClr val="FFFF9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zh-CN" sz="2300" b="0" dirty="0"/>
              <a:t>The cost of the NN strategy</a:t>
            </a:r>
            <a:endParaRPr lang="zh-CN" altLang="en-US" sz="2300" b="0" dirty="0"/>
          </a:p>
        </p:txBody>
      </p:sp>
      <p:pic>
        <p:nvPicPr>
          <p:cNvPr id="28" name="Picture 11" descr="MCj0311898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2652" y="5714255"/>
            <a:ext cx="36195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11" descr="MCj0311898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814" y="6284168"/>
            <a:ext cx="360363" cy="16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1" descr="MCj0311898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7702" y="6266705"/>
            <a:ext cx="36195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60" name="Rectangle 36"/>
          <p:cNvSpPr>
            <a:spLocks noChangeArrowheads="1"/>
          </p:cNvSpPr>
          <p:nvPr/>
        </p:nvSpPr>
        <p:spPr bwMode="auto">
          <a:xfrm>
            <a:off x="430213" y="836613"/>
            <a:ext cx="8318500" cy="1810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lIns="92075" tIns="46038" rIns="92075" bIns="46038">
            <a:spAutoFit/>
          </a:bodyPr>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eaLnBrk="1" hangingPunct="1"/>
            <a:r>
              <a:rPr lang="en-US" altLang="zh-CN" sz="2800" dirty="0"/>
              <a:t>Real-time taxi-calling services usually adopt ‘</a:t>
            </a:r>
            <a:r>
              <a:rPr lang="en-US" altLang="zh-CN" sz="2800" dirty="0">
                <a:solidFill>
                  <a:srgbClr val="FFC000"/>
                </a:solidFill>
              </a:rPr>
              <a:t>nearest neighbor (NN)</a:t>
            </a:r>
            <a:r>
              <a:rPr lang="en-US" altLang="zh-CN" sz="2800" dirty="0"/>
              <a:t>’ strategy to address task assignment issues.</a:t>
            </a:r>
          </a:p>
          <a:p>
            <a:pPr lvl="1" algn="just"/>
            <a:r>
              <a:rPr lang="en-US" altLang="zh-CN" sz="2300" b="0" dirty="0"/>
              <a:t>Once a task appears, it should be assigned immediately.</a:t>
            </a:r>
          </a:p>
        </p:txBody>
      </p:sp>
      <p:pic>
        <p:nvPicPr>
          <p:cNvPr id="61461" name="Picture 11" descr="MCj0311898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6227" y="5012580"/>
            <a:ext cx="36036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itle 1"/>
          <p:cNvSpPr>
            <a:spLocks noGrp="1"/>
          </p:cNvSpPr>
          <p:nvPr>
            <p:ph type="title"/>
          </p:nvPr>
        </p:nvSpPr>
        <p:spPr>
          <a:xfrm>
            <a:off x="457200" y="122238"/>
            <a:ext cx="8229600" cy="714375"/>
          </a:xfrm>
        </p:spPr>
        <p:txBody>
          <a:bodyPr/>
          <a:lstStyle/>
          <a:p>
            <a:pPr eaLnBrk="1" hangingPunct="1"/>
            <a:r>
              <a:rPr lang="en-US" altLang="zh-CN" dirty="0"/>
              <a:t>Challenges of Crowdsourcing</a:t>
            </a:r>
          </a:p>
        </p:txBody>
      </p:sp>
      <p:sp>
        <p:nvSpPr>
          <p:cNvPr id="32"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21</a:t>
            </a:fld>
            <a:endParaRPr lang="en-US" altLang="zh-CN" sz="1200" b="0">
              <a:ea typeface="Gulim" pitchFamily="34" charset="-127"/>
            </a:endParaRPr>
          </a:p>
        </p:txBody>
      </p:sp>
    </p:spTree>
    <p:extLst>
      <p:ext uri="{BB962C8B-B14F-4D97-AF65-F5344CB8AC3E}">
        <p14:creationId xmlns:p14="http://schemas.microsoft.com/office/powerpoint/2010/main" val="1493938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42" presetClass="path" presetSubtype="0" accel="50000" decel="50000" fill="hold" nodeType="clickEffect">
                                  <p:stCondLst>
                                    <p:cond delay="0"/>
                                  </p:stCondLst>
                                  <p:childTnLst>
                                    <p:animMotion origin="layout" path="M -2.77778E-6 2.59259E-6 L 0.09028 -0.0051 " pathEditMode="relative" rAng="0" ptsTypes="AA">
                                      <p:cBhvr>
                                        <p:cTn id="14" dur="1000" fill="hold"/>
                                        <p:tgtEl>
                                          <p:spTgt spid="30"/>
                                        </p:tgtEl>
                                        <p:attrNameLst>
                                          <p:attrName>ppt_x</p:attrName>
                                          <p:attrName>ppt_y</p:attrName>
                                        </p:attrNameLst>
                                      </p:cBhvr>
                                      <p:rCtr x="4514" y="-255"/>
                                    </p:animMotion>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30"/>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42" presetClass="path" presetSubtype="0" accel="50000" decel="50000" fill="hold" nodeType="clickEffect">
                                  <p:stCondLst>
                                    <p:cond delay="0"/>
                                  </p:stCondLst>
                                  <p:childTnLst>
                                    <p:animMotion origin="layout" path="M -3.33333E-6 -3.7037E-6 L 0.11007 -0.00254 " pathEditMode="relative" rAng="0" ptsTypes="AA">
                                      <p:cBhvr>
                                        <p:cTn id="32" dur="1000" fill="hold"/>
                                        <p:tgtEl>
                                          <p:spTgt spid="29"/>
                                        </p:tgtEl>
                                        <p:attrNameLst>
                                          <p:attrName>ppt_x</p:attrName>
                                          <p:attrName>ppt_y</p:attrName>
                                        </p:attrNameLst>
                                      </p:cBhvr>
                                      <p:rCtr x="5503" y="-139"/>
                                    </p:animMotion>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xit" presetSubtype="0" fill="hold" nodeType="clickEffect">
                                  <p:stCondLst>
                                    <p:cond delay="0"/>
                                  </p:stCondLst>
                                  <p:childTnLst>
                                    <p:set>
                                      <p:cBhvr>
                                        <p:cTn id="36" dur="1" fill="hold">
                                          <p:stCondLst>
                                            <p:cond delay="0"/>
                                          </p:stCondLst>
                                        </p:cTn>
                                        <p:tgtEl>
                                          <p:spTgt spid="22"/>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29"/>
                                        </p:tgtEl>
                                        <p:attrNameLst>
                                          <p:attrName>style.visibility</p:attrName>
                                        </p:attrNameLst>
                                      </p:cBhvr>
                                      <p:to>
                                        <p:strVal val="hidden"/>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0" presetClass="path" presetSubtype="0" accel="50000" decel="50000" fill="hold" nodeType="clickEffect">
                                  <p:stCondLst>
                                    <p:cond delay="0"/>
                                  </p:stCondLst>
                                  <p:childTnLst>
                                    <p:animMotion origin="layout" path="M 5.55556E-7 -1.85185E-6 L 0.02812 0.08148 L 0.14271 0.08148 " pathEditMode="relative" rAng="0" ptsTypes="AAA">
                                      <p:cBhvr>
                                        <p:cTn id="52" dur="1000" fill="hold"/>
                                        <p:tgtEl>
                                          <p:spTgt spid="28"/>
                                        </p:tgtEl>
                                        <p:attrNameLst>
                                          <p:attrName>ppt_x</p:attrName>
                                          <p:attrName>ppt_y</p:attrName>
                                        </p:attrNameLst>
                                      </p:cBhvr>
                                      <p:rCtr x="7135" y="4074"/>
                                    </p:animMotion>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xit" presetSubtype="0" fill="hold" nodeType="clickEffect">
                                  <p:stCondLst>
                                    <p:cond delay="0"/>
                                  </p:stCondLst>
                                  <p:childTnLst>
                                    <p:set>
                                      <p:cBhvr>
                                        <p:cTn id="56" dur="1" fill="hold">
                                          <p:stCondLst>
                                            <p:cond delay="0"/>
                                          </p:stCondLst>
                                        </p:cTn>
                                        <p:tgtEl>
                                          <p:spTgt spid="26"/>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28"/>
                                        </p:tgtEl>
                                        <p:attrNameLst>
                                          <p:attrName>style.visibility</p:attrName>
                                        </p:attrNameLst>
                                      </p:cBhvr>
                                      <p:to>
                                        <p:strVal val="hidden"/>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4" grpId="0" animBg="1"/>
      <p:bldP spid="25" grpId="0" animBg="1"/>
      <p:bldP spid="2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0" name="Rectangle 36"/>
          <p:cNvSpPr>
            <a:spLocks noChangeArrowheads="1"/>
          </p:cNvSpPr>
          <p:nvPr/>
        </p:nvSpPr>
        <p:spPr bwMode="auto">
          <a:xfrm>
            <a:off x="430212" y="764704"/>
            <a:ext cx="8534275" cy="265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square" lIns="92075" tIns="46038" rIns="92075" bIns="46038">
            <a:spAutoFit/>
          </a:bodyPr>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eaLnBrk="1" hangingPunct="1"/>
            <a:r>
              <a:rPr lang="en-US" altLang="zh-CN" sz="2800" dirty="0"/>
              <a:t>Real-time taxi-calling services usually adopt ‘</a:t>
            </a:r>
            <a:r>
              <a:rPr lang="en-US" altLang="zh-CN" sz="2800" dirty="0">
                <a:solidFill>
                  <a:srgbClr val="FFC000"/>
                </a:solidFill>
              </a:rPr>
              <a:t>nearest neighbor (NN)</a:t>
            </a:r>
            <a:r>
              <a:rPr lang="en-US" altLang="zh-CN" sz="2800" dirty="0"/>
              <a:t>’ strategy to address task assignment issues.</a:t>
            </a:r>
          </a:p>
          <a:p>
            <a:pPr lvl="1" algn="just"/>
            <a:r>
              <a:rPr lang="en-US" altLang="zh-CN" sz="2300" b="0" dirty="0"/>
              <a:t>Once a task appears, it should be assigned immediately.</a:t>
            </a:r>
          </a:p>
          <a:p>
            <a:pPr lvl="1" algn="just"/>
            <a:r>
              <a:rPr lang="en-US" altLang="zh-CN" sz="2300" b="0" dirty="0"/>
              <a:t>If we know everything in advance, the offline OPT is shown.</a:t>
            </a:r>
          </a:p>
          <a:p>
            <a:pPr lvl="1" algn="just"/>
            <a:endParaRPr lang="en-US" altLang="zh-CN" sz="2300" b="0" dirty="0"/>
          </a:p>
        </p:txBody>
      </p:sp>
      <p:sp>
        <p:nvSpPr>
          <p:cNvPr id="31" name="Title 1"/>
          <p:cNvSpPr>
            <a:spLocks noGrp="1"/>
          </p:cNvSpPr>
          <p:nvPr>
            <p:ph type="title"/>
          </p:nvPr>
        </p:nvSpPr>
        <p:spPr>
          <a:xfrm>
            <a:off x="457200" y="122238"/>
            <a:ext cx="8229600" cy="714375"/>
          </a:xfrm>
        </p:spPr>
        <p:txBody>
          <a:bodyPr/>
          <a:lstStyle/>
          <a:p>
            <a:pPr eaLnBrk="1" hangingPunct="1"/>
            <a:r>
              <a:rPr lang="en-US" altLang="zh-CN" dirty="0"/>
              <a:t>Challenges of Crowdsourcing</a:t>
            </a:r>
          </a:p>
        </p:txBody>
      </p:sp>
      <p:pic>
        <p:nvPicPr>
          <p:cNvPr id="46" name="图片 2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9552" y="2990676"/>
            <a:ext cx="8054975" cy="382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11" descr="MCj0311898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4377" y="3273251"/>
            <a:ext cx="36036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2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83064" y="6206951"/>
            <a:ext cx="2159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11" descr="MCj0311898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4602" y="3235151"/>
            <a:ext cx="36036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11" descr="MCj0311898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6902" y="4301951"/>
            <a:ext cx="36036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11" descr="MCj0311898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3339" y="4217813"/>
            <a:ext cx="360363"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11" descr="MCj0311898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2089" y="3187526"/>
            <a:ext cx="360363" cy="16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11" descr="MCj0311898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6227" y="5084588"/>
            <a:ext cx="36036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右箭头 14"/>
          <p:cNvSpPr>
            <a:spLocks noChangeArrowheads="1"/>
          </p:cNvSpPr>
          <p:nvPr/>
        </p:nvSpPr>
        <p:spPr bwMode="auto">
          <a:xfrm rot="5177536">
            <a:off x="5404446" y="5663232"/>
            <a:ext cx="922337" cy="79375"/>
          </a:xfrm>
          <a:prstGeom prst="rightArrow">
            <a:avLst>
              <a:gd name="adj1" fmla="val 50000"/>
              <a:gd name="adj2" fmla="val 49224"/>
            </a:avLst>
          </a:prstGeom>
          <a:solidFill>
            <a:srgbClr val="00B0F0">
              <a:alpha val="0"/>
            </a:srgbClr>
          </a:solidFill>
          <a:ln w="57150" algn="ctr">
            <a:solidFill>
              <a:srgbClr val="00B0F0"/>
            </a:solidFill>
            <a:round/>
            <a:headEnd/>
            <a:tailEnd/>
          </a:ln>
        </p:spPr>
        <p:txBody>
          <a:bodyPr wrap="none" anchor="ct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692150" indent="-347663">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987425" indent="-2936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281113" indent="-2921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1598613" indent="-315913">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055813" indent="-315913"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513013" indent="-315913"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2970213" indent="-315913"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427413" indent="-315913"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endParaRPr lang="zh-CN" altLang="en-US" sz="1400">
              <a:ea typeface="Arial Unicode MS"/>
              <a:cs typeface="Arial Unicode MS"/>
            </a:endParaRPr>
          </a:p>
        </p:txBody>
      </p:sp>
      <p:pic>
        <p:nvPicPr>
          <p:cNvPr id="55" name="Picture 10"/>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867077" y="6264101"/>
            <a:ext cx="241300" cy="23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887589" y="6227588"/>
            <a:ext cx="215900"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11" descr="MCj0311898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2652" y="5786263"/>
            <a:ext cx="36195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11" descr="MCj0311898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814" y="6356176"/>
            <a:ext cx="360363" cy="16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11" descr="MCj0311898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7702" y="6338713"/>
            <a:ext cx="36195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矩形标注 59"/>
          <p:cNvSpPr>
            <a:spLocks noChangeArrowheads="1"/>
          </p:cNvSpPr>
          <p:nvPr/>
        </p:nvSpPr>
        <p:spPr bwMode="auto">
          <a:xfrm>
            <a:off x="6118226" y="4470226"/>
            <a:ext cx="1585714" cy="757982"/>
          </a:xfrm>
          <a:prstGeom prst="wedgeRectCallout">
            <a:avLst>
              <a:gd name="adj1" fmla="val -55440"/>
              <a:gd name="adj2" fmla="val 73324"/>
            </a:avLst>
          </a:prstGeom>
          <a:solidFill>
            <a:srgbClr val="FFFF9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zh-CN" sz="2300" b="0" dirty="0"/>
              <a:t>The offline cost</a:t>
            </a:r>
            <a:endParaRPr lang="zh-CN" altLang="en-US" sz="2300" b="0" dirty="0"/>
          </a:p>
        </p:txBody>
      </p:sp>
      <p:sp>
        <p:nvSpPr>
          <p:cNvPr id="61"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22</a:t>
            </a:fld>
            <a:endParaRPr lang="en-US" altLang="zh-CN" sz="1200" b="0">
              <a:ea typeface="Gulim" pitchFamily="34" charset="-127"/>
            </a:endParaRPr>
          </a:p>
        </p:txBody>
      </p:sp>
    </p:spTree>
    <p:extLst>
      <p:ext uri="{BB962C8B-B14F-4D97-AF65-F5344CB8AC3E}">
        <p14:creationId xmlns:p14="http://schemas.microsoft.com/office/powerpoint/2010/main" val="3701767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6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179512" y="980629"/>
          <a:ext cx="8712968" cy="58773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p:cNvSpPr>
            <a:spLocks noGrp="1"/>
          </p:cNvSpPr>
          <p:nvPr>
            <p:ph type="title"/>
          </p:nvPr>
        </p:nvSpPr>
        <p:spPr>
          <a:xfrm>
            <a:off x="457200" y="122238"/>
            <a:ext cx="8229600" cy="714375"/>
          </a:xfrm>
        </p:spPr>
        <p:txBody>
          <a:bodyPr/>
          <a:lstStyle/>
          <a:p>
            <a:pPr eaLnBrk="1" hangingPunct="1"/>
            <a:r>
              <a:rPr lang="en-US" altLang="zh-CN"/>
              <a:t>Challenges of Crowdsourcing</a:t>
            </a:r>
          </a:p>
        </p:txBody>
      </p:sp>
      <p:sp>
        <p:nvSpPr>
          <p:cNvPr id="6"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23</a:t>
            </a:fld>
            <a:endParaRPr lang="en-US" altLang="zh-CN" sz="1200" b="0">
              <a:ea typeface="Gulim" pitchFamily="34" charset="-127"/>
            </a:endParaRPr>
          </a:p>
        </p:txBody>
      </p:sp>
    </p:spTree>
    <p:extLst>
      <p:ext uri="{BB962C8B-B14F-4D97-AF65-F5344CB8AC3E}">
        <p14:creationId xmlns:p14="http://schemas.microsoft.com/office/powerpoint/2010/main" val="3387580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pPr eaLnBrk="1" hangingPunct="1"/>
            <a:r>
              <a:rPr lang="en-US" altLang="zh-CN"/>
              <a:t>Challenges of Crowdsourcing</a:t>
            </a:r>
          </a:p>
        </p:txBody>
      </p:sp>
      <p:sp>
        <p:nvSpPr>
          <p:cNvPr id="45059"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24</a:t>
            </a:fld>
            <a:endParaRPr lang="en-US" altLang="zh-CN" sz="1200" b="0">
              <a:ea typeface="Gulim" pitchFamily="34" charset="-127"/>
            </a:endParaRPr>
          </a:p>
        </p:txBody>
      </p:sp>
      <p:sp>
        <p:nvSpPr>
          <p:cNvPr id="4" name="Content Placeholder 3"/>
          <p:cNvSpPr>
            <a:spLocks noGrp="1"/>
          </p:cNvSpPr>
          <p:nvPr>
            <p:ph sz="quarter" idx="1"/>
          </p:nvPr>
        </p:nvSpPr>
        <p:spPr>
          <a:xfrm>
            <a:off x="457200" y="1219200"/>
            <a:ext cx="8229600" cy="4937125"/>
          </a:xfrm>
        </p:spPr>
        <p:txBody>
          <a:bodyPr/>
          <a:lstStyle/>
          <a:p>
            <a:pPr eaLnBrk="1" hangingPunct="1"/>
            <a:r>
              <a:rPr lang="en-US" altLang="zh-CN" dirty="0"/>
              <a:t>Data Quality is always the </a:t>
            </a:r>
            <a:r>
              <a:rPr lang="en-US" altLang="zh-CN" b="1" dirty="0">
                <a:solidFill>
                  <a:srgbClr val="FFC000"/>
                </a:solidFill>
              </a:rPr>
              <a:t>first concern </a:t>
            </a:r>
            <a:r>
              <a:rPr lang="en-US" altLang="zh-CN" dirty="0"/>
              <a:t>in crowdsourcing applications</a:t>
            </a:r>
          </a:p>
          <a:p>
            <a:pPr eaLnBrk="1" hangingPunct="1"/>
            <a:endParaRPr lang="en-US" altLang="zh-CN" dirty="0"/>
          </a:p>
          <a:p>
            <a:pPr eaLnBrk="1" hangingPunct="1"/>
            <a:endParaRPr lang="en-US" altLang="zh-CN" dirty="0"/>
          </a:p>
          <a:p>
            <a:pPr lvl="1" eaLnBrk="1" hangingPunct="1"/>
            <a:endParaRPr lang="en-US" altLang="zh-CN" dirty="0"/>
          </a:p>
        </p:txBody>
      </p:sp>
      <p:pic>
        <p:nvPicPr>
          <p:cNvPr id="2050" name="Picture 2" descr="http://technology.lilithezine.com/images/Spam-Cartoon-1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2286000"/>
            <a:ext cx="4192588"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65755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362200" y="1550988"/>
            <a:ext cx="5715000" cy="1862137"/>
          </a:xfrm>
        </p:spPr>
        <p:txBody>
          <a:bodyPr/>
          <a:lstStyle/>
          <a:p>
            <a:pPr eaLnBrk="1" hangingPunct="1"/>
            <a:r>
              <a:rPr lang="en-US" altLang="zh-CN" b="1"/>
              <a:t>Erroneous</a:t>
            </a:r>
          </a:p>
          <a:p>
            <a:pPr marL="273050" lvl="1" indent="0" eaLnBrk="1" hangingPunct="1">
              <a:buFont typeface="Wingdings 3" panose="05040102010807070707" pitchFamily="18" charset="2"/>
              <a:buNone/>
            </a:pPr>
            <a:r>
              <a:rPr lang="ja-JP" altLang="en-US"/>
              <a:t>“</a:t>
            </a:r>
            <a:r>
              <a:rPr lang="en-US" altLang="ja-JP"/>
              <a:t>To err is human</a:t>
            </a:r>
            <a:r>
              <a:rPr lang="ja-JP" altLang="en-US"/>
              <a:t>”</a:t>
            </a:r>
            <a:endParaRPr lang="en-US" altLang="ja-JP"/>
          </a:p>
          <a:p>
            <a:pPr marL="273050" lvl="1" indent="0" algn="r" eaLnBrk="1" hangingPunct="1">
              <a:buFont typeface="Wingdings 3" panose="05040102010807070707" pitchFamily="18" charset="2"/>
              <a:buNone/>
            </a:pPr>
            <a:r>
              <a:rPr lang="en-US" altLang="zh-CN"/>
              <a:t>—Marcus Tullius Cicero </a:t>
            </a:r>
          </a:p>
        </p:txBody>
      </p:sp>
      <p:sp>
        <p:nvSpPr>
          <p:cNvPr id="4" name="Title 1"/>
          <p:cNvSpPr>
            <a:spLocks noGrp="1"/>
          </p:cNvSpPr>
          <p:nvPr>
            <p:ph type="title"/>
          </p:nvPr>
        </p:nvSpPr>
        <p:spPr/>
        <p:txBody>
          <a:bodyPr/>
          <a:lstStyle/>
          <a:p>
            <a:pPr eaLnBrk="1" hangingPunct="1"/>
            <a:r>
              <a:rPr lang="en-US" altLang="zh-CN"/>
              <a:t>Challenges of Crowdsourcing</a:t>
            </a:r>
          </a:p>
        </p:txBody>
      </p:sp>
      <p:pic>
        <p:nvPicPr>
          <p:cNvPr id="5122" name="Picture 2" descr="http://upload.wikimedia.org/wikipedia/commons/2/23/CiceroBus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074738"/>
            <a:ext cx="1585913" cy="233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4" descr="http://static.guim.co.uk/sys-images/Admin/BkFill/Default_image_group/2011/4/19/1303213280692/William-Shakespeare-00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2063" y="4414838"/>
            <a:ext cx="22860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p:nvSpPr>
        <p:spPr bwMode="auto">
          <a:xfrm>
            <a:off x="381000" y="4075113"/>
            <a:ext cx="5638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1400" b="1">
                <a:solidFill>
                  <a:schemeClr val="tx1"/>
                </a:solidFill>
                <a:latin typeface="Arial" panose="020B0604020202020204" pitchFamily="34" charset="0"/>
                <a:ea typeface="MS PGothic" panose="020B0600070205080204" pitchFamily="34" charset="-128"/>
              </a:defRPr>
            </a:lvl1pPr>
            <a:lvl2pPr marL="2730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Clr>
                <a:srgbClr val="660033"/>
              </a:buClr>
              <a:buSzPct val="70000"/>
              <a:buFont typeface="Wingdings" panose="05000000000000000000" pitchFamily="2" charset="2"/>
              <a:buChar char="l"/>
            </a:pPr>
            <a:r>
              <a:rPr lang="en-US" altLang="zh-CN" sz="3000" dirty="0"/>
              <a:t>Greedy</a:t>
            </a:r>
          </a:p>
          <a:p>
            <a:pPr lvl="1" eaLnBrk="1" hangingPunct="1">
              <a:spcBef>
                <a:spcPts val="500"/>
              </a:spcBef>
              <a:buClr>
                <a:srgbClr val="A7B789"/>
              </a:buClr>
              <a:buSzPct val="76000"/>
            </a:pPr>
            <a:r>
              <a:rPr lang="ja-JP" altLang="en-US" sz="2600" b="0" dirty="0"/>
              <a:t>“</a:t>
            </a:r>
            <a:r>
              <a:rPr lang="en-US" altLang="ja-JP" sz="2600" b="0" dirty="0"/>
              <a:t>…my more-having would be a sauce to make me hunger more</a:t>
            </a:r>
            <a:r>
              <a:rPr lang="ja-JP" altLang="en-US" sz="2600" b="0" dirty="0"/>
              <a:t>”</a:t>
            </a:r>
            <a:endParaRPr lang="en-US" altLang="ja-JP" sz="2600" b="0" dirty="0"/>
          </a:p>
          <a:p>
            <a:pPr lvl="1" algn="r" eaLnBrk="1" hangingPunct="1">
              <a:spcBef>
                <a:spcPts val="500"/>
              </a:spcBef>
              <a:buClr>
                <a:srgbClr val="A7B789"/>
              </a:buClr>
              <a:buSzPct val="76000"/>
            </a:pPr>
            <a:r>
              <a:rPr lang="en-US" altLang="zh-CN" sz="2600" b="0" dirty="0"/>
              <a:t>—Macbeth act 4, sc. 3, Shakespeare</a:t>
            </a:r>
          </a:p>
          <a:p>
            <a:pPr eaLnBrk="1" hangingPunct="1"/>
            <a:endParaRPr lang="en-US" altLang="zh-CN" sz="2000" dirty="0"/>
          </a:p>
        </p:txBody>
      </p:sp>
      <p:sp>
        <p:nvSpPr>
          <p:cNvPr id="48135"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C8E19D83-F08B-4CA6-B1E5-4E08D3DB04E5}" type="slidenum">
              <a:rPr lang="en-US" altLang="zh-CN" sz="1200" b="0">
                <a:ea typeface="Gulim" pitchFamily="34" charset="-127"/>
              </a:rPr>
              <a:pPr eaLnBrk="1" hangingPunct="1"/>
              <a:t>25</a:t>
            </a:fld>
            <a:endParaRPr lang="en-US" altLang="zh-CN" sz="1200" b="0">
              <a:ea typeface="Gulim" pitchFamily="34" charset="-127"/>
            </a:endParaRPr>
          </a:p>
        </p:txBody>
      </p:sp>
    </p:spTree>
    <p:extLst>
      <p:ext uri="{BB962C8B-B14F-4D97-AF65-F5344CB8AC3E}">
        <p14:creationId xmlns:p14="http://schemas.microsoft.com/office/powerpoint/2010/main" val="18989808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122"/>
                                        </p:tgtEl>
                                        <p:attrNameLst>
                                          <p:attrName>style.visibility</p:attrName>
                                        </p:attrNameLst>
                                      </p:cBhvr>
                                      <p:to>
                                        <p:strVal val="visible"/>
                                      </p:to>
                                    </p:set>
                                    <p:animEffect transition="in" filter="fade">
                                      <p:cBhvr>
                                        <p:cTn id="22" dur="500"/>
                                        <p:tgtEl>
                                          <p:spTgt spid="512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0" end="0"/>
                                            </p:txEl>
                                          </p:spTgt>
                                        </p:tgtEl>
                                        <p:attrNameLst>
                                          <p:attrName>style.visibility</p:attrName>
                                        </p:attrNameLst>
                                      </p:cBhvr>
                                      <p:to>
                                        <p:strVal val="visible"/>
                                      </p:to>
                                    </p:set>
                                    <p:animEffect transition="in" filter="fade">
                                      <p:cBhvr>
                                        <p:cTn id="32" dur="500"/>
                                        <p:tgtEl>
                                          <p:spTgt spid="5">
                                            <p:txEl>
                                              <p:pRg st="0" end="0"/>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1" end="1"/>
                                            </p:txEl>
                                          </p:spTgt>
                                        </p:tgtEl>
                                        <p:attrNameLst>
                                          <p:attrName>style.visibility</p:attrName>
                                        </p:attrNameLst>
                                      </p:cBhvr>
                                      <p:to>
                                        <p:strVal val="visible"/>
                                      </p:to>
                                    </p:set>
                                    <p:animEffect transition="in" filter="fade">
                                      <p:cBhvr>
                                        <p:cTn id="37" dur="500"/>
                                        <p:tgtEl>
                                          <p:spTgt spid="5">
                                            <p:txEl>
                                              <p:pRg st="1" end="1"/>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5124"/>
                                        </p:tgtEl>
                                        <p:attrNameLst>
                                          <p:attrName>style.visibility</p:attrName>
                                        </p:attrNameLst>
                                      </p:cBhvr>
                                      <p:to>
                                        <p:strVal val="visible"/>
                                      </p:to>
                                    </p:set>
                                    <p:animEffect transition="in" filter="fade">
                                      <p:cBhvr>
                                        <p:cTn id="42" dur="500"/>
                                        <p:tgtEl>
                                          <p:spTgt spid="512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2" end="2"/>
                                            </p:txEl>
                                          </p:spTgt>
                                        </p:tgtEl>
                                        <p:attrNameLst>
                                          <p:attrName>style.visibility</p:attrName>
                                        </p:attrNameLst>
                                      </p:cBhvr>
                                      <p:to>
                                        <p:strVal val="visible"/>
                                      </p:to>
                                    </p:set>
                                    <p:animEffect transition="in" filter="fade">
                                      <p:cBhvr>
                                        <p:cTn id="4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pPr eaLnBrk="1" hangingPunct="1"/>
            <a:r>
              <a:rPr lang="en-US" altLang="zh-CN"/>
              <a:t>Challenges of Crowdsourcing</a:t>
            </a:r>
          </a:p>
        </p:txBody>
      </p:sp>
      <p:sp>
        <p:nvSpPr>
          <p:cNvPr id="49155"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8A9C4D82-B370-461E-AE09-11EF90C20096}" type="slidenum">
              <a:rPr lang="en-US" altLang="zh-CN" sz="1200" b="0">
                <a:ea typeface="Gulim" pitchFamily="34" charset="-127"/>
              </a:rPr>
              <a:pPr eaLnBrk="1" hangingPunct="1"/>
              <a:t>26</a:t>
            </a:fld>
            <a:endParaRPr lang="en-US" altLang="zh-CN" sz="1200" b="0">
              <a:ea typeface="Gulim" pitchFamily="34" charset="-127"/>
            </a:endParaRPr>
          </a:p>
        </p:txBody>
      </p:sp>
      <p:sp>
        <p:nvSpPr>
          <p:cNvPr id="4" name="Content Placeholder 3"/>
          <p:cNvSpPr>
            <a:spLocks noGrp="1"/>
          </p:cNvSpPr>
          <p:nvPr>
            <p:ph sz="quarter" idx="1"/>
          </p:nvPr>
        </p:nvSpPr>
        <p:spPr>
          <a:xfrm>
            <a:off x="457200" y="1052513"/>
            <a:ext cx="5257800" cy="5103812"/>
          </a:xfrm>
        </p:spPr>
        <p:txBody>
          <a:bodyPr/>
          <a:lstStyle/>
          <a:p>
            <a:pPr eaLnBrk="1" hangingPunct="1"/>
            <a:r>
              <a:rPr lang="en-US" altLang="zh-CN"/>
              <a:t>Spammers</a:t>
            </a:r>
          </a:p>
          <a:p>
            <a:pPr lvl="1" eaLnBrk="1" hangingPunct="1"/>
            <a:r>
              <a:rPr lang="en-US" altLang="zh-CN"/>
              <a:t>Spam Worker</a:t>
            </a:r>
          </a:p>
          <a:p>
            <a:pPr lvl="2" eaLnBrk="1" hangingPunct="1"/>
            <a:r>
              <a:rPr lang="en-US" altLang="zh-CN" sz="2200"/>
              <a:t>Finish tasks simply for rewards</a:t>
            </a:r>
          </a:p>
          <a:p>
            <a:pPr lvl="2" eaLnBrk="1" hangingPunct="1"/>
            <a:r>
              <a:rPr lang="en-US" altLang="zh-CN" sz="2200"/>
              <a:t>Low quality of the answers</a:t>
            </a:r>
          </a:p>
          <a:p>
            <a:pPr lvl="1" eaLnBrk="1" hangingPunct="1"/>
            <a:endParaRPr lang="en-US" altLang="zh-CN"/>
          </a:p>
          <a:p>
            <a:pPr lvl="1" eaLnBrk="1" hangingPunct="1"/>
            <a:r>
              <a:rPr lang="en-US" altLang="zh-CN"/>
              <a:t>Spam HITs</a:t>
            </a:r>
          </a:p>
          <a:p>
            <a:pPr lvl="2" eaLnBrk="1" hangingPunct="1"/>
            <a:r>
              <a:rPr lang="en-US" altLang="zh-CN" sz="2200"/>
              <a:t>Some tasks are to spamming </a:t>
            </a:r>
            <a:r>
              <a:rPr lang="ja-JP" altLang="en-US" sz="2200"/>
              <a:t>“</a:t>
            </a:r>
            <a:r>
              <a:rPr lang="en-US" altLang="ja-JP" sz="2200"/>
              <a:t>social media</a:t>
            </a:r>
            <a:r>
              <a:rPr lang="ja-JP" altLang="en-US" sz="2200"/>
              <a:t>”</a:t>
            </a:r>
            <a:r>
              <a:rPr lang="en-US" altLang="ja-JP" sz="2200"/>
              <a:t> metrics</a:t>
            </a:r>
          </a:p>
          <a:p>
            <a:pPr lvl="2" eaLnBrk="1" hangingPunct="1"/>
            <a:endParaRPr lang="en-US" altLang="zh-CN" sz="2200"/>
          </a:p>
          <a:p>
            <a:pPr lvl="2" eaLnBrk="1" hangingPunct="1"/>
            <a:r>
              <a:rPr lang="en-US" altLang="zh-CN" sz="2200"/>
              <a:t>Some tricks the worker by refuse to pay for their answers</a:t>
            </a:r>
          </a:p>
          <a:p>
            <a:pPr lvl="2" eaLnBrk="1" hangingPunct="1"/>
            <a:endParaRPr lang="en-US" altLang="zh-CN"/>
          </a:p>
          <a:p>
            <a:pPr eaLnBrk="1" hangingPunct="1"/>
            <a:endParaRPr lang="en-US" altLang="zh-CN"/>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3810000"/>
            <a:ext cx="2568575"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descr="http://img.ehowcdn.com/article-new/ehow/images/a04/bt/jr/money-amazon-mturk-hits-800x8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1447800"/>
            <a:ext cx="2540000"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02066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030"/>
                                        </p:tgtEl>
                                        <p:attrNameLst>
                                          <p:attrName>style.visibility</p:attrName>
                                        </p:attrNameLst>
                                      </p:cBhvr>
                                      <p:to>
                                        <p:strVal val="visible"/>
                                      </p:to>
                                    </p:set>
                                    <p:animEffect transition="in" filter="fade">
                                      <p:cBhvr>
                                        <p:cTn id="22" dur="500"/>
                                        <p:tgtEl>
                                          <p:spTgt spid="103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1028"/>
                                        </p:tgtEl>
                                        <p:attrNameLst>
                                          <p:attrName>style.visibility</p:attrName>
                                        </p:attrNameLst>
                                      </p:cBhvr>
                                      <p:to>
                                        <p:strVal val="visible"/>
                                      </p:to>
                                    </p:set>
                                    <p:animEffect transition="in" filter="fade">
                                      <p:cBhvr>
                                        <p:cTn id="37" dur="500"/>
                                        <p:tgtEl>
                                          <p:spTgt spid="102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nvPr>
        </p:nvGraphicFramePr>
        <p:xfrm>
          <a:off x="179512" y="980629"/>
          <a:ext cx="8712968" cy="58773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p:cNvSpPr>
            <a:spLocks noGrp="1"/>
          </p:cNvSpPr>
          <p:nvPr>
            <p:ph type="title"/>
          </p:nvPr>
        </p:nvSpPr>
        <p:spPr>
          <a:xfrm>
            <a:off x="457200" y="122238"/>
            <a:ext cx="8229600" cy="714375"/>
          </a:xfrm>
        </p:spPr>
        <p:txBody>
          <a:bodyPr/>
          <a:lstStyle/>
          <a:p>
            <a:pPr eaLnBrk="1" hangingPunct="1"/>
            <a:r>
              <a:rPr lang="en-US" altLang="zh-CN"/>
              <a:t>Challenges of Crowdsourcing</a:t>
            </a:r>
          </a:p>
        </p:txBody>
      </p:sp>
    </p:spTree>
    <p:extLst>
      <p:ext uri="{BB962C8B-B14F-4D97-AF65-F5344CB8AC3E}">
        <p14:creationId xmlns:p14="http://schemas.microsoft.com/office/powerpoint/2010/main" val="2827275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pPr eaLnBrk="1" hangingPunct="1"/>
            <a:r>
              <a:rPr lang="en-US" altLang="zh-CN"/>
              <a:t>Challenges of Crowdsourcing</a:t>
            </a:r>
          </a:p>
        </p:txBody>
      </p:sp>
      <p:sp>
        <p:nvSpPr>
          <p:cNvPr id="51203"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79DBAF3B-5458-4FA8-9D90-1E2EC6946C77}" type="slidenum">
              <a:rPr lang="en-US" altLang="zh-CN" sz="1200" b="0">
                <a:ea typeface="Gulim" pitchFamily="34" charset="-127"/>
              </a:rPr>
              <a:pPr eaLnBrk="1" hangingPunct="1"/>
              <a:t>28</a:t>
            </a:fld>
            <a:endParaRPr lang="en-US" altLang="zh-CN" sz="1200" b="0">
              <a:ea typeface="Gulim" pitchFamily="34" charset="-127"/>
            </a:endParaRPr>
          </a:p>
        </p:txBody>
      </p:sp>
      <p:sp>
        <p:nvSpPr>
          <p:cNvPr id="9" name="TextBox 8"/>
          <p:cNvSpPr txBox="1">
            <a:spLocks noChangeArrowheads="1"/>
          </p:cNvSpPr>
          <p:nvPr/>
        </p:nvSpPr>
        <p:spPr bwMode="auto">
          <a:xfrm>
            <a:off x="1600200" y="2819400"/>
            <a:ext cx="6096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a:t>How to </a:t>
            </a:r>
            <a:r>
              <a:rPr lang="en-US" altLang="zh-CN" sz="3600">
                <a:solidFill>
                  <a:srgbClr val="FFC000"/>
                </a:solidFill>
              </a:rPr>
              <a:t>motivate</a:t>
            </a:r>
            <a:r>
              <a:rPr lang="en-US" altLang="zh-CN" sz="3600"/>
              <a:t> workers?</a:t>
            </a:r>
            <a:endParaRPr lang="en-US" altLang="zh-CN" sz="3600">
              <a:solidFill>
                <a:srgbClr val="FFC000"/>
              </a:solidFill>
            </a:endParaRPr>
          </a:p>
        </p:txBody>
      </p:sp>
    </p:spTree>
    <p:extLst>
      <p:ext uri="{BB962C8B-B14F-4D97-AF65-F5344CB8AC3E}">
        <p14:creationId xmlns:p14="http://schemas.microsoft.com/office/powerpoint/2010/main" val="7990165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pPr eaLnBrk="1" hangingPunct="1"/>
            <a:r>
              <a:rPr lang="en-US" altLang="zh-CN"/>
              <a:t>Challenges of Crowdsourcing</a:t>
            </a:r>
          </a:p>
        </p:txBody>
      </p:sp>
      <p:sp>
        <p:nvSpPr>
          <p:cNvPr id="52227"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3B6AE3D9-4B8B-4B05-BCB9-5429DB9A4424}" type="slidenum">
              <a:rPr lang="en-US" altLang="zh-CN" sz="1200" b="0">
                <a:ea typeface="Gulim" pitchFamily="34" charset="-127"/>
              </a:rPr>
              <a:pPr eaLnBrk="1" hangingPunct="1"/>
              <a:t>29</a:t>
            </a:fld>
            <a:endParaRPr lang="en-US" altLang="zh-CN" sz="1200" b="0">
              <a:ea typeface="Gulim" pitchFamily="34" charset="-127"/>
            </a:endParaRPr>
          </a:p>
        </p:txBody>
      </p:sp>
      <p:sp>
        <p:nvSpPr>
          <p:cNvPr id="4" name="Content Placeholder 3"/>
          <p:cNvSpPr>
            <a:spLocks noGrp="1"/>
          </p:cNvSpPr>
          <p:nvPr>
            <p:ph sz="quarter" idx="1"/>
          </p:nvPr>
        </p:nvSpPr>
        <p:spPr>
          <a:xfrm>
            <a:off x="323850" y="1125538"/>
            <a:ext cx="8229600" cy="5030787"/>
          </a:xfrm>
        </p:spPr>
        <p:txBody>
          <a:bodyPr/>
          <a:lstStyle/>
          <a:p>
            <a:pPr eaLnBrk="1" hangingPunct="1"/>
            <a:r>
              <a:rPr lang="en-US" altLang="zh-CN"/>
              <a:t>Altruistic?</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752600"/>
            <a:ext cx="3157538"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438" y="1916113"/>
            <a:ext cx="3829050"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a:spLocks noChangeArrowheads="1"/>
          </p:cNvSpPr>
          <p:nvPr/>
        </p:nvSpPr>
        <p:spPr bwMode="auto">
          <a:xfrm>
            <a:off x="373063" y="4365625"/>
            <a:ext cx="8736012"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buFontTx/>
              <a:buChar char="-"/>
            </a:pPr>
            <a:r>
              <a:rPr lang="ja-JP" altLang="en-US" sz="2600" b="0"/>
              <a:t>“</a:t>
            </a:r>
            <a:r>
              <a:rPr lang="en-US" altLang="ja-JP" sz="2600" b="0"/>
              <a:t>Hey I helped solve a .Net problem on stackoverflow!</a:t>
            </a:r>
            <a:r>
              <a:rPr lang="ja-JP" altLang="en-US" sz="2600" b="0"/>
              <a:t>”</a:t>
            </a:r>
            <a:endParaRPr lang="en-US" altLang="ja-JP" sz="2600" b="0"/>
          </a:p>
          <a:p>
            <a:pPr eaLnBrk="1" hangingPunct="1">
              <a:buFontTx/>
              <a:buChar char="-"/>
            </a:pPr>
            <a:r>
              <a:rPr lang="en-US" altLang="zh-CN" sz="2600" b="0"/>
              <a:t>Why are you so happy? Got paid?</a:t>
            </a:r>
          </a:p>
          <a:p>
            <a:pPr eaLnBrk="1" hangingPunct="1">
              <a:buFontTx/>
              <a:buChar char="-"/>
            </a:pPr>
            <a:r>
              <a:rPr lang="en-US" altLang="zh-CN" sz="2600" b="0"/>
              <a:t>No… </a:t>
            </a:r>
            <a:r>
              <a:rPr lang="en-US" altLang="zh-CN" sz="2600" b="0">
                <a:solidFill>
                  <a:srgbClr val="00B050"/>
                </a:solidFill>
              </a:rPr>
              <a:t>It feels good</a:t>
            </a:r>
            <a:r>
              <a:rPr lang="en-US" altLang="zh-CN" sz="2600" b="0"/>
              <a:t>.</a:t>
            </a:r>
          </a:p>
        </p:txBody>
      </p:sp>
    </p:spTree>
    <p:extLst>
      <p:ext uri="{BB962C8B-B14F-4D97-AF65-F5344CB8AC3E}">
        <p14:creationId xmlns:p14="http://schemas.microsoft.com/office/powerpoint/2010/main" val="29491290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122"/>
                                        </p:tgtEl>
                                        <p:attrNameLst>
                                          <p:attrName>style.visibility</p:attrName>
                                        </p:attrNameLst>
                                      </p:cBhvr>
                                      <p:to>
                                        <p:strVal val="visible"/>
                                      </p:to>
                                    </p:set>
                                    <p:animEffect transition="in" filter="fade">
                                      <p:cBhvr>
                                        <p:cTn id="17" dur="500"/>
                                        <p:tgtEl>
                                          <p:spTgt spid="512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animEffect transition="in" filter="fade">
                                      <p:cBhvr>
                                        <p:cTn id="27" dur="500"/>
                                        <p:tgtEl>
                                          <p:spTgt spid="7">
                                            <p:txEl>
                                              <p:pRg st="1" end="1"/>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2" end="2"/>
                                            </p:txEl>
                                          </p:spTgt>
                                        </p:tgtEl>
                                        <p:attrNameLst>
                                          <p:attrName>style.visibility</p:attrName>
                                        </p:attrNameLst>
                                      </p:cBhvr>
                                      <p:to>
                                        <p:strVal val="visible"/>
                                      </p:to>
                                    </p:set>
                                    <p:animEffect transition="in" filter="fade">
                                      <p:cBhvr>
                                        <p:cTn id="32"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altLang="zh-CN"/>
              <a:t>Outline</a:t>
            </a:r>
          </a:p>
        </p:txBody>
      </p:sp>
      <p:sp>
        <p:nvSpPr>
          <p:cNvPr id="3" name="Content Placeholder 2"/>
          <p:cNvSpPr>
            <a:spLocks noGrp="1"/>
          </p:cNvSpPr>
          <p:nvPr>
            <p:ph sz="quarter" idx="1"/>
          </p:nvPr>
        </p:nvSpPr>
        <p:spPr>
          <a:xfrm>
            <a:off x="457200" y="836613"/>
            <a:ext cx="8229600" cy="4937125"/>
          </a:xfrm>
        </p:spPr>
        <p:txBody>
          <a:bodyPr/>
          <a:lstStyle/>
          <a:p>
            <a:pPr eaLnBrk="1" hangingPunct="1">
              <a:buFont typeface="Wingdings" panose="05000000000000000000" pitchFamily="2" charset="2"/>
              <a:buNone/>
            </a:pPr>
            <a:endParaRPr lang="en-US" altLang="zh-CN" sz="2000" dirty="0"/>
          </a:p>
          <a:p>
            <a:pPr eaLnBrk="1" hangingPunct="1"/>
            <a:r>
              <a:rPr lang="en-US" altLang="zh-CN" dirty="0"/>
              <a:t>Human Computation in a Nutshell</a:t>
            </a:r>
          </a:p>
          <a:p>
            <a:pPr lvl="1" eaLnBrk="1" hangingPunct="1"/>
            <a:r>
              <a:rPr lang="en-US" altLang="zh-CN" dirty="0"/>
              <a:t>A Brief History</a:t>
            </a:r>
          </a:p>
          <a:p>
            <a:pPr lvl="1" eaLnBrk="1" hangingPunct="1"/>
            <a:r>
              <a:rPr lang="en-US" altLang="zh-CN" dirty="0"/>
              <a:t>Representative Applications &amp; Sharing Economy</a:t>
            </a:r>
          </a:p>
          <a:p>
            <a:pPr lvl="1" eaLnBrk="1" hangingPunct="1"/>
            <a:r>
              <a:rPr lang="en-US" altLang="zh-CN" dirty="0"/>
              <a:t>Core Challenges</a:t>
            </a:r>
          </a:p>
          <a:p>
            <a:pPr eaLnBrk="1" hangingPunct="1"/>
            <a:r>
              <a:rPr lang="en-US" altLang="zh-CN" dirty="0"/>
              <a:t>State-of-art</a:t>
            </a:r>
          </a:p>
          <a:p>
            <a:pPr eaLnBrk="1" hangingPunct="1">
              <a:buFont typeface="Wingdings" panose="05000000000000000000" pitchFamily="2" charset="2"/>
              <a:buNone/>
            </a:pPr>
            <a:endParaRPr lang="en-US" altLang="zh-CN" dirty="0"/>
          </a:p>
          <a:p>
            <a:pPr eaLnBrk="1" hangingPunct="1">
              <a:buFont typeface="Wingdings" panose="05000000000000000000" pitchFamily="2" charset="2"/>
              <a:buNone/>
            </a:pPr>
            <a:endParaRPr lang="en-US" altLang="zh-CN" dirty="0"/>
          </a:p>
          <a:p>
            <a:pPr eaLnBrk="1" hangingPunct="1"/>
            <a:r>
              <a:rPr lang="en-US" altLang="zh-CN" dirty="0"/>
              <a:t>Crowdsourcing in a Vision</a:t>
            </a:r>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3</a:t>
            </a:fld>
            <a:endParaRPr lang="en-US" altLang="zh-CN" sz="1200" b="0">
              <a:ea typeface="Gulim" pitchFamily="34" charset="-127"/>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pPr eaLnBrk="1" hangingPunct="1"/>
            <a:r>
              <a:rPr lang="en-US" altLang="zh-CN"/>
              <a:t>Challenges of Crowdsourcing</a:t>
            </a:r>
          </a:p>
        </p:txBody>
      </p:sp>
      <p:sp>
        <p:nvSpPr>
          <p:cNvPr id="54275"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15A1FAB0-BF2F-444A-A06C-A50E72363B5B}" type="slidenum">
              <a:rPr lang="en-US" altLang="zh-CN" sz="1200" b="0">
                <a:ea typeface="Gulim" pitchFamily="34" charset="-127"/>
              </a:rPr>
              <a:pPr eaLnBrk="1" hangingPunct="1"/>
              <a:t>30</a:t>
            </a:fld>
            <a:endParaRPr lang="en-US" altLang="zh-CN" sz="1200" b="0">
              <a:ea typeface="Gulim" pitchFamily="34" charset="-127"/>
            </a:endParaRPr>
          </a:p>
        </p:txBody>
      </p:sp>
      <p:sp>
        <p:nvSpPr>
          <p:cNvPr id="4" name="Content Placeholder 3"/>
          <p:cNvSpPr>
            <a:spLocks noGrp="1"/>
          </p:cNvSpPr>
          <p:nvPr>
            <p:ph sz="quarter" idx="1"/>
          </p:nvPr>
        </p:nvSpPr>
        <p:spPr>
          <a:xfrm>
            <a:off x="457200" y="1219200"/>
            <a:ext cx="8229600" cy="4937125"/>
          </a:xfrm>
        </p:spPr>
        <p:txBody>
          <a:bodyPr/>
          <a:lstStyle/>
          <a:p>
            <a:pPr marL="342900" lvl="1" indent="-342900" eaLnBrk="1" hangingPunct="1">
              <a:buClr>
                <a:srgbClr val="660033"/>
              </a:buClr>
            </a:pPr>
            <a:r>
              <a:rPr lang="en-US" altLang="zh-CN" sz="3000"/>
              <a:t>For fun?</a:t>
            </a:r>
          </a:p>
          <a:p>
            <a:pPr eaLnBrk="1" hangingPunct="1"/>
            <a:endParaRPr lang="en-US" altLang="zh-CN"/>
          </a:p>
        </p:txBody>
      </p:sp>
      <p:grpSp>
        <p:nvGrpSpPr>
          <p:cNvPr id="2" name="Group 5"/>
          <p:cNvGrpSpPr>
            <a:grpSpLocks/>
          </p:cNvGrpSpPr>
          <p:nvPr/>
        </p:nvGrpSpPr>
        <p:grpSpPr bwMode="auto">
          <a:xfrm>
            <a:off x="1684338" y="2057400"/>
            <a:ext cx="5724525" cy="3722688"/>
            <a:chOff x="1683580" y="2057400"/>
            <a:chExt cx="5724525" cy="3723136"/>
          </a:xfrm>
        </p:grpSpPr>
        <p:pic>
          <p:nvPicPr>
            <p:cNvPr id="542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3580" y="2057400"/>
              <a:ext cx="5724525"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9" name="TextBox 6"/>
            <p:cNvSpPr txBox="1">
              <a:spLocks noChangeArrowheads="1"/>
            </p:cNvSpPr>
            <p:nvPr/>
          </p:nvSpPr>
          <p:spPr bwMode="auto">
            <a:xfrm>
              <a:off x="2634871" y="5472752"/>
              <a:ext cx="3821942" cy="307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a:t>Learning Spanish via Duolingo.com</a:t>
              </a:r>
            </a:p>
          </p:txBody>
        </p:sp>
      </p:grpSp>
    </p:spTree>
    <p:extLst>
      <p:ext uri="{BB962C8B-B14F-4D97-AF65-F5344CB8AC3E}">
        <p14:creationId xmlns:p14="http://schemas.microsoft.com/office/powerpoint/2010/main" val="32759342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pPr eaLnBrk="1" hangingPunct="1"/>
            <a:r>
              <a:rPr lang="en-US" altLang="zh-CN"/>
              <a:t>Challenges of Crowdsourcing</a:t>
            </a:r>
          </a:p>
        </p:txBody>
      </p:sp>
      <p:sp>
        <p:nvSpPr>
          <p:cNvPr id="53251"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5E1C6239-DBE0-44D2-9799-A2BD8F85EE2B}" type="slidenum">
              <a:rPr lang="en-US" altLang="zh-CN" sz="1200" b="0">
                <a:ea typeface="Gulim" pitchFamily="34" charset="-127"/>
              </a:rPr>
              <a:pPr eaLnBrk="1" hangingPunct="1"/>
              <a:t>31</a:t>
            </a:fld>
            <a:endParaRPr lang="en-US" altLang="zh-CN" sz="1200" b="0">
              <a:ea typeface="Gulim" pitchFamily="34" charset="-127"/>
            </a:endParaRPr>
          </a:p>
        </p:txBody>
      </p:sp>
      <p:sp>
        <p:nvSpPr>
          <p:cNvPr id="4" name="Content Placeholder 3"/>
          <p:cNvSpPr>
            <a:spLocks noGrp="1"/>
          </p:cNvSpPr>
          <p:nvPr>
            <p:ph sz="quarter" idx="1"/>
          </p:nvPr>
        </p:nvSpPr>
        <p:spPr>
          <a:xfrm>
            <a:off x="457200" y="1125538"/>
            <a:ext cx="8229600" cy="5030787"/>
          </a:xfrm>
        </p:spPr>
        <p:txBody>
          <a:bodyPr/>
          <a:lstStyle/>
          <a:p>
            <a:pPr eaLnBrk="1" hangingPunct="1"/>
            <a:r>
              <a:rPr lang="en-US" altLang="zh-CN" dirty="0"/>
              <a:t>Money-expecting?</a:t>
            </a:r>
          </a:p>
        </p:txBody>
      </p:sp>
      <p:grpSp>
        <p:nvGrpSpPr>
          <p:cNvPr id="2" name="Group 7"/>
          <p:cNvGrpSpPr>
            <a:grpSpLocks/>
          </p:cNvGrpSpPr>
          <p:nvPr/>
        </p:nvGrpSpPr>
        <p:grpSpPr bwMode="auto">
          <a:xfrm>
            <a:off x="5029200" y="2117725"/>
            <a:ext cx="3798888" cy="2667000"/>
            <a:chOff x="4958785" y="2514600"/>
            <a:chExt cx="3798571" cy="2667746"/>
          </a:xfrm>
        </p:grpSpPr>
        <p:pic>
          <p:nvPicPr>
            <p:cNvPr id="5325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8785" y="2514600"/>
              <a:ext cx="3798571"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8" name="TextBox 8"/>
            <p:cNvSpPr txBox="1">
              <a:spLocks noChangeArrowheads="1"/>
            </p:cNvSpPr>
            <p:nvPr/>
          </p:nvSpPr>
          <p:spPr bwMode="auto">
            <a:xfrm>
              <a:off x="5600770" y="4874530"/>
              <a:ext cx="2514600" cy="307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a:t>From odesk.com</a:t>
              </a:r>
            </a:p>
          </p:txBody>
        </p:sp>
      </p:grpSp>
      <p:grpSp>
        <p:nvGrpSpPr>
          <p:cNvPr id="3" name="群組 9"/>
          <p:cNvGrpSpPr>
            <a:grpSpLocks/>
          </p:cNvGrpSpPr>
          <p:nvPr/>
        </p:nvGrpSpPr>
        <p:grpSpPr bwMode="auto">
          <a:xfrm>
            <a:off x="457200" y="1938338"/>
            <a:ext cx="3879850" cy="3032125"/>
            <a:chOff x="457200" y="1938419"/>
            <a:chExt cx="3879391" cy="3031872"/>
          </a:xfrm>
        </p:grpSpPr>
        <p:pic>
          <p:nvPicPr>
            <p:cNvPr id="5325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938419"/>
              <a:ext cx="3879391" cy="2723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6" name="TextBox 8"/>
            <p:cNvSpPr txBox="1">
              <a:spLocks noChangeArrowheads="1"/>
            </p:cNvSpPr>
            <p:nvPr/>
          </p:nvSpPr>
          <p:spPr bwMode="auto">
            <a:xfrm>
              <a:off x="1115538" y="4662569"/>
              <a:ext cx="2514600" cy="3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a:t>From freelancer.com</a:t>
              </a:r>
            </a:p>
          </p:txBody>
        </p:sp>
      </p:grpSp>
    </p:spTree>
    <p:extLst>
      <p:ext uri="{BB962C8B-B14F-4D97-AF65-F5344CB8AC3E}">
        <p14:creationId xmlns:p14="http://schemas.microsoft.com/office/powerpoint/2010/main" val="40865373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pPr eaLnBrk="1" hangingPunct="1"/>
            <a:r>
              <a:rPr lang="en-US" altLang="zh-CN" dirty="0"/>
              <a:t>Outline</a:t>
            </a:r>
          </a:p>
        </p:txBody>
      </p:sp>
      <p:sp>
        <p:nvSpPr>
          <p:cNvPr id="3" name="Content Placeholder 2"/>
          <p:cNvSpPr>
            <a:spLocks noGrp="1"/>
          </p:cNvSpPr>
          <p:nvPr>
            <p:ph sz="quarter" idx="1"/>
          </p:nvPr>
        </p:nvSpPr>
        <p:spPr>
          <a:xfrm>
            <a:off x="323850" y="1125538"/>
            <a:ext cx="8507413" cy="4937125"/>
          </a:xfrm>
        </p:spPr>
        <p:txBody>
          <a:bodyPr/>
          <a:lstStyle/>
          <a:p>
            <a:pPr eaLnBrk="1" hangingPunct="1">
              <a:lnSpc>
                <a:spcPct val="80000"/>
              </a:lnSpc>
            </a:pPr>
            <a:r>
              <a:rPr lang="en-US" altLang="zh-CN" dirty="0"/>
              <a:t>Human Computation in a Nutshell</a:t>
            </a:r>
            <a:endParaRPr lang="en-US" altLang="zh-CN" sz="2400" dirty="0"/>
          </a:p>
          <a:p>
            <a:pPr eaLnBrk="1" hangingPunct="1">
              <a:lnSpc>
                <a:spcPct val="80000"/>
              </a:lnSpc>
              <a:buFont typeface="Wingdings" panose="05000000000000000000" pitchFamily="2" charset="2"/>
              <a:buNone/>
            </a:pPr>
            <a:endParaRPr lang="en-US" altLang="zh-CN" sz="2400" dirty="0"/>
          </a:p>
          <a:p>
            <a:pPr eaLnBrk="1" hangingPunct="1">
              <a:lnSpc>
                <a:spcPct val="80000"/>
              </a:lnSpc>
              <a:buFont typeface="Wingdings" panose="05000000000000000000" pitchFamily="2" charset="2"/>
              <a:buNone/>
            </a:pPr>
            <a:endParaRPr lang="en-US" altLang="zh-CN" sz="2400" dirty="0"/>
          </a:p>
          <a:p>
            <a:pPr eaLnBrk="1" hangingPunct="1">
              <a:lnSpc>
                <a:spcPct val="80000"/>
              </a:lnSpc>
            </a:pPr>
            <a:r>
              <a:rPr lang="en-US" altLang="zh-CN" dirty="0"/>
              <a:t>State-of-art</a:t>
            </a:r>
          </a:p>
          <a:p>
            <a:pPr lvl="1" eaLnBrk="1" hangingPunct="1">
              <a:lnSpc>
                <a:spcPct val="80000"/>
              </a:lnSpc>
            </a:pPr>
            <a:r>
              <a:rPr lang="en-US" altLang="zh-CN" b="1" dirty="0">
                <a:solidFill>
                  <a:srgbClr val="00B0F0"/>
                </a:solidFill>
              </a:rPr>
              <a:t>A Review of Crowdsourced Databases</a:t>
            </a:r>
          </a:p>
          <a:p>
            <a:pPr lvl="1" eaLnBrk="1" hangingPunct="1">
              <a:lnSpc>
                <a:spcPct val="80000"/>
              </a:lnSpc>
            </a:pPr>
            <a:r>
              <a:rPr lang="en-US" altLang="zh-CN" dirty="0"/>
              <a:t>Task Assignment</a:t>
            </a:r>
          </a:p>
          <a:p>
            <a:pPr lvl="2" eaLnBrk="1" hangingPunct="1">
              <a:lnSpc>
                <a:spcPct val="80000"/>
              </a:lnSpc>
            </a:pPr>
            <a:r>
              <a:rPr lang="en-US" altLang="zh-CN" dirty="0"/>
              <a:t>Online Mobile Micro-Task Assignment [ICDE</a:t>
            </a:r>
            <a:r>
              <a:rPr lang="en-US" altLang="en-US" dirty="0"/>
              <a:t>’20</a:t>
            </a:r>
            <a:r>
              <a:rPr lang="en-US" altLang="zh-CN" dirty="0"/>
              <a:t>16]</a:t>
            </a:r>
          </a:p>
          <a:p>
            <a:pPr lvl="2" eaLnBrk="1" hangingPunct="1">
              <a:lnSpc>
                <a:spcPct val="80000"/>
              </a:lnSpc>
            </a:pPr>
            <a:r>
              <a:rPr lang="en-US" altLang="zh-CN" dirty="0"/>
              <a:t>Online Matching in Real-Time Spatial Data [VLDB</a:t>
            </a:r>
            <a:r>
              <a:rPr lang="en-US" altLang="en-US" dirty="0"/>
              <a:t>’20</a:t>
            </a:r>
            <a:r>
              <a:rPr lang="en-US" altLang="zh-CN" dirty="0"/>
              <a:t>16]</a:t>
            </a:r>
          </a:p>
          <a:p>
            <a:pPr marL="693737" lvl="2" indent="0" eaLnBrk="1" hangingPunct="1">
              <a:lnSpc>
                <a:spcPct val="80000"/>
              </a:lnSpc>
              <a:buNone/>
            </a:pPr>
            <a:endParaRPr lang="en-US" altLang="zh-CN" sz="1900" dirty="0"/>
          </a:p>
          <a:p>
            <a:pPr marL="693737" lvl="2" indent="0" eaLnBrk="1" hangingPunct="1">
              <a:lnSpc>
                <a:spcPct val="80000"/>
              </a:lnSpc>
              <a:buNone/>
            </a:pPr>
            <a:endParaRPr lang="en-US" altLang="zh-CN" sz="1900" dirty="0"/>
          </a:p>
          <a:p>
            <a:pPr eaLnBrk="1" hangingPunct="1">
              <a:lnSpc>
                <a:spcPct val="80000"/>
              </a:lnSpc>
            </a:pPr>
            <a:r>
              <a:rPr lang="en-US" altLang="zh-CN" dirty="0"/>
              <a:t>Crowdsourcing in a Vision</a:t>
            </a:r>
          </a:p>
        </p:txBody>
      </p:sp>
      <p:sp>
        <p:nvSpPr>
          <p:cNvPr id="5530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0886E8B2-D8B5-47C2-BB15-00B3A46958E8}" type="slidenum">
              <a:rPr lang="en-US" altLang="zh-CN" sz="1200" b="0">
                <a:ea typeface="Gulim" pitchFamily="34" charset="-127"/>
              </a:rPr>
              <a:pPr eaLnBrk="1" hangingPunct="1"/>
              <a:t>32</a:t>
            </a:fld>
            <a:endParaRPr lang="en-US" altLang="zh-CN" sz="1200" b="0">
              <a:ea typeface="Gulim" pitchFamily="34" charset="-127"/>
            </a:endParaRPr>
          </a:p>
        </p:txBody>
      </p:sp>
    </p:spTree>
    <p:extLst>
      <p:ext uri="{BB962C8B-B14F-4D97-AF65-F5344CB8AC3E}">
        <p14:creationId xmlns:p14="http://schemas.microsoft.com/office/powerpoint/2010/main" val="2426478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xEl>
                                              <p:pRg st="4" end="4"/>
                                            </p:txEl>
                                          </p:spTgt>
                                        </p:tgtEl>
                                        <p:attrNameLst>
                                          <p:attrName>r</p:attrName>
                                        </p:attrNameLst>
                                      </p:cBhvr>
                                    </p:animRot>
                                    <p:animRot by="-240000">
                                      <p:cBhvr>
                                        <p:cTn id="7" dur="200" fill="hold">
                                          <p:stCondLst>
                                            <p:cond delay="200"/>
                                          </p:stCondLst>
                                        </p:cTn>
                                        <p:tgtEl>
                                          <p:spTgt spid="3">
                                            <p:txEl>
                                              <p:pRg st="4" end="4"/>
                                            </p:txEl>
                                          </p:spTgt>
                                        </p:tgtEl>
                                        <p:attrNameLst>
                                          <p:attrName>r</p:attrName>
                                        </p:attrNameLst>
                                      </p:cBhvr>
                                    </p:animRot>
                                    <p:animRot by="240000">
                                      <p:cBhvr>
                                        <p:cTn id="8" dur="200" fill="hold">
                                          <p:stCondLst>
                                            <p:cond delay="400"/>
                                          </p:stCondLst>
                                        </p:cTn>
                                        <p:tgtEl>
                                          <p:spTgt spid="3">
                                            <p:txEl>
                                              <p:pRg st="4" end="4"/>
                                            </p:txEl>
                                          </p:spTgt>
                                        </p:tgtEl>
                                        <p:attrNameLst>
                                          <p:attrName>r</p:attrName>
                                        </p:attrNameLst>
                                      </p:cBhvr>
                                    </p:animRot>
                                    <p:animRot by="-240000">
                                      <p:cBhvr>
                                        <p:cTn id="9" dur="200" fill="hold">
                                          <p:stCondLst>
                                            <p:cond delay="600"/>
                                          </p:stCondLst>
                                        </p:cTn>
                                        <p:tgtEl>
                                          <p:spTgt spid="3">
                                            <p:txEl>
                                              <p:pRg st="4" end="4"/>
                                            </p:txEl>
                                          </p:spTgt>
                                        </p:tgtEl>
                                        <p:attrNameLst>
                                          <p:attrName>r</p:attrName>
                                        </p:attrNameLst>
                                      </p:cBhvr>
                                    </p:animRot>
                                    <p:animRot by="120000">
                                      <p:cBhvr>
                                        <p:cTn id="10" dur="200" fill="hold">
                                          <p:stCondLst>
                                            <p:cond delay="800"/>
                                          </p:stCondLst>
                                        </p:cTn>
                                        <p:tgtEl>
                                          <p:spTgt spid="3">
                                            <p:txEl>
                                              <p:pRg st="4" end="4"/>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323528" y="122238"/>
            <a:ext cx="8496944" cy="714375"/>
          </a:xfrm>
        </p:spPr>
        <p:txBody>
          <a:bodyPr/>
          <a:lstStyle/>
          <a:p>
            <a:pPr eaLnBrk="1" hangingPunct="1"/>
            <a:r>
              <a:rPr lang="en-US" altLang="zh-CN" dirty="0"/>
              <a:t>Research Trends in Recent 5 Years</a:t>
            </a:r>
          </a:p>
        </p:txBody>
      </p:sp>
      <p:sp>
        <p:nvSpPr>
          <p:cNvPr id="6" name="Content Placeholder 2"/>
          <p:cNvSpPr>
            <a:spLocks noGrp="1"/>
          </p:cNvSpPr>
          <p:nvPr>
            <p:ph sz="quarter" idx="1"/>
          </p:nvPr>
        </p:nvSpPr>
        <p:spPr>
          <a:xfrm>
            <a:off x="446088" y="836613"/>
            <a:ext cx="8229600" cy="1439862"/>
          </a:xfrm>
        </p:spPr>
        <p:txBody>
          <a:bodyPr/>
          <a:lstStyle/>
          <a:p>
            <a:pPr marL="385763" indent="-385763" algn="just" defTabSz="1030288">
              <a:lnSpc>
                <a:spcPct val="95000"/>
              </a:lnSpc>
              <a:spcBef>
                <a:spcPct val="25000"/>
              </a:spcBef>
              <a:spcAft>
                <a:spcPct val="10000"/>
              </a:spcAft>
              <a:buSzPct val="60000"/>
            </a:pPr>
            <a:r>
              <a:rPr lang="en-US" altLang="zh-CN" dirty="0"/>
              <a:t>3 Top Conferences of CHI</a:t>
            </a:r>
          </a:p>
          <a:p>
            <a:pPr marL="735013" lvl="1" indent="-385763" algn="just" defTabSz="1030288">
              <a:spcBef>
                <a:spcPts val="500"/>
              </a:spcBef>
              <a:buSzPct val="60000"/>
            </a:pPr>
            <a:r>
              <a:rPr lang="en-US" altLang="zh-CN" sz="2400" dirty="0">
                <a:latin typeface="+mn-ea"/>
                <a:ea typeface="+mn-ea"/>
              </a:rPr>
              <a:t>CHI, </a:t>
            </a:r>
            <a:r>
              <a:rPr lang="en-US" altLang="zh-CN" sz="2400" dirty="0" err="1">
                <a:latin typeface="+mn-ea"/>
                <a:ea typeface="+mn-ea"/>
              </a:rPr>
              <a:t>Ubicomp</a:t>
            </a:r>
            <a:r>
              <a:rPr lang="en-US" altLang="zh-CN" sz="2400" dirty="0">
                <a:latin typeface="+mn-ea"/>
                <a:ea typeface="+mn-ea"/>
              </a:rPr>
              <a:t>, CSCW</a:t>
            </a:r>
            <a:endParaRPr lang="zh-CN" altLang="en-US" sz="2400" dirty="0">
              <a:latin typeface="+mn-ea"/>
              <a:ea typeface="+mn-ea"/>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1813" y="2349500"/>
            <a:ext cx="8077200" cy="417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50059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Content Placeholder 2"/>
          <p:cNvSpPr>
            <a:spLocks noGrp="1"/>
          </p:cNvSpPr>
          <p:nvPr>
            <p:ph sz="quarter" idx="1"/>
          </p:nvPr>
        </p:nvSpPr>
        <p:spPr>
          <a:xfrm>
            <a:off x="446088" y="836613"/>
            <a:ext cx="8229600" cy="1439862"/>
          </a:xfrm>
        </p:spPr>
        <p:txBody>
          <a:bodyPr/>
          <a:lstStyle/>
          <a:p>
            <a:pPr marL="385763" indent="-385763" algn="just" defTabSz="1030288">
              <a:lnSpc>
                <a:spcPct val="95000"/>
              </a:lnSpc>
              <a:spcBef>
                <a:spcPct val="25000"/>
              </a:spcBef>
              <a:spcAft>
                <a:spcPct val="10000"/>
              </a:spcAft>
              <a:buSzPct val="60000"/>
            </a:pPr>
            <a:r>
              <a:rPr lang="en-US" altLang="zh-CN" sz="3600" dirty="0"/>
              <a:t>3 Top Conferences of DB</a:t>
            </a:r>
          </a:p>
          <a:p>
            <a:pPr marL="735013" lvl="1" indent="-385763" algn="just" defTabSz="1030288">
              <a:spcBef>
                <a:spcPts val="500"/>
              </a:spcBef>
              <a:buSzPct val="60000"/>
            </a:pPr>
            <a:r>
              <a:rPr lang="en-US" altLang="zh-CN" sz="2400" dirty="0">
                <a:latin typeface="+mn-ea"/>
                <a:ea typeface="+mn-ea"/>
              </a:rPr>
              <a:t>SIGMOD, VLDB, ICDE</a:t>
            </a:r>
            <a:endParaRPr lang="zh-CN" altLang="en-US" sz="2400" dirty="0">
              <a:latin typeface="+mn-ea"/>
              <a:ea typeface="+mn-ea"/>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1813" y="2349500"/>
            <a:ext cx="8077200" cy="418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323528" y="122238"/>
            <a:ext cx="8496944" cy="714375"/>
          </a:xfrm>
        </p:spPr>
        <p:txBody>
          <a:bodyPr/>
          <a:lstStyle/>
          <a:p>
            <a:pPr eaLnBrk="1" hangingPunct="1"/>
            <a:r>
              <a:rPr lang="en-US" altLang="zh-CN" dirty="0"/>
              <a:t>Research Trends in Recent 5 Years</a:t>
            </a:r>
          </a:p>
        </p:txBody>
      </p:sp>
    </p:spTree>
    <p:extLst>
      <p:ext uri="{BB962C8B-B14F-4D97-AF65-F5344CB8AC3E}">
        <p14:creationId xmlns:p14="http://schemas.microsoft.com/office/powerpoint/2010/main" val="11354982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Content Placeholder 2"/>
          <p:cNvSpPr>
            <a:spLocks noGrp="1"/>
          </p:cNvSpPr>
          <p:nvPr>
            <p:ph sz="quarter" idx="1"/>
          </p:nvPr>
        </p:nvSpPr>
        <p:spPr>
          <a:xfrm>
            <a:off x="446088" y="836613"/>
            <a:ext cx="8229600" cy="1439862"/>
          </a:xfrm>
        </p:spPr>
        <p:txBody>
          <a:bodyPr/>
          <a:lstStyle/>
          <a:p>
            <a:pPr marL="385763" indent="-385763" algn="just" defTabSz="1030288">
              <a:lnSpc>
                <a:spcPct val="95000"/>
              </a:lnSpc>
              <a:spcBef>
                <a:spcPct val="25000"/>
              </a:spcBef>
              <a:spcAft>
                <a:spcPct val="10000"/>
              </a:spcAft>
              <a:buSzPct val="60000"/>
            </a:pPr>
            <a:r>
              <a:rPr lang="en-US" altLang="zh-CN" sz="3600" dirty="0"/>
              <a:t>3 Top Conferences of DM &amp; IR</a:t>
            </a:r>
          </a:p>
          <a:p>
            <a:pPr marL="735013" lvl="1" indent="-385763" algn="just" defTabSz="1030288">
              <a:spcBef>
                <a:spcPts val="500"/>
              </a:spcBef>
              <a:buSzPct val="60000"/>
            </a:pPr>
            <a:r>
              <a:rPr lang="en-US" altLang="zh-CN" sz="2400" dirty="0">
                <a:latin typeface="+mn-ea"/>
                <a:ea typeface="+mn-ea"/>
              </a:rPr>
              <a:t>SIGKDD, SIGIR, WWW</a:t>
            </a:r>
            <a:endParaRPr lang="zh-CN" altLang="en-US" sz="2400" dirty="0">
              <a:latin typeface="+mn-ea"/>
              <a:ea typeface="+mn-ea"/>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2450" y="2349500"/>
            <a:ext cx="8056563" cy="417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323528" y="122238"/>
            <a:ext cx="8496944" cy="714375"/>
          </a:xfrm>
        </p:spPr>
        <p:txBody>
          <a:bodyPr/>
          <a:lstStyle/>
          <a:p>
            <a:pPr eaLnBrk="1" hangingPunct="1"/>
            <a:r>
              <a:rPr lang="en-US" altLang="zh-CN" dirty="0"/>
              <a:t>Research Trends in Recent 5 Years</a:t>
            </a:r>
          </a:p>
        </p:txBody>
      </p:sp>
    </p:spTree>
    <p:extLst>
      <p:ext uri="{BB962C8B-B14F-4D97-AF65-F5344CB8AC3E}">
        <p14:creationId xmlns:p14="http://schemas.microsoft.com/office/powerpoint/2010/main" val="26268220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Content Placeholder 2"/>
          <p:cNvSpPr>
            <a:spLocks noGrp="1"/>
          </p:cNvSpPr>
          <p:nvPr>
            <p:ph sz="quarter" idx="1"/>
          </p:nvPr>
        </p:nvSpPr>
        <p:spPr>
          <a:xfrm>
            <a:off x="446088" y="836613"/>
            <a:ext cx="8229600" cy="1439862"/>
          </a:xfrm>
        </p:spPr>
        <p:txBody>
          <a:bodyPr/>
          <a:lstStyle/>
          <a:p>
            <a:pPr marL="385763" indent="-385763" algn="just" defTabSz="1030288">
              <a:lnSpc>
                <a:spcPct val="95000"/>
              </a:lnSpc>
              <a:spcBef>
                <a:spcPct val="25000"/>
              </a:spcBef>
              <a:spcAft>
                <a:spcPct val="10000"/>
              </a:spcAft>
              <a:buSzPct val="60000"/>
            </a:pPr>
            <a:r>
              <a:rPr lang="en-US" altLang="zh-CN" sz="3600" dirty="0"/>
              <a:t>4 Top Conferences of AI</a:t>
            </a:r>
          </a:p>
          <a:p>
            <a:pPr marL="735013" lvl="1" indent="-385763" algn="just" defTabSz="1030288">
              <a:spcBef>
                <a:spcPts val="500"/>
              </a:spcBef>
              <a:buSzPct val="60000"/>
            </a:pPr>
            <a:r>
              <a:rPr lang="en-US" altLang="zh-CN" sz="2400" dirty="0">
                <a:latin typeface="+mn-ea"/>
                <a:ea typeface="+mn-ea"/>
              </a:rPr>
              <a:t>AAAI, IJCAI, ICML, NIPS</a:t>
            </a:r>
            <a:endParaRPr lang="zh-CN" altLang="en-US" sz="2400" dirty="0">
              <a:latin typeface="+mn-ea"/>
              <a:ea typeface="+mn-ea"/>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1813" y="2349500"/>
            <a:ext cx="8077200" cy="417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323528" y="122238"/>
            <a:ext cx="8496944" cy="714375"/>
          </a:xfrm>
        </p:spPr>
        <p:txBody>
          <a:bodyPr/>
          <a:lstStyle/>
          <a:p>
            <a:pPr eaLnBrk="1" hangingPunct="1"/>
            <a:r>
              <a:rPr lang="en-US" altLang="zh-CN" dirty="0"/>
              <a:t>Research Trends in Recent 5 Years</a:t>
            </a:r>
          </a:p>
        </p:txBody>
      </p:sp>
    </p:spTree>
    <p:extLst>
      <p:ext uri="{BB962C8B-B14F-4D97-AF65-F5344CB8AC3E}">
        <p14:creationId xmlns:p14="http://schemas.microsoft.com/office/powerpoint/2010/main" val="9685174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Content Placeholder 2"/>
          <p:cNvSpPr>
            <a:spLocks noGrp="1"/>
          </p:cNvSpPr>
          <p:nvPr>
            <p:ph sz="quarter" idx="1"/>
          </p:nvPr>
        </p:nvSpPr>
        <p:spPr>
          <a:xfrm>
            <a:off x="446088" y="836613"/>
            <a:ext cx="8229600" cy="1439862"/>
          </a:xfrm>
        </p:spPr>
        <p:txBody>
          <a:bodyPr/>
          <a:lstStyle/>
          <a:p>
            <a:pPr marL="385763" indent="-385763" algn="just" defTabSz="1030288">
              <a:lnSpc>
                <a:spcPct val="95000"/>
              </a:lnSpc>
              <a:spcBef>
                <a:spcPct val="25000"/>
              </a:spcBef>
              <a:spcAft>
                <a:spcPct val="10000"/>
              </a:spcAft>
              <a:buSzPct val="60000"/>
            </a:pPr>
            <a:r>
              <a:rPr lang="en-US" altLang="zh-CN" sz="3600" dirty="0"/>
              <a:t>3 Top Conferences of PR &amp; CV</a:t>
            </a:r>
          </a:p>
          <a:p>
            <a:pPr marL="735013" lvl="1" indent="-385763" algn="just" defTabSz="1030288">
              <a:spcBef>
                <a:spcPts val="500"/>
              </a:spcBef>
              <a:buSzPct val="60000"/>
            </a:pPr>
            <a:r>
              <a:rPr lang="en-US" altLang="zh-CN" sz="2400" dirty="0">
                <a:latin typeface="+mn-ea"/>
                <a:ea typeface="+mn-ea"/>
              </a:rPr>
              <a:t>CVPR, ICCV, ECCV</a:t>
            </a:r>
            <a:endParaRPr lang="zh-CN" altLang="en-US" sz="2400" dirty="0">
              <a:latin typeface="+mn-ea"/>
              <a:ea typeface="+mn-ea"/>
            </a:endParaRPr>
          </a:p>
        </p:txBody>
      </p:sp>
      <p:pic>
        <p:nvPicPr>
          <p:cNvPr id="34820"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1813" y="2349500"/>
            <a:ext cx="8077200" cy="417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323528" y="122238"/>
            <a:ext cx="8496944" cy="714375"/>
          </a:xfrm>
        </p:spPr>
        <p:txBody>
          <a:bodyPr/>
          <a:lstStyle/>
          <a:p>
            <a:pPr eaLnBrk="1" hangingPunct="1"/>
            <a:r>
              <a:rPr lang="en-US" altLang="zh-CN" dirty="0"/>
              <a:t>Research Trends in Recent 5 Years</a:t>
            </a:r>
          </a:p>
        </p:txBody>
      </p:sp>
    </p:spTree>
    <p:extLst>
      <p:ext uri="{BB962C8B-B14F-4D97-AF65-F5344CB8AC3E}">
        <p14:creationId xmlns:p14="http://schemas.microsoft.com/office/powerpoint/2010/main" val="37878700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eaLnBrk="1" hangingPunct="1"/>
            <a:r>
              <a:rPr lang="en-US" altLang="zh-CN" dirty="0"/>
              <a:t>Crowd-powered DB Systems </a:t>
            </a:r>
          </a:p>
        </p:txBody>
      </p:sp>
      <p:sp>
        <p:nvSpPr>
          <p:cNvPr id="3" name="Content Placeholder 2"/>
          <p:cNvSpPr>
            <a:spLocks noGrp="1"/>
          </p:cNvSpPr>
          <p:nvPr>
            <p:ph idx="1"/>
          </p:nvPr>
        </p:nvSpPr>
        <p:spPr>
          <a:xfrm>
            <a:off x="457200" y="1052513"/>
            <a:ext cx="8229600" cy="5103812"/>
          </a:xfrm>
        </p:spPr>
        <p:txBody>
          <a:bodyPr/>
          <a:lstStyle/>
          <a:p>
            <a:pPr eaLnBrk="1" hangingPunct="1"/>
            <a:r>
              <a:rPr lang="en-US" altLang="zh-CN" sz="2800"/>
              <a:t>Qurk, </a:t>
            </a:r>
            <a:r>
              <a:rPr lang="ja-JP" altLang="en-US" sz="2800"/>
              <a:t>“</a:t>
            </a:r>
            <a:r>
              <a:rPr lang="en-US" altLang="ja-JP" sz="2800" i="1"/>
              <a:t>Human powered Sorts and Joins</a:t>
            </a:r>
            <a:r>
              <a:rPr lang="ja-JP" altLang="en-US" sz="2800" i="1"/>
              <a:t>”</a:t>
            </a:r>
            <a:r>
              <a:rPr lang="en-US" altLang="ja-JP" sz="2800"/>
              <a:t>, MIT</a:t>
            </a:r>
          </a:p>
          <a:p>
            <a:pPr lvl="1" eaLnBrk="1" hangingPunct="1"/>
            <a:r>
              <a:rPr lang="en-US" altLang="zh-CN" sz="2400"/>
              <a:t>Marcus et al. [A. Marcus, CIDR</a:t>
            </a:r>
            <a:r>
              <a:rPr lang="ja-JP" altLang="en-US" sz="2400"/>
              <a:t>’</a:t>
            </a:r>
            <a:r>
              <a:rPr lang="en-US" altLang="ja-JP" sz="2400"/>
              <a:t>11] , [A. Marcus, SIGMOD</a:t>
            </a:r>
            <a:r>
              <a:rPr lang="ja-JP" altLang="en-US" sz="2400"/>
              <a:t>’</a:t>
            </a:r>
            <a:r>
              <a:rPr lang="en-US" altLang="ja-JP" sz="2400"/>
              <a:t>11] , [A. Marcus, VLDB</a:t>
            </a:r>
            <a:r>
              <a:rPr lang="ja-JP" altLang="en-US" sz="2400"/>
              <a:t>’</a:t>
            </a:r>
            <a:r>
              <a:rPr lang="en-US" altLang="ja-JP" sz="2400"/>
              <a:t>12] </a:t>
            </a:r>
          </a:p>
          <a:p>
            <a:pPr lvl="1" eaLnBrk="1" hangingPunct="1"/>
            <a:r>
              <a:rPr lang="en-US" altLang="zh-CN" sz="2400"/>
              <a:t>Join </a:t>
            </a:r>
          </a:p>
          <a:p>
            <a:pPr lvl="1" eaLnBrk="1" hangingPunct="1"/>
            <a:r>
              <a:rPr lang="en-US" altLang="zh-CN" sz="2400"/>
              <a:t>Batching</a:t>
            </a:r>
          </a:p>
        </p:txBody>
      </p:sp>
      <p:sp>
        <p:nvSpPr>
          <p:cNvPr id="5837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F921DA1B-0E96-48E7-9E3A-7B2A87D83E48}" type="slidenum">
              <a:rPr lang="en-US" altLang="zh-CN" sz="1200" b="0">
                <a:ea typeface="Gulim" pitchFamily="34" charset="-127"/>
              </a:rPr>
              <a:pPr eaLnBrk="1" hangingPunct="1"/>
              <a:t>38</a:t>
            </a:fld>
            <a:endParaRPr lang="en-US" altLang="zh-CN" sz="1200" b="0">
              <a:ea typeface="Gulim" pitchFamily="34" charset="-127"/>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7000" y="3489325"/>
            <a:ext cx="3632200" cy="278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535363"/>
            <a:ext cx="2193925" cy="179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0" y="3535363"/>
            <a:ext cx="1847850" cy="180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p:cNvSpPr/>
          <p:nvPr/>
        </p:nvSpPr>
        <p:spPr>
          <a:xfrm>
            <a:off x="5397500" y="3535363"/>
            <a:ext cx="1219200" cy="4381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a:solidFill>
                <a:srgbClr val="FFFFFF"/>
              </a:solidFill>
              <a:ea typeface="MS PGothic" pitchFamily="34" charset="-128"/>
            </a:endParaRPr>
          </a:p>
        </p:txBody>
      </p:sp>
      <p:sp>
        <p:nvSpPr>
          <p:cNvPr id="9" name="Oval 8"/>
          <p:cNvSpPr/>
          <p:nvPr/>
        </p:nvSpPr>
        <p:spPr>
          <a:xfrm rot="5400000">
            <a:off x="5178425" y="4956175"/>
            <a:ext cx="1219200" cy="4381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a:solidFill>
                <a:srgbClr val="FFFFFF"/>
              </a:solidFill>
              <a:ea typeface="MS PGothic" pitchFamily="34" charset="-128"/>
            </a:endParaRPr>
          </a:p>
        </p:txBody>
      </p:sp>
      <p:sp>
        <p:nvSpPr>
          <p:cNvPr id="10" name="Oval 9"/>
          <p:cNvSpPr/>
          <p:nvPr/>
        </p:nvSpPr>
        <p:spPr>
          <a:xfrm>
            <a:off x="7129463" y="4883150"/>
            <a:ext cx="1508125" cy="5857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a:solidFill>
                <a:srgbClr val="FFFFFF"/>
              </a:solidFill>
              <a:ea typeface="MS PGothic" pitchFamily="34" charset="-128"/>
            </a:endParaRPr>
          </a:p>
        </p:txBody>
      </p:sp>
      <p:pic>
        <p:nvPicPr>
          <p:cNvPr id="10246" name="Picture 6" descr="http://people.csail.mit.edu/marcua/adam.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70750" y="2212975"/>
            <a:ext cx="1117600"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0246"/>
                                        </p:tgtEl>
                                        <p:attrNameLst>
                                          <p:attrName>style.visibility</p:attrName>
                                        </p:attrNameLst>
                                      </p:cBhvr>
                                      <p:to>
                                        <p:strVal val="visible"/>
                                      </p:to>
                                    </p:set>
                                    <p:animEffect transition="in" filter="fade">
                                      <p:cBhvr>
                                        <p:cTn id="22" dur="500"/>
                                        <p:tgtEl>
                                          <p:spTgt spid="1024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10243"/>
                                        </p:tgtEl>
                                        <p:attrNameLst>
                                          <p:attrName>style.visibility</p:attrName>
                                        </p:attrNameLst>
                                      </p:cBhvr>
                                      <p:to>
                                        <p:strVal val="visible"/>
                                      </p:to>
                                    </p:set>
                                    <p:animEffect transition="in" filter="fade">
                                      <p:cBhvr>
                                        <p:cTn id="27" dur="500"/>
                                        <p:tgtEl>
                                          <p:spTgt spid="1024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10244"/>
                                        </p:tgtEl>
                                        <p:attrNameLst>
                                          <p:attrName>style.visibility</p:attrName>
                                        </p:attrNameLst>
                                      </p:cBhvr>
                                      <p:to>
                                        <p:strVal val="visible"/>
                                      </p:to>
                                    </p:set>
                                    <p:animEffect transition="in" filter="fade">
                                      <p:cBhvr>
                                        <p:cTn id="37" dur="500"/>
                                        <p:tgtEl>
                                          <p:spTgt spid="1024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10242"/>
                                        </p:tgtEl>
                                        <p:attrNameLst>
                                          <p:attrName>style.visibility</p:attrName>
                                        </p:attrNameLst>
                                      </p:cBhvr>
                                      <p:to>
                                        <p:strVal val="visible"/>
                                      </p:to>
                                    </p:set>
                                    <p:animEffect transition="in" filter="fade">
                                      <p:cBhvr>
                                        <p:cTn id="42" dur="500"/>
                                        <p:tgtEl>
                                          <p:spTgt spid="1024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fade">
                                      <p:cBhvr>
                                        <p:cTn id="5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pPr eaLnBrk="1" hangingPunct="1"/>
            <a:r>
              <a:rPr lang="en-US" altLang="zh-CN" dirty="0"/>
              <a:t>Crowd-powered DB Systems </a:t>
            </a:r>
          </a:p>
        </p:txBody>
      </p:sp>
      <p:sp>
        <p:nvSpPr>
          <p:cNvPr id="3" name="Content Placeholder 2"/>
          <p:cNvSpPr>
            <a:spLocks noGrp="1"/>
          </p:cNvSpPr>
          <p:nvPr>
            <p:ph idx="1"/>
          </p:nvPr>
        </p:nvSpPr>
        <p:spPr>
          <a:xfrm>
            <a:off x="457200" y="1125538"/>
            <a:ext cx="8229600" cy="5030787"/>
          </a:xfrm>
        </p:spPr>
        <p:txBody>
          <a:bodyPr/>
          <a:lstStyle/>
          <a:p>
            <a:pPr eaLnBrk="1" hangingPunct="1"/>
            <a:r>
              <a:rPr lang="en-US" altLang="zh-CN" sz="2800"/>
              <a:t>Deco/Scoop</a:t>
            </a:r>
            <a:r>
              <a:rPr lang="en-US" altLang="zh-CN" sz="2800" i="1"/>
              <a:t>, </a:t>
            </a:r>
            <a:r>
              <a:rPr lang="ja-JP" altLang="en-US" sz="2800" i="1"/>
              <a:t>“</a:t>
            </a:r>
            <a:r>
              <a:rPr lang="en-US" altLang="ja-JP" sz="2800" i="1"/>
              <a:t>A System for Declarative Crowdsourcing</a:t>
            </a:r>
            <a:r>
              <a:rPr lang="ja-JP" altLang="en-US" sz="2800" i="1"/>
              <a:t>”</a:t>
            </a:r>
            <a:r>
              <a:rPr lang="en-US" altLang="ja-JP" sz="2800"/>
              <a:t>, Stanford</a:t>
            </a:r>
          </a:p>
          <a:p>
            <a:pPr lvl="1" eaLnBrk="1" hangingPunct="1"/>
            <a:r>
              <a:rPr lang="en-US" altLang="zh-CN"/>
              <a:t>Aditya et al. </a:t>
            </a:r>
          </a:p>
          <a:p>
            <a:pPr lvl="2" eaLnBrk="1" hangingPunct="1"/>
            <a:r>
              <a:rPr lang="en-US" altLang="zh-CN" sz="2200"/>
              <a:t>Vision Paper, [P. Aditya, CIDR</a:t>
            </a:r>
            <a:r>
              <a:rPr lang="ja-JP" altLang="en-US" sz="2200"/>
              <a:t>’</a:t>
            </a:r>
            <a:r>
              <a:rPr lang="en-US" altLang="ja-JP" sz="2200"/>
              <a:t>11]</a:t>
            </a:r>
          </a:p>
          <a:p>
            <a:pPr lvl="2" eaLnBrk="1" hangingPunct="1"/>
            <a:r>
              <a:rPr lang="en-US" altLang="zh-CN" sz="2200"/>
              <a:t>Demo System, [H. Park, VLDB</a:t>
            </a:r>
            <a:r>
              <a:rPr lang="ja-JP" altLang="en-US" sz="2200"/>
              <a:t>’</a:t>
            </a:r>
            <a:r>
              <a:rPr lang="en-US" altLang="ja-JP" sz="2200"/>
              <a:t>12]</a:t>
            </a:r>
          </a:p>
          <a:p>
            <a:pPr lvl="1" eaLnBrk="1" hangingPunct="1"/>
            <a:r>
              <a:rPr lang="en-US" altLang="zh-CN"/>
              <a:t>Supporting various following-up operators</a:t>
            </a:r>
          </a:p>
          <a:p>
            <a:pPr lvl="2" eaLnBrk="1" hangingPunct="1"/>
            <a:r>
              <a:rPr lang="en-US" altLang="zh-CN" sz="2200"/>
              <a:t>Max</a:t>
            </a:r>
          </a:p>
          <a:p>
            <a:pPr lvl="3" eaLnBrk="1" hangingPunct="1"/>
            <a:r>
              <a:rPr lang="en-US" altLang="zh-CN"/>
              <a:t>Kenemy Rule + ML, [S. Guo, SIGMOD</a:t>
            </a:r>
            <a:r>
              <a:rPr lang="ja-JP" altLang="en-US"/>
              <a:t>’</a:t>
            </a:r>
            <a:r>
              <a:rPr lang="en-US" altLang="ja-JP"/>
              <a:t>12]</a:t>
            </a:r>
          </a:p>
          <a:p>
            <a:pPr lvl="3" eaLnBrk="1" hangingPunct="1"/>
            <a:r>
              <a:rPr lang="en-US" altLang="zh-CN"/>
              <a:t>Hybrid Ranking Rule, [P. Venetis, WWW</a:t>
            </a:r>
            <a:r>
              <a:rPr lang="ja-JP" altLang="en-US"/>
              <a:t>’</a:t>
            </a:r>
            <a:r>
              <a:rPr lang="en-US" altLang="ja-JP"/>
              <a:t>12]</a:t>
            </a:r>
          </a:p>
          <a:p>
            <a:pPr lvl="2" eaLnBrk="1" hangingPunct="1"/>
            <a:r>
              <a:rPr lang="en-US" altLang="zh-CN" sz="2200"/>
              <a:t>Human-assisted Graph Search, [P. Aditya, VLDB</a:t>
            </a:r>
            <a:r>
              <a:rPr lang="ja-JP" altLang="en-US" sz="2200"/>
              <a:t>’</a:t>
            </a:r>
            <a:r>
              <a:rPr lang="en-US" altLang="ja-JP" sz="2200"/>
              <a:t>11]</a:t>
            </a:r>
          </a:p>
          <a:p>
            <a:pPr lvl="2" eaLnBrk="1" hangingPunct="1"/>
            <a:r>
              <a:rPr lang="en-US" altLang="zh-CN" sz="2200"/>
              <a:t>Filtering [P. Aditya, SIGMOD</a:t>
            </a:r>
            <a:r>
              <a:rPr lang="ja-JP" altLang="en-US" sz="2200"/>
              <a:t>’</a:t>
            </a:r>
            <a:r>
              <a:rPr lang="en-US" altLang="ja-JP" sz="2200"/>
              <a:t>12]</a:t>
            </a:r>
          </a:p>
          <a:p>
            <a:pPr lvl="2" eaLnBrk="1" hangingPunct="1"/>
            <a:r>
              <a:rPr lang="en-US" altLang="zh-CN" sz="2200"/>
              <a:t>Entity Matching [K. Bellare, KDD</a:t>
            </a:r>
            <a:r>
              <a:rPr lang="ja-JP" altLang="en-US" sz="2200"/>
              <a:t>’</a:t>
            </a:r>
            <a:r>
              <a:rPr lang="en-US" altLang="ja-JP" sz="2200"/>
              <a:t>12] </a:t>
            </a:r>
          </a:p>
          <a:p>
            <a:pPr lvl="2" eaLnBrk="1" hangingPunct="1"/>
            <a:endParaRPr lang="en-US" altLang="zh-CN"/>
          </a:p>
          <a:p>
            <a:pPr eaLnBrk="1" hangingPunct="1">
              <a:buFont typeface="Wingdings 3" panose="05040102010807070707" pitchFamily="18" charset="2"/>
              <a:buNone/>
            </a:pPr>
            <a:endParaRPr lang="en-US" altLang="zh-CN"/>
          </a:p>
          <a:p>
            <a:pPr lvl="1" eaLnBrk="1" hangingPunct="1">
              <a:buFont typeface="Wingdings 3" panose="05040102010807070707" pitchFamily="18" charset="2"/>
              <a:buNone/>
            </a:pPr>
            <a:endParaRPr lang="en-US" altLang="zh-CN">
              <a:latin typeface="Times New Roman" panose="02020603050405020304" pitchFamily="18" charset="0"/>
              <a:cs typeface="Times New Roman" panose="02020603050405020304" pitchFamily="18" charset="0"/>
            </a:endParaRPr>
          </a:p>
          <a:p>
            <a:pPr lvl="1" eaLnBrk="1" hangingPunct="1"/>
            <a:endParaRPr lang="en-US" altLang="zh-CN"/>
          </a:p>
          <a:p>
            <a:pPr lvl="1" eaLnBrk="1" hangingPunct="1"/>
            <a:endParaRPr lang="en-US" altLang="zh-CN"/>
          </a:p>
          <a:p>
            <a:pPr eaLnBrk="1" hangingPunct="1"/>
            <a:endParaRPr lang="en-US" altLang="zh-CN"/>
          </a:p>
        </p:txBody>
      </p:sp>
      <p:sp>
        <p:nvSpPr>
          <p:cNvPr id="5939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F71B8870-6FE6-4AA7-A686-8F7060894238}" type="slidenum">
              <a:rPr lang="en-US" altLang="zh-CN" sz="1200" b="0">
                <a:ea typeface="Gulim" pitchFamily="34" charset="-127"/>
              </a:rPr>
              <a:pPr eaLnBrk="1" hangingPunct="1"/>
              <a:t>39</a:t>
            </a:fld>
            <a:endParaRPr lang="en-US" altLang="zh-CN" sz="1200" b="0">
              <a:ea typeface="Gulim" pitchFamily="34" charset="-127"/>
            </a:endParaRPr>
          </a:p>
        </p:txBody>
      </p:sp>
      <p:pic>
        <p:nvPicPr>
          <p:cNvPr id="11266" name="Picture 2" descr="Adity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8488" y="1728788"/>
            <a:ext cx="1589087" cy="154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8" name="AutoShape 4" descr="Michael j. frankli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endParaRPr lang="zh-CN" altLang="zh-CN"/>
          </a:p>
        </p:txBody>
      </p:sp>
      <p:sp>
        <p:nvSpPr>
          <p:cNvPr id="59399" name="AutoShape 6" descr="Michael j. franklin"/>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endParaRPr lang="zh-CN" altLang="zh-CN"/>
          </a:p>
        </p:txBody>
      </p:sp>
      <p:sp>
        <p:nvSpPr>
          <p:cNvPr id="59400" name="AutoShape 8" descr="Michael j. franklin"/>
          <p:cNvSpPr>
            <a:spLocks noChangeAspect="1" noChangeArrowheads="1"/>
          </p:cNvSpPr>
          <p:nvPr/>
        </p:nvSpPr>
        <p:spPr bwMode="auto">
          <a:xfrm>
            <a:off x="460375" y="1603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endParaRPr lang="zh-CN"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1266"/>
                                        </p:tgtEl>
                                        <p:attrNameLst>
                                          <p:attrName>style.visibility</p:attrName>
                                        </p:attrNameLst>
                                      </p:cBhvr>
                                      <p:to>
                                        <p:strVal val="visible"/>
                                      </p:to>
                                    </p:set>
                                    <p:animEffect transition="in" filter="fade">
                                      <p:cBhvr>
                                        <p:cTn id="17" dur="500"/>
                                        <p:tgtEl>
                                          <p:spTgt spid="1126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500"/>
                                        <p:tgtEl>
                                          <p:spTgt spid="3">
                                            <p:txEl>
                                              <p:pRg st="7" end="7"/>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fade">
                                      <p:cBhvr>
                                        <p:cTn id="52" dur="500"/>
                                        <p:tgtEl>
                                          <p:spTgt spid="3">
                                            <p:txEl>
                                              <p:pRg st="8" end="8"/>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Effect transition="in" filter="fade">
                                      <p:cBhvr>
                                        <p:cTn id="57" dur="500"/>
                                        <p:tgtEl>
                                          <p:spTgt spid="3">
                                            <p:txEl>
                                              <p:pRg st="9" end="9"/>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0" end="10"/>
                                            </p:txEl>
                                          </p:spTgt>
                                        </p:tgtEl>
                                        <p:attrNameLst>
                                          <p:attrName>style.visibility</p:attrName>
                                        </p:attrNameLst>
                                      </p:cBhvr>
                                      <p:to>
                                        <p:strVal val="visible"/>
                                      </p:to>
                                    </p:set>
                                    <p:animEffect transition="in" filter="fade">
                                      <p:cBhvr>
                                        <p:cTn id="6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altLang="zh-CN"/>
              <a:t>Outline</a:t>
            </a:r>
          </a:p>
        </p:txBody>
      </p:sp>
      <p:sp>
        <p:nvSpPr>
          <p:cNvPr id="3" name="Content Placeholder 2"/>
          <p:cNvSpPr>
            <a:spLocks noGrp="1"/>
          </p:cNvSpPr>
          <p:nvPr>
            <p:ph sz="quarter" idx="1"/>
          </p:nvPr>
        </p:nvSpPr>
        <p:spPr>
          <a:xfrm>
            <a:off x="457200" y="836613"/>
            <a:ext cx="8229600" cy="4937125"/>
          </a:xfrm>
        </p:spPr>
        <p:txBody>
          <a:bodyPr/>
          <a:lstStyle/>
          <a:p>
            <a:pPr eaLnBrk="1" hangingPunct="1">
              <a:buFont typeface="Wingdings" panose="05000000000000000000" pitchFamily="2" charset="2"/>
              <a:buNone/>
            </a:pPr>
            <a:endParaRPr lang="en-US" altLang="zh-CN" sz="2000" dirty="0"/>
          </a:p>
          <a:p>
            <a:pPr eaLnBrk="1" hangingPunct="1"/>
            <a:r>
              <a:rPr lang="en-US" altLang="zh-CN" dirty="0"/>
              <a:t>Human Computation in a Nutshell</a:t>
            </a:r>
          </a:p>
          <a:p>
            <a:pPr lvl="1" eaLnBrk="1" hangingPunct="1"/>
            <a:r>
              <a:rPr lang="en-US" altLang="zh-CN" b="1" dirty="0">
                <a:solidFill>
                  <a:srgbClr val="00B0F0"/>
                </a:solidFill>
              </a:rPr>
              <a:t>A Brief History</a:t>
            </a:r>
          </a:p>
          <a:p>
            <a:pPr lvl="1" eaLnBrk="1" hangingPunct="1"/>
            <a:r>
              <a:rPr lang="en-US" altLang="zh-CN" dirty="0"/>
              <a:t>Representative Applications &amp; Sharing Economy</a:t>
            </a:r>
          </a:p>
          <a:p>
            <a:pPr lvl="1" eaLnBrk="1" hangingPunct="1"/>
            <a:r>
              <a:rPr lang="en-US" altLang="zh-CN" dirty="0"/>
              <a:t>Core Challenges</a:t>
            </a:r>
          </a:p>
          <a:p>
            <a:pPr eaLnBrk="1" hangingPunct="1"/>
            <a:r>
              <a:rPr lang="en-US" altLang="zh-CN" dirty="0"/>
              <a:t>State-of-art</a:t>
            </a:r>
          </a:p>
          <a:p>
            <a:pPr eaLnBrk="1" hangingPunct="1">
              <a:buFont typeface="Wingdings" panose="05000000000000000000" pitchFamily="2" charset="2"/>
              <a:buNone/>
            </a:pPr>
            <a:endParaRPr lang="en-US" altLang="zh-CN" dirty="0"/>
          </a:p>
          <a:p>
            <a:pPr eaLnBrk="1" hangingPunct="1">
              <a:buFont typeface="Wingdings" panose="05000000000000000000" pitchFamily="2" charset="2"/>
              <a:buNone/>
            </a:pPr>
            <a:endParaRPr lang="en-US" altLang="zh-CN" dirty="0"/>
          </a:p>
          <a:p>
            <a:pPr eaLnBrk="1" hangingPunct="1"/>
            <a:r>
              <a:rPr lang="en-US" altLang="zh-CN" dirty="0"/>
              <a:t>Crowdsourcing in a Vision</a:t>
            </a:r>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4</a:t>
            </a:fld>
            <a:endParaRPr lang="en-US" altLang="zh-CN" sz="1200" b="0">
              <a:ea typeface="Gulim" pitchFamily="34" charset="-127"/>
            </a:endParaRPr>
          </a:p>
        </p:txBody>
      </p:sp>
    </p:spTree>
    <p:extLst>
      <p:ext uri="{BB962C8B-B14F-4D97-AF65-F5344CB8AC3E}">
        <p14:creationId xmlns:p14="http://schemas.microsoft.com/office/powerpoint/2010/main" val="10569783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pPr eaLnBrk="1" hangingPunct="1"/>
            <a:r>
              <a:rPr lang="en-US" altLang="zh-CN"/>
              <a:t>Crowd-powered DB Systems </a:t>
            </a:r>
          </a:p>
        </p:txBody>
      </p:sp>
      <p:sp>
        <p:nvSpPr>
          <p:cNvPr id="3" name="Content Placeholder 2"/>
          <p:cNvSpPr>
            <a:spLocks noGrp="1"/>
          </p:cNvSpPr>
          <p:nvPr>
            <p:ph idx="1"/>
          </p:nvPr>
        </p:nvSpPr>
        <p:spPr>
          <a:xfrm>
            <a:off x="457200" y="1125538"/>
            <a:ext cx="8229600" cy="5030787"/>
          </a:xfrm>
        </p:spPr>
        <p:txBody>
          <a:bodyPr/>
          <a:lstStyle/>
          <a:p>
            <a:pPr eaLnBrk="1" hangingPunct="1"/>
            <a:r>
              <a:rPr lang="en-US" altLang="zh-CN" sz="2800"/>
              <a:t>CrowdDB, </a:t>
            </a:r>
            <a:r>
              <a:rPr lang="ja-JP" altLang="en-US" sz="2800"/>
              <a:t>“</a:t>
            </a:r>
            <a:r>
              <a:rPr lang="en-US" altLang="ja-JP" sz="2800" i="1"/>
              <a:t>Answering Queries with Crowdsourcing</a:t>
            </a:r>
            <a:r>
              <a:rPr lang="ja-JP" altLang="en-US" sz="2800" i="1"/>
              <a:t>”</a:t>
            </a:r>
            <a:r>
              <a:rPr lang="en-US" altLang="ja-JP" sz="2800"/>
              <a:t>, UC Berkeley</a:t>
            </a:r>
          </a:p>
          <a:p>
            <a:pPr lvl="1" eaLnBrk="1" hangingPunct="1"/>
            <a:r>
              <a:rPr lang="en-US" altLang="zh-CN" sz="2200"/>
              <a:t>Franklin et al, [M.J. Franklin, VLDB2011], [A. Feng, SIGMOD2011] </a:t>
            </a:r>
          </a:p>
          <a:p>
            <a:pPr lvl="1" eaLnBrk="1" hangingPunct="1"/>
            <a:r>
              <a:rPr lang="en-US" altLang="zh-CN" sz="2200"/>
              <a:t>CrowdSQL, </a:t>
            </a:r>
            <a:r>
              <a:rPr lang="ja-JP" altLang="en-US" sz="2200"/>
              <a:t>“</a:t>
            </a:r>
            <a:r>
              <a:rPr lang="en-US" altLang="ja-JP" sz="2200"/>
              <a:t>CROWD</a:t>
            </a:r>
            <a:r>
              <a:rPr lang="ja-JP" altLang="en-US" sz="2200"/>
              <a:t>”</a:t>
            </a:r>
            <a:r>
              <a:rPr lang="en-US" altLang="ja-JP" sz="2200"/>
              <a:t> keyword</a:t>
            </a:r>
          </a:p>
          <a:p>
            <a:pPr lvl="1" eaLnBrk="1" hangingPunct="1"/>
            <a:endParaRPr lang="en-US" altLang="zh-CN"/>
          </a:p>
          <a:p>
            <a:pPr eaLnBrk="1" hangingPunct="1"/>
            <a:endParaRPr lang="en-US" altLang="zh-CN"/>
          </a:p>
          <a:p>
            <a:pPr eaLnBrk="1" hangingPunct="1"/>
            <a:endParaRPr lang="en-US" altLang="zh-CN"/>
          </a:p>
        </p:txBody>
      </p:sp>
      <p:sp>
        <p:nvSpPr>
          <p:cNvPr id="6042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059E64B7-79FB-4AF4-83C5-DF5754C7448B}" type="slidenum">
              <a:rPr lang="en-US" altLang="zh-CN" sz="1200" b="0">
                <a:ea typeface="Gulim" pitchFamily="34" charset="-127"/>
              </a:rPr>
              <a:pPr eaLnBrk="1" hangingPunct="1"/>
              <a:t>40</a:t>
            </a:fld>
            <a:endParaRPr lang="en-US" altLang="zh-CN" sz="1200" b="0">
              <a:ea typeface="Gulim" pitchFamily="34" charset="-127"/>
            </a:endParaRPr>
          </a:p>
        </p:txBody>
      </p:sp>
      <p:sp>
        <p:nvSpPr>
          <p:cNvPr id="5" name="TextBox 4"/>
          <p:cNvSpPr txBox="1">
            <a:spLocks noChangeArrowheads="1"/>
          </p:cNvSpPr>
          <p:nvPr/>
        </p:nvSpPr>
        <p:spPr bwMode="auto">
          <a:xfrm>
            <a:off x="304800" y="4495800"/>
            <a:ext cx="3886200" cy="120015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lvl="1" eaLnBrk="1" hangingPunct="1"/>
            <a:r>
              <a:rPr lang="en-US" altLang="zh-CN">
                <a:latin typeface="Times New Roman" panose="02020603050405020304" pitchFamily="18" charset="0"/>
                <a:cs typeface="Times New Roman" panose="02020603050405020304" pitchFamily="18" charset="0"/>
              </a:rPr>
              <a:t>CREATE TABLE company(</a:t>
            </a:r>
          </a:p>
          <a:p>
            <a:pPr lvl="1" eaLnBrk="1" hangingPunct="1"/>
            <a:r>
              <a:rPr lang="en-US" altLang="zh-CN">
                <a:latin typeface="Times New Roman" panose="02020603050405020304" pitchFamily="18" charset="0"/>
                <a:cs typeface="Times New Roman" panose="02020603050405020304" pitchFamily="18" charset="0"/>
              </a:rPr>
              <a:t>Name STRING PRIMARY KEY,</a:t>
            </a:r>
          </a:p>
          <a:p>
            <a:pPr lvl="1" eaLnBrk="1" hangingPunct="1"/>
            <a:r>
              <a:rPr lang="en-US" altLang="zh-CN">
                <a:latin typeface="Times New Roman" panose="02020603050405020304" pitchFamily="18" charset="0"/>
                <a:cs typeface="Times New Roman" panose="02020603050405020304" pitchFamily="18" charset="0"/>
              </a:rPr>
              <a:t>hq_address </a:t>
            </a:r>
            <a:r>
              <a:rPr lang="en-US" altLang="zh-CN" u="sng">
                <a:solidFill>
                  <a:schemeClr val="accent2"/>
                </a:solidFill>
                <a:latin typeface="Times New Roman" panose="02020603050405020304" pitchFamily="18" charset="0"/>
                <a:cs typeface="Times New Roman" panose="02020603050405020304" pitchFamily="18" charset="0"/>
              </a:rPr>
              <a:t>CROWD</a:t>
            </a:r>
            <a:r>
              <a:rPr lang="en-US" altLang="zh-CN">
                <a:latin typeface="Times New Roman" panose="02020603050405020304" pitchFamily="18" charset="0"/>
                <a:cs typeface="Times New Roman" panose="02020603050405020304" pitchFamily="18" charset="0"/>
              </a:rPr>
              <a:t> STRING);</a:t>
            </a:r>
          </a:p>
          <a:p>
            <a:pPr eaLnBrk="1" hangingPunct="1"/>
            <a:endParaRPr lang="en-US" altLang="zh-CN"/>
          </a:p>
        </p:txBody>
      </p:sp>
      <p:pic>
        <p:nvPicPr>
          <p:cNvPr id="6"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5250" y="1628775"/>
            <a:ext cx="1104900"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5013" y="4191000"/>
            <a:ext cx="4246562"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12290"/>
                                        </p:tgtEl>
                                        <p:attrNameLst>
                                          <p:attrName>style.visibility</p:attrName>
                                        </p:attrNameLst>
                                      </p:cBhvr>
                                      <p:to>
                                        <p:strVal val="visible"/>
                                      </p:to>
                                    </p:set>
                                    <p:animEffect transition="in" filter="fade">
                                      <p:cBhvr>
                                        <p:cTn id="32" dur="500"/>
                                        <p:tgtEl>
                                          <p:spTgt spid="12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pPr eaLnBrk="1" hangingPunct="1"/>
            <a:r>
              <a:rPr lang="en-US" altLang="zh-CN"/>
              <a:t>Outline</a:t>
            </a:r>
          </a:p>
        </p:txBody>
      </p:sp>
      <p:sp>
        <p:nvSpPr>
          <p:cNvPr id="3" name="Content Placeholder 2"/>
          <p:cNvSpPr>
            <a:spLocks noGrp="1"/>
          </p:cNvSpPr>
          <p:nvPr>
            <p:ph sz="quarter" idx="1"/>
          </p:nvPr>
        </p:nvSpPr>
        <p:spPr>
          <a:xfrm>
            <a:off x="323850" y="1125538"/>
            <a:ext cx="8712200" cy="4937125"/>
          </a:xfrm>
        </p:spPr>
        <p:txBody>
          <a:bodyPr/>
          <a:lstStyle/>
          <a:p>
            <a:pPr eaLnBrk="1" hangingPunct="1">
              <a:lnSpc>
                <a:spcPct val="80000"/>
              </a:lnSpc>
            </a:pPr>
            <a:r>
              <a:rPr lang="en-US" altLang="zh-CN" dirty="0"/>
              <a:t>Human Computation in a Nutshell</a:t>
            </a:r>
            <a:endParaRPr lang="en-US" altLang="zh-CN" sz="2400" dirty="0"/>
          </a:p>
          <a:p>
            <a:pPr eaLnBrk="1" hangingPunct="1">
              <a:lnSpc>
                <a:spcPct val="80000"/>
              </a:lnSpc>
              <a:buFont typeface="Wingdings" panose="05000000000000000000" pitchFamily="2" charset="2"/>
              <a:buNone/>
            </a:pPr>
            <a:endParaRPr lang="en-US" altLang="zh-CN" sz="2400" dirty="0"/>
          </a:p>
          <a:p>
            <a:pPr eaLnBrk="1" hangingPunct="1">
              <a:lnSpc>
                <a:spcPct val="80000"/>
              </a:lnSpc>
              <a:buFont typeface="Wingdings" panose="05000000000000000000" pitchFamily="2" charset="2"/>
              <a:buNone/>
            </a:pPr>
            <a:endParaRPr lang="en-US" altLang="zh-CN" sz="2400" dirty="0"/>
          </a:p>
          <a:p>
            <a:pPr eaLnBrk="1" hangingPunct="1">
              <a:lnSpc>
                <a:spcPct val="80000"/>
              </a:lnSpc>
            </a:pPr>
            <a:r>
              <a:rPr lang="en-US" altLang="zh-CN" dirty="0"/>
              <a:t>State-of-art</a:t>
            </a:r>
          </a:p>
          <a:p>
            <a:pPr lvl="1" eaLnBrk="1" hangingPunct="1">
              <a:lnSpc>
                <a:spcPct val="80000"/>
              </a:lnSpc>
            </a:pPr>
            <a:r>
              <a:rPr lang="en-US" altLang="zh-CN" dirty="0"/>
              <a:t>A Review of Crowdsourced Databases</a:t>
            </a:r>
          </a:p>
          <a:p>
            <a:pPr lvl="1" eaLnBrk="1" hangingPunct="1">
              <a:lnSpc>
                <a:spcPct val="80000"/>
              </a:lnSpc>
            </a:pPr>
            <a:r>
              <a:rPr lang="en-US" altLang="zh-CN" b="1" dirty="0">
                <a:solidFill>
                  <a:srgbClr val="00B0F0"/>
                </a:solidFill>
              </a:rPr>
              <a:t>Task Assignment</a:t>
            </a:r>
          </a:p>
          <a:p>
            <a:pPr lvl="2" eaLnBrk="1" hangingPunct="1">
              <a:lnSpc>
                <a:spcPct val="80000"/>
              </a:lnSpc>
            </a:pPr>
            <a:r>
              <a:rPr lang="en-US" altLang="zh-CN" b="1" dirty="0">
                <a:solidFill>
                  <a:srgbClr val="00B0F0"/>
                </a:solidFill>
              </a:rPr>
              <a:t>Online Mobile Micro-Task Assignment [ICDE</a:t>
            </a:r>
            <a:r>
              <a:rPr lang="en-US" altLang="en-US" b="1" dirty="0">
                <a:solidFill>
                  <a:srgbClr val="00B0F0"/>
                </a:solidFill>
              </a:rPr>
              <a:t>’20</a:t>
            </a:r>
            <a:r>
              <a:rPr lang="en-US" altLang="zh-CN" b="1" dirty="0">
                <a:solidFill>
                  <a:srgbClr val="00B0F0"/>
                </a:solidFill>
              </a:rPr>
              <a:t>16]</a:t>
            </a:r>
          </a:p>
          <a:p>
            <a:pPr lvl="2" eaLnBrk="1" hangingPunct="1">
              <a:lnSpc>
                <a:spcPct val="80000"/>
              </a:lnSpc>
            </a:pPr>
            <a:r>
              <a:rPr lang="en-US" altLang="zh-CN" dirty="0"/>
              <a:t>Online Matching in Real-Time Spatial Data [VLDB</a:t>
            </a:r>
            <a:r>
              <a:rPr lang="en-US" altLang="en-US" dirty="0"/>
              <a:t>’20</a:t>
            </a:r>
            <a:r>
              <a:rPr lang="en-US" altLang="zh-CN" dirty="0"/>
              <a:t>16]</a:t>
            </a:r>
          </a:p>
          <a:p>
            <a:pPr lvl="2" eaLnBrk="1" hangingPunct="1">
              <a:lnSpc>
                <a:spcPct val="80000"/>
              </a:lnSpc>
            </a:pPr>
            <a:endParaRPr lang="en-US" altLang="zh-CN" sz="1900" dirty="0"/>
          </a:p>
          <a:p>
            <a:pPr lvl="2" eaLnBrk="1" hangingPunct="1">
              <a:lnSpc>
                <a:spcPct val="80000"/>
              </a:lnSpc>
            </a:pPr>
            <a:endParaRPr lang="en-US" altLang="zh-CN" sz="1900" dirty="0"/>
          </a:p>
          <a:p>
            <a:pPr eaLnBrk="1" hangingPunct="1">
              <a:lnSpc>
                <a:spcPct val="80000"/>
              </a:lnSpc>
            </a:pPr>
            <a:r>
              <a:rPr lang="en-US" altLang="zh-CN" dirty="0"/>
              <a:t>Human Computation in a Vision</a:t>
            </a:r>
          </a:p>
        </p:txBody>
      </p:sp>
      <p:sp>
        <p:nvSpPr>
          <p:cNvPr id="5530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0886E8B2-D8B5-47C2-BB15-00B3A46958E8}" type="slidenum">
              <a:rPr lang="en-US" altLang="zh-CN" sz="1200" b="0">
                <a:ea typeface="Gulim" pitchFamily="34" charset="-127"/>
              </a:rPr>
              <a:pPr eaLnBrk="1" hangingPunct="1"/>
              <a:t>41</a:t>
            </a:fld>
            <a:endParaRPr lang="en-US" altLang="zh-CN" sz="1200" b="0">
              <a:ea typeface="Gulim" pitchFamily="34" charset="-127"/>
            </a:endParaRPr>
          </a:p>
        </p:txBody>
      </p:sp>
    </p:spTree>
    <p:extLst>
      <p:ext uri="{BB962C8B-B14F-4D97-AF65-F5344CB8AC3E}">
        <p14:creationId xmlns:p14="http://schemas.microsoft.com/office/powerpoint/2010/main" val="10834117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txBox="1">
            <a:spLocks noChangeArrowheads="1"/>
          </p:cNvSpPr>
          <p:nvPr/>
        </p:nvSpPr>
        <p:spPr bwMode="auto">
          <a:xfrm>
            <a:off x="228600" y="957263"/>
            <a:ext cx="8591550" cy="124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700" dirty="0">
                <a:latin typeface="+mn-lt"/>
                <a:cs typeface="ＭＳ Ｐゴシック" charset="-128"/>
              </a:rPr>
              <a:t>Existing research: considered as the classical “</a:t>
            </a:r>
            <a:r>
              <a:rPr lang="en-US" altLang="zh-CN" sz="2700" i="1" dirty="0">
                <a:latin typeface="+mn-lt"/>
                <a:cs typeface="ＭＳ Ｐゴシック" charset="-128"/>
              </a:rPr>
              <a:t>maximum weighted bipartite graph matching</a:t>
            </a:r>
            <a:r>
              <a:rPr lang="en-US" altLang="zh-CN" sz="2700" dirty="0">
                <a:latin typeface="+mn-lt"/>
                <a:cs typeface="ＭＳ Ｐゴシック" charset="-128"/>
              </a:rPr>
              <a:t>” problem.</a:t>
            </a:r>
          </a:p>
        </p:txBody>
      </p:sp>
      <p:sp>
        <p:nvSpPr>
          <p:cNvPr id="29699" name="Title 1"/>
          <p:cNvSpPr>
            <a:spLocks noGrp="1"/>
          </p:cNvSpPr>
          <p:nvPr>
            <p:ph type="title"/>
          </p:nvPr>
        </p:nvSpPr>
        <p:spPr>
          <a:xfrm>
            <a:off x="467544" y="122238"/>
            <a:ext cx="8208912" cy="714375"/>
          </a:xfrm>
        </p:spPr>
        <p:txBody>
          <a:bodyPr/>
          <a:lstStyle/>
          <a:p>
            <a:pPr algn="ctr" eaLnBrk="1" hangingPunct="1"/>
            <a:r>
              <a:rPr lang="en-US" altLang="zh-CN" sz="3500" dirty="0"/>
              <a:t>Existing Task Assignment</a:t>
            </a:r>
          </a:p>
        </p:txBody>
      </p:sp>
      <p:sp>
        <p:nvSpPr>
          <p:cNvPr id="29700" name="TextBox 9"/>
          <p:cNvSpPr txBox="1">
            <a:spLocks noChangeArrowheads="1"/>
          </p:cNvSpPr>
          <p:nvPr/>
        </p:nvSpPr>
        <p:spPr bwMode="auto">
          <a:xfrm>
            <a:off x="228600" y="6092825"/>
            <a:ext cx="8664575" cy="639763"/>
          </a:xfrm>
          <a:prstGeom prst="rect">
            <a:avLst/>
          </a:prstGeom>
          <a:solidFill>
            <a:srgbClr val="FFC000"/>
          </a:solidFill>
          <a:ln w="50800">
            <a:solidFill>
              <a:schemeClr val="tx1"/>
            </a:solidFill>
            <a:miter lim="800000"/>
            <a:headEnd/>
            <a:tailEnd/>
          </a:ln>
        </p:spPr>
        <p:txBody>
          <a:bodyPr>
            <a:spAutoFit/>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eaLnBrk="1" hangingPunct="1">
              <a:lnSpc>
                <a:spcPct val="120000"/>
              </a:lnSpc>
              <a:spcBef>
                <a:spcPct val="0"/>
              </a:spcBef>
              <a:buClrTx/>
              <a:buSzTx/>
              <a:buFont typeface="Wingdings" panose="05000000000000000000" pitchFamily="2" charset="2"/>
              <a:buNone/>
            </a:pPr>
            <a:r>
              <a:rPr lang="en-US" altLang="zh-CN" sz="1500">
                <a:ea typeface="宋体" panose="02010600030101010101" pitchFamily="2" charset="-122"/>
                <a:cs typeface="Arial" panose="020B0604020202020204" pitchFamily="34" charset="0"/>
              </a:rPr>
              <a:t>L. Kazemi </a:t>
            </a:r>
            <a:r>
              <a:rPr lang="en-US" altLang="zh-CN" sz="1600">
                <a:ea typeface="宋体" panose="02010600030101010101" pitchFamily="2" charset="-122"/>
                <a:cs typeface="Arial" panose="020B0604020202020204" pitchFamily="34" charset="0"/>
              </a:rPr>
              <a:t>et al</a:t>
            </a:r>
            <a:r>
              <a:rPr lang="en-US" altLang="zh-CN" sz="1500">
                <a:ea typeface="宋体" panose="02010600030101010101" pitchFamily="2" charset="-122"/>
                <a:cs typeface="Arial" panose="020B0604020202020204" pitchFamily="34" charset="0"/>
              </a:rPr>
              <a:t>. Geocrowd: enabling query answering with spatial crowdsourcing. In GIS 2012.</a:t>
            </a:r>
          </a:p>
          <a:p>
            <a:pPr eaLnBrk="1" hangingPunct="1">
              <a:lnSpc>
                <a:spcPct val="120000"/>
              </a:lnSpc>
              <a:spcBef>
                <a:spcPct val="0"/>
              </a:spcBef>
              <a:buClrTx/>
              <a:buSzTx/>
              <a:buFont typeface="Wingdings" panose="05000000000000000000" pitchFamily="2" charset="2"/>
              <a:buNone/>
            </a:pPr>
            <a:r>
              <a:rPr lang="en-US" altLang="zh-CN" sz="1500">
                <a:ea typeface="宋体" panose="02010600030101010101" pitchFamily="2" charset="-122"/>
                <a:cs typeface="Arial" panose="020B0604020202020204" pitchFamily="34" charset="0"/>
              </a:rPr>
              <a:t>H. To et al. A server-assigned spatial crowdsourcing framework. In TASA 2015.</a:t>
            </a:r>
          </a:p>
        </p:txBody>
      </p:sp>
      <p:sp>
        <p:nvSpPr>
          <p:cNvPr id="23" name="矩形标注 22"/>
          <p:cNvSpPr>
            <a:spLocks noChangeArrowheads="1"/>
          </p:cNvSpPr>
          <p:nvPr/>
        </p:nvSpPr>
        <p:spPr bwMode="auto">
          <a:xfrm>
            <a:off x="683568" y="3006725"/>
            <a:ext cx="2181994" cy="542925"/>
          </a:xfrm>
          <a:prstGeom prst="wedgeRectCallout">
            <a:avLst>
              <a:gd name="adj1" fmla="val 81908"/>
              <a:gd name="adj2" fmla="val 10956"/>
            </a:avLst>
          </a:prstGeom>
          <a:solidFill>
            <a:srgbClr val="FFC000"/>
          </a:solidFill>
          <a:ln>
            <a:noFill/>
          </a:ln>
        </p:spPr>
        <p:txBody>
          <a:bodyPr anchor="ct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defRPr/>
            </a:pPr>
            <a:r>
              <a:rPr lang="en-US" altLang="zh-CN" sz="2400" dirty="0">
                <a:latin typeface="+mn-lt"/>
                <a:cs typeface="ＭＳ Ｐゴシック" charset="-128"/>
              </a:rPr>
              <a:t>A spatial task</a:t>
            </a:r>
            <a:endParaRPr lang="zh-CN" altLang="en-US" sz="2400" dirty="0">
              <a:latin typeface="+mn-lt"/>
              <a:cs typeface="ＭＳ Ｐゴシック" charset="-128"/>
            </a:endParaRPr>
          </a:p>
        </p:txBody>
      </p:sp>
      <p:sp>
        <p:nvSpPr>
          <p:cNvPr id="24" name="矩形标注 23"/>
          <p:cNvSpPr>
            <a:spLocks noChangeArrowheads="1"/>
          </p:cNvSpPr>
          <p:nvPr/>
        </p:nvSpPr>
        <p:spPr bwMode="auto">
          <a:xfrm>
            <a:off x="6156325" y="2541588"/>
            <a:ext cx="2880171" cy="479425"/>
          </a:xfrm>
          <a:prstGeom prst="wedgeRectCallout">
            <a:avLst>
              <a:gd name="adj1" fmla="val -72311"/>
              <a:gd name="adj2" fmla="val 17122"/>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defRPr/>
            </a:pPr>
            <a:r>
              <a:rPr lang="en-US" altLang="zh-CN" sz="2400" dirty="0">
                <a:latin typeface="+mn-lt"/>
                <a:cs typeface="ＭＳ Ｐゴシック" charset="-128"/>
              </a:rPr>
              <a:t>A crowd  worker</a:t>
            </a:r>
            <a:endParaRPr lang="zh-CN" altLang="en-US" sz="2400" dirty="0">
              <a:latin typeface="+mn-lt"/>
              <a:cs typeface="ＭＳ Ｐゴシック" charset="-128"/>
            </a:endParaRPr>
          </a:p>
        </p:txBody>
      </p:sp>
      <p:grpSp>
        <p:nvGrpSpPr>
          <p:cNvPr id="2" name="组合 1"/>
          <p:cNvGrpSpPr/>
          <p:nvPr/>
        </p:nvGrpSpPr>
        <p:grpSpPr>
          <a:xfrm>
            <a:off x="3491880" y="2708920"/>
            <a:ext cx="2111153" cy="3168352"/>
            <a:chOff x="3491880" y="2708920"/>
            <a:chExt cx="2111153" cy="3168352"/>
          </a:xfrm>
        </p:grpSpPr>
        <p:sp>
          <p:nvSpPr>
            <p:cNvPr id="5" name="Oval 78"/>
            <p:cNvSpPr>
              <a:spLocks noRot="1" noChangeAspect="1" noMove="1" noResize="1" noEditPoints="1" noAdjustHandles="1" noChangeArrowheads="1" noChangeShapeType="1" noTextEdit="1"/>
            </p:cNvSpPr>
            <p:nvPr/>
          </p:nvSpPr>
          <p:spPr>
            <a:xfrm>
              <a:off x="3491880" y="3184173"/>
              <a:ext cx="390954" cy="396044"/>
            </a:xfrm>
            <a:prstGeom prst="ellipse">
              <a:avLst/>
            </a:prstGeom>
            <a:blipFill>
              <a:blip r:embed="rId3"/>
              <a:stretch>
                <a:fillRect/>
              </a:stretch>
            </a:blipFill>
            <a:ln w="50800"/>
          </p:spPr>
          <p:txBody>
            <a:bodyPr/>
            <a:lstStyle/>
            <a:p>
              <a:pPr>
                <a:defRPr/>
              </a:pPr>
              <a:r>
                <a:rPr lang="zh-CN" altLang="en-US">
                  <a:noFill/>
                  <a:ea typeface="MS PGothic"/>
                  <a:cs typeface="MS PGothic"/>
                </a:rPr>
                <a:t> </a:t>
              </a:r>
            </a:p>
          </p:txBody>
        </p:sp>
        <p:sp>
          <p:nvSpPr>
            <p:cNvPr id="6" name="Oval 79"/>
            <p:cNvSpPr>
              <a:spLocks noRot="1" noChangeAspect="1" noMove="1" noResize="1" noEditPoints="1" noAdjustHandles="1" noChangeArrowheads="1" noChangeShapeType="1" noTextEdit="1"/>
            </p:cNvSpPr>
            <p:nvPr/>
          </p:nvSpPr>
          <p:spPr>
            <a:xfrm>
              <a:off x="3491880" y="4134678"/>
              <a:ext cx="390954" cy="396044"/>
            </a:xfrm>
            <a:prstGeom prst="ellipse">
              <a:avLst/>
            </a:prstGeom>
            <a:blipFill>
              <a:blip r:embed="rId4"/>
              <a:stretch>
                <a:fillRect/>
              </a:stretch>
            </a:blipFill>
            <a:ln w="50800"/>
          </p:spPr>
          <p:txBody>
            <a:bodyPr/>
            <a:lstStyle/>
            <a:p>
              <a:pPr>
                <a:defRPr/>
              </a:pPr>
              <a:r>
                <a:rPr lang="zh-CN" altLang="en-US">
                  <a:noFill/>
                  <a:ea typeface="MS PGothic"/>
                  <a:cs typeface="MS PGothic"/>
                </a:rPr>
                <a:t> </a:t>
              </a:r>
            </a:p>
          </p:txBody>
        </p:sp>
        <p:sp>
          <p:nvSpPr>
            <p:cNvPr id="7" name="Oval 80"/>
            <p:cNvSpPr>
              <a:spLocks noRot="1" noChangeAspect="1" noMove="1" noResize="1" noEditPoints="1" noAdjustHandles="1" noChangeArrowheads="1" noChangeShapeType="1" noTextEdit="1"/>
            </p:cNvSpPr>
            <p:nvPr/>
          </p:nvSpPr>
          <p:spPr>
            <a:xfrm>
              <a:off x="3491880" y="5005975"/>
              <a:ext cx="390954" cy="396044"/>
            </a:xfrm>
            <a:prstGeom prst="ellipse">
              <a:avLst/>
            </a:prstGeom>
            <a:blipFill>
              <a:blip r:embed="rId5"/>
              <a:stretch>
                <a:fillRect/>
              </a:stretch>
            </a:blipFill>
            <a:ln w="50800"/>
          </p:spPr>
          <p:txBody>
            <a:bodyPr/>
            <a:lstStyle/>
            <a:p>
              <a:pPr>
                <a:defRPr/>
              </a:pPr>
              <a:r>
                <a:rPr lang="zh-CN" altLang="en-US">
                  <a:noFill/>
                  <a:ea typeface="MS PGothic"/>
                  <a:cs typeface="MS PGothic"/>
                </a:rPr>
                <a:t> </a:t>
              </a:r>
            </a:p>
          </p:txBody>
        </p:sp>
        <p:sp>
          <p:nvSpPr>
            <p:cNvPr id="8" name="Oval 81"/>
            <p:cNvSpPr>
              <a:spLocks noRot="1" noChangeAspect="1" noMove="1" noResize="1" noEditPoints="1" noAdjustHandles="1" noChangeArrowheads="1" noChangeShapeType="1" noTextEdit="1"/>
            </p:cNvSpPr>
            <p:nvPr/>
          </p:nvSpPr>
          <p:spPr>
            <a:xfrm>
              <a:off x="5212079" y="2708920"/>
              <a:ext cx="390954" cy="396044"/>
            </a:xfrm>
            <a:prstGeom prst="ellipse">
              <a:avLst/>
            </a:prstGeom>
            <a:blipFill>
              <a:blip r:embed="rId6"/>
              <a:stretch>
                <a:fillRect/>
              </a:stretch>
            </a:blipFill>
            <a:ln w="50800"/>
          </p:spPr>
          <p:txBody>
            <a:bodyPr/>
            <a:lstStyle/>
            <a:p>
              <a:pPr>
                <a:defRPr/>
              </a:pPr>
              <a:r>
                <a:rPr lang="zh-CN" altLang="en-US">
                  <a:noFill/>
                  <a:ea typeface="MS PGothic"/>
                  <a:cs typeface="MS PGothic"/>
                </a:rPr>
                <a:t> </a:t>
              </a:r>
            </a:p>
          </p:txBody>
        </p:sp>
        <p:sp>
          <p:nvSpPr>
            <p:cNvPr id="9" name="Oval 82"/>
            <p:cNvSpPr>
              <a:spLocks noRot="1" noChangeAspect="1" noMove="1" noResize="1" noEditPoints="1" noAdjustHandles="1" noChangeArrowheads="1" noChangeShapeType="1" noTextEdit="1"/>
            </p:cNvSpPr>
            <p:nvPr/>
          </p:nvSpPr>
          <p:spPr>
            <a:xfrm>
              <a:off x="5212079" y="3403022"/>
              <a:ext cx="390954" cy="396044"/>
            </a:xfrm>
            <a:prstGeom prst="ellipse">
              <a:avLst/>
            </a:prstGeom>
            <a:blipFill>
              <a:blip r:embed="rId7"/>
              <a:stretch>
                <a:fillRect/>
              </a:stretch>
            </a:blipFill>
            <a:ln w="50800"/>
          </p:spPr>
          <p:txBody>
            <a:bodyPr/>
            <a:lstStyle/>
            <a:p>
              <a:pPr>
                <a:defRPr/>
              </a:pPr>
              <a:r>
                <a:rPr lang="zh-CN" altLang="en-US">
                  <a:noFill/>
                  <a:ea typeface="MS PGothic"/>
                  <a:cs typeface="MS PGothic"/>
                </a:rPr>
                <a:t> </a:t>
              </a:r>
            </a:p>
          </p:txBody>
        </p:sp>
        <p:sp>
          <p:nvSpPr>
            <p:cNvPr id="10" name="Oval 83"/>
            <p:cNvSpPr>
              <a:spLocks noRot="1" noChangeAspect="1" noMove="1" noResize="1" noEditPoints="1" noAdjustHandles="1" noChangeArrowheads="1" noChangeShapeType="1" noTextEdit="1"/>
            </p:cNvSpPr>
            <p:nvPr/>
          </p:nvSpPr>
          <p:spPr>
            <a:xfrm>
              <a:off x="5212079" y="4134678"/>
              <a:ext cx="390954" cy="396044"/>
            </a:xfrm>
            <a:prstGeom prst="ellipse">
              <a:avLst/>
            </a:prstGeom>
            <a:blipFill>
              <a:blip r:embed="rId8"/>
              <a:stretch>
                <a:fillRect/>
              </a:stretch>
            </a:blipFill>
            <a:ln w="50800"/>
          </p:spPr>
          <p:txBody>
            <a:bodyPr/>
            <a:lstStyle/>
            <a:p>
              <a:pPr>
                <a:defRPr/>
              </a:pPr>
              <a:r>
                <a:rPr lang="zh-CN" altLang="en-US">
                  <a:noFill/>
                  <a:ea typeface="MS PGothic"/>
                  <a:cs typeface="MS PGothic"/>
                </a:rPr>
                <a:t> </a:t>
              </a:r>
            </a:p>
          </p:txBody>
        </p:sp>
        <p:sp>
          <p:nvSpPr>
            <p:cNvPr id="11" name="Oval 84"/>
            <p:cNvSpPr>
              <a:spLocks noRot="1" noChangeAspect="1" noMove="1" noResize="1" noEditPoints="1" noAdjustHandles="1" noChangeArrowheads="1" noChangeShapeType="1" noTextEdit="1"/>
            </p:cNvSpPr>
            <p:nvPr/>
          </p:nvSpPr>
          <p:spPr>
            <a:xfrm>
              <a:off x="5212079" y="4807952"/>
              <a:ext cx="390954" cy="396044"/>
            </a:xfrm>
            <a:prstGeom prst="ellipse">
              <a:avLst/>
            </a:prstGeom>
            <a:blipFill>
              <a:blip r:embed="rId9"/>
              <a:stretch>
                <a:fillRect/>
              </a:stretch>
            </a:blipFill>
            <a:ln w="50800"/>
          </p:spPr>
          <p:txBody>
            <a:bodyPr/>
            <a:lstStyle/>
            <a:p>
              <a:pPr>
                <a:defRPr/>
              </a:pPr>
              <a:r>
                <a:rPr lang="zh-CN" altLang="en-US">
                  <a:noFill/>
                  <a:ea typeface="MS PGothic"/>
                  <a:cs typeface="MS PGothic"/>
                </a:rPr>
                <a:t> </a:t>
              </a:r>
            </a:p>
          </p:txBody>
        </p:sp>
        <p:sp>
          <p:nvSpPr>
            <p:cNvPr id="12" name="Oval 85"/>
            <p:cNvSpPr>
              <a:spLocks noRot="1" noChangeAspect="1" noMove="1" noResize="1" noEditPoints="1" noAdjustHandles="1" noChangeArrowheads="1" noChangeShapeType="1" noTextEdit="1"/>
            </p:cNvSpPr>
            <p:nvPr/>
          </p:nvSpPr>
          <p:spPr>
            <a:xfrm>
              <a:off x="5212079" y="5481228"/>
              <a:ext cx="390954" cy="396044"/>
            </a:xfrm>
            <a:prstGeom prst="ellipse">
              <a:avLst/>
            </a:prstGeom>
            <a:blipFill>
              <a:blip r:embed="rId10"/>
              <a:stretch>
                <a:fillRect/>
              </a:stretch>
            </a:blipFill>
            <a:ln w="50800"/>
          </p:spPr>
          <p:txBody>
            <a:bodyPr/>
            <a:lstStyle/>
            <a:p>
              <a:pPr>
                <a:defRPr/>
              </a:pPr>
              <a:r>
                <a:rPr lang="zh-CN" altLang="en-US">
                  <a:noFill/>
                  <a:ea typeface="MS PGothic"/>
                  <a:cs typeface="MS PGothic"/>
                </a:rPr>
                <a:t> </a:t>
              </a:r>
            </a:p>
          </p:txBody>
        </p:sp>
        <p:cxnSp>
          <p:nvCxnSpPr>
            <p:cNvPr id="13" name="Straight Connector 86"/>
            <p:cNvCxnSpPr>
              <a:stCxn id="5" idx="6"/>
              <a:endCxn id="8" idx="2"/>
            </p:cNvCxnSpPr>
            <p:nvPr/>
          </p:nvCxnSpPr>
          <p:spPr>
            <a:xfrm flipV="1">
              <a:off x="3883025" y="2906713"/>
              <a:ext cx="1328738" cy="476250"/>
            </a:xfrm>
            <a:prstGeom prst="line">
              <a:avLst/>
            </a:prstGeom>
            <a:ln w="50800"/>
          </p:spPr>
          <p:style>
            <a:lnRef idx="1">
              <a:schemeClr val="dk1"/>
            </a:lnRef>
            <a:fillRef idx="0">
              <a:schemeClr val="dk1"/>
            </a:fillRef>
            <a:effectRef idx="0">
              <a:schemeClr val="dk1"/>
            </a:effectRef>
            <a:fontRef idx="minor">
              <a:schemeClr val="tx1"/>
            </a:fontRef>
          </p:style>
        </p:cxnSp>
        <p:cxnSp>
          <p:nvCxnSpPr>
            <p:cNvPr id="15" name="Straight Connector 88"/>
            <p:cNvCxnSpPr>
              <a:endCxn id="11" idx="2"/>
            </p:cNvCxnSpPr>
            <p:nvPr/>
          </p:nvCxnSpPr>
          <p:spPr>
            <a:xfrm>
              <a:off x="3883025" y="3403600"/>
              <a:ext cx="1328738" cy="1601788"/>
            </a:xfrm>
            <a:prstGeom prst="line">
              <a:avLst/>
            </a:prstGeom>
            <a:ln w="50800"/>
          </p:spPr>
          <p:style>
            <a:lnRef idx="1">
              <a:schemeClr val="dk1"/>
            </a:lnRef>
            <a:fillRef idx="0">
              <a:schemeClr val="dk1"/>
            </a:fillRef>
            <a:effectRef idx="0">
              <a:schemeClr val="dk1"/>
            </a:effectRef>
            <a:fontRef idx="minor">
              <a:schemeClr val="tx1"/>
            </a:fontRef>
          </p:style>
        </p:cxnSp>
        <p:cxnSp>
          <p:nvCxnSpPr>
            <p:cNvPr id="16" name="Straight Connector 89"/>
            <p:cNvCxnSpPr>
              <a:stCxn id="5" idx="6"/>
              <a:endCxn id="9" idx="2"/>
            </p:cNvCxnSpPr>
            <p:nvPr/>
          </p:nvCxnSpPr>
          <p:spPr>
            <a:xfrm>
              <a:off x="3883025" y="3382963"/>
              <a:ext cx="1328738" cy="217487"/>
            </a:xfrm>
            <a:prstGeom prst="line">
              <a:avLst/>
            </a:prstGeom>
            <a:ln w="50800"/>
          </p:spPr>
          <p:style>
            <a:lnRef idx="1">
              <a:schemeClr val="dk1"/>
            </a:lnRef>
            <a:fillRef idx="0">
              <a:schemeClr val="dk1"/>
            </a:fillRef>
            <a:effectRef idx="0">
              <a:schemeClr val="dk1"/>
            </a:effectRef>
            <a:fontRef idx="minor">
              <a:schemeClr val="tx1"/>
            </a:fontRef>
          </p:style>
        </p:cxnSp>
        <p:cxnSp>
          <p:nvCxnSpPr>
            <p:cNvPr id="17" name="Straight Connector 90"/>
            <p:cNvCxnSpPr>
              <a:stCxn id="6" idx="6"/>
              <a:endCxn id="11" idx="2"/>
            </p:cNvCxnSpPr>
            <p:nvPr/>
          </p:nvCxnSpPr>
          <p:spPr>
            <a:xfrm>
              <a:off x="3883025" y="4332288"/>
              <a:ext cx="1328738" cy="673100"/>
            </a:xfrm>
            <a:prstGeom prst="line">
              <a:avLst/>
            </a:prstGeom>
            <a:ln w="50800"/>
          </p:spPr>
          <p:style>
            <a:lnRef idx="1">
              <a:schemeClr val="dk1"/>
            </a:lnRef>
            <a:fillRef idx="0">
              <a:schemeClr val="dk1"/>
            </a:fillRef>
            <a:effectRef idx="0">
              <a:schemeClr val="dk1"/>
            </a:effectRef>
            <a:fontRef idx="minor">
              <a:schemeClr val="tx1"/>
            </a:fontRef>
          </p:style>
        </p:cxnSp>
        <p:cxnSp>
          <p:nvCxnSpPr>
            <p:cNvPr id="18" name="Straight Connector 91"/>
            <p:cNvCxnSpPr>
              <a:stCxn id="6" idx="6"/>
              <a:endCxn id="12" idx="2"/>
            </p:cNvCxnSpPr>
            <p:nvPr/>
          </p:nvCxnSpPr>
          <p:spPr>
            <a:xfrm>
              <a:off x="3883025" y="4332288"/>
              <a:ext cx="1328738" cy="1346200"/>
            </a:xfrm>
            <a:prstGeom prst="line">
              <a:avLst/>
            </a:prstGeom>
            <a:ln w="50800"/>
          </p:spPr>
          <p:style>
            <a:lnRef idx="1">
              <a:schemeClr val="dk1"/>
            </a:lnRef>
            <a:fillRef idx="0">
              <a:schemeClr val="dk1"/>
            </a:fillRef>
            <a:effectRef idx="0">
              <a:schemeClr val="dk1"/>
            </a:effectRef>
            <a:fontRef idx="minor">
              <a:schemeClr val="tx1"/>
            </a:fontRef>
          </p:style>
        </p:cxnSp>
        <p:cxnSp>
          <p:nvCxnSpPr>
            <p:cNvPr id="19" name="Straight Connector 92"/>
            <p:cNvCxnSpPr>
              <a:stCxn id="7" idx="6"/>
              <a:endCxn id="12" idx="2"/>
            </p:cNvCxnSpPr>
            <p:nvPr/>
          </p:nvCxnSpPr>
          <p:spPr>
            <a:xfrm>
              <a:off x="3883025" y="5203825"/>
              <a:ext cx="1328738" cy="474663"/>
            </a:xfrm>
            <a:prstGeom prst="line">
              <a:avLst/>
            </a:prstGeom>
            <a:ln w="50800"/>
          </p:spPr>
          <p:style>
            <a:lnRef idx="1">
              <a:schemeClr val="dk1"/>
            </a:lnRef>
            <a:fillRef idx="0">
              <a:schemeClr val="dk1"/>
            </a:fillRef>
            <a:effectRef idx="0">
              <a:schemeClr val="dk1"/>
            </a:effectRef>
            <a:fontRef idx="minor">
              <a:schemeClr val="tx1"/>
            </a:fontRef>
          </p:style>
        </p:cxnSp>
        <p:cxnSp>
          <p:nvCxnSpPr>
            <p:cNvPr id="20" name="Straight Connector 102"/>
            <p:cNvCxnSpPr>
              <a:stCxn id="5" idx="6"/>
              <a:endCxn id="12" idx="2"/>
            </p:cNvCxnSpPr>
            <p:nvPr/>
          </p:nvCxnSpPr>
          <p:spPr>
            <a:xfrm>
              <a:off x="3883025" y="3382963"/>
              <a:ext cx="1328738" cy="2295525"/>
            </a:xfrm>
            <a:prstGeom prst="line">
              <a:avLst/>
            </a:prstGeom>
            <a:ln w="50800"/>
          </p:spPr>
          <p:style>
            <a:lnRef idx="1">
              <a:schemeClr val="dk1"/>
            </a:lnRef>
            <a:fillRef idx="0">
              <a:schemeClr val="dk1"/>
            </a:fillRef>
            <a:effectRef idx="0">
              <a:schemeClr val="dk1"/>
            </a:effectRef>
            <a:fontRef idx="minor">
              <a:schemeClr val="tx1"/>
            </a:fontRef>
          </p:style>
        </p:cxnSp>
        <p:cxnSp>
          <p:nvCxnSpPr>
            <p:cNvPr id="21" name="Straight Connector 105"/>
            <p:cNvCxnSpPr>
              <a:stCxn id="7" idx="6"/>
              <a:endCxn id="11" idx="2"/>
            </p:cNvCxnSpPr>
            <p:nvPr/>
          </p:nvCxnSpPr>
          <p:spPr>
            <a:xfrm flipV="1">
              <a:off x="3883025" y="5005388"/>
              <a:ext cx="1328738" cy="198437"/>
            </a:xfrm>
            <a:prstGeom prst="line">
              <a:avLst/>
            </a:prstGeom>
            <a:ln w="50800"/>
          </p:spPr>
          <p:style>
            <a:lnRef idx="1">
              <a:schemeClr val="dk1"/>
            </a:lnRef>
            <a:fillRef idx="0">
              <a:schemeClr val="dk1"/>
            </a:fillRef>
            <a:effectRef idx="0">
              <a:schemeClr val="dk1"/>
            </a:effectRef>
            <a:fontRef idx="minor">
              <a:schemeClr val="tx1"/>
            </a:fontRef>
          </p:style>
        </p:cxnSp>
        <p:cxnSp>
          <p:nvCxnSpPr>
            <p:cNvPr id="22" name="直接连接符 21"/>
            <p:cNvCxnSpPr>
              <a:stCxn id="5" idx="6"/>
              <a:endCxn id="10" idx="2"/>
            </p:cNvCxnSpPr>
            <p:nvPr/>
          </p:nvCxnSpPr>
          <p:spPr bwMode="auto">
            <a:xfrm>
              <a:off x="3883025" y="3382963"/>
              <a:ext cx="1328738" cy="949325"/>
            </a:xfrm>
            <a:prstGeom prst="line">
              <a:avLst/>
            </a:prstGeom>
            <a:ln w="50800"/>
          </p:spPr>
          <p:style>
            <a:lnRef idx="1">
              <a:schemeClr val="dk1"/>
            </a:lnRef>
            <a:fillRef idx="0">
              <a:schemeClr val="dk1"/>
            </a:fillRef>
            <a:effectRef idx="0">
              <a:schemeClr val="dk1"/>
            </a:effectRef>
            <a:fontRef idx="minor">
              <a:schemeClr val="tx1"/>
            </a:fontRef>
          </p:style>
        </p:cxnSp>
        <p:sp>
          <p:nvSpPr>
            <p:cNvPr id="29720" name="文本框 24"/>
            <p:cNvSpPr txBox="1">
              <a:spLocks noChangeArrowheads="1"/>
            </p:cNvSpPr>
            <p:nvPr/>
          </p:nvSpPr>
          <p:spPr bwMode="auto">
            <a:xfrm>
              <a:off x="4632325" y="3697288"/>
              <a:ext cx="5159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a:t>3</a:t>
              </a:r>
              <a:endParaRPr lang="zh-CN" altLang="en-US"/>
            </a:p>
          </p:txBody>
        </p:sp>
        <p:sp>
          <p:nvSpPr>
            <p:cNvPr id="29721" name="文本框 27"/>
            <p:cNvSpPr txBox="1">
              <a:spLocks noChangeArrowheads="1"/>
            </p:cNvSpPr>
            <p:nvPr/>
          </p:nvSpPr>
          <p:spPr bwMode="auto">
            <a:xfrm>
              <a:off x="4632325" y="3265488"/>
              <a:ext cx="5159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a:t>5</a:t>
              </a:r>
              <a:endParaRPr lang="zh-CN" altLang="en-US"/>
            </a:p>
          </p:txBody>
        </p:sp>
        <p:sp>
          <p:nvSpPr>
            <p:cNvPr id="29722" name="文本框 28"/>
            <p:cNvSpPr txBox="1">
              <a:spLocks noChangeArrowheads="1"/>
            </p:cNvSpPr>
            <p:nvPr/>
          </p:nvSpPr>
          <p:spPr bwMode="auto">
            <a:xfrm>
              <a:off x="4632325" y="2781300"/>
              <a:ext cx="5159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a:t>7</a:t>
              </a:r>
              <a:endParaRPr lang="zh-CN" altLang="en-US"/>
            </a:p>
          </p:txBody>
        </p:sp>
        <p:sp>
          <p:nvSpPr>
            <p:cNvPr id="29723" name="文本框 29"/>
            <p:cNvSpPr txBox="1">
              <a:spLocks noChangeArrowheads="1"/>
            </p:cNvSpPr>
            <p:nvPr/>
          </p:nvSpPr>
          <p:spPr bwMode="auto">
            <a:xfrm>
              <a:off x="4632325" y="4129088"/>
              <a:ext cx="5159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a:t>9</a:t>
              </a:r>
              <a:endParaRPr lang="zh-CN" altLang="en-US"/>
            </a:p>
          </p:txBody>
        </p:sp>
        <p:sp>
          <p:nvSpPr>
            <p:cNvPr id="29724" name="文本框 30"/>
            <p:cNvSpPr txBox="1">
              <a:spLocks noChangeArrowheads="1"/>
            </p:cNvSpPr>
            <p:nvPr/>
          </p:nvSpPr>
          <p:spPr bwMode="auto">
            <a:xfrm>
              <a:off x="4643438" y="5516563"/>
              <a:ext cx="5159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a:t>2</a:t>
              </a:r>
              <a:endParaRPr lang="zh-CN" altLang="en-US"/>
            </a:p>
          </p:txBody>
        </p:sp>
        <p:sp>
          <p:nvSpPr>
            <p:cNvPr id="29725" name="文本框 31"/>
            <p:cNvSpPr txBox="1">
              <a:spLocks noChangeArrowheads="1"/>
            </p:cNvSpPr>
            <p:nvPr/>
          </p:nvSpPr>
          <p:spPr bwMode="auto">
            <a:xfrm>
              <a:off x="4632325" y="4508500"/>
              <a:ext cx="5159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a:t>1</a:t>
              </a:r>
              <a:endParaRPr lang="zh-CN" altLang="en-US"/>
            </a:p>
          </p:txBody>
        </p:sp>
        <p:sp>
          <p:nvSpPr>
            <p:cNvPr id="29726" name="文本框 32"/>
            <p:cNvSpPr txBox="1">
              <a:spLocks noChangeArrowheads="1"/>
            </p:cNvSpPr>
            <p:nvPr/>
          </p:nvSpPr>
          <p:spPr bwMode="auto">
            <a:xfrm>
              <a:off x="3851275" y="3841750"/>
              <a:ext cx="5159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a:t>11</a:t>
              </a:r>
              <a:endParaRPr lang="zh-CN" altLang="en-US"/>
            </a:p>
          </p:txBody>
        </p:sp>
        <p:sp>
          <p:nvSpPr>
            <p:cNvPr id="29727" name="文本框 33"/>
            <p:cNvSpPr txBox="1">
              <a:spLocks noChangeArrowheads="1"/>
            </p:cNvSpPr>
            <p:nvPr/>
          </p:nvSpPr>
          <p:spPr bwMode="auto">
            <a:xfrm>
              <a:off x="3984625" y="4921250"/>
              <a:ext cx="5159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a:t>6</a:t>
              </a:r>
              <a:endParaRPr lang="zh-CN" altLang="en-US"/>
            </a:p>
          </p:txBody>
        </p:sp>
        <p:sp>
          <p:nvSpPr>
            <p:cNvPr id="29728" name="文本框 34"/>
            <p:cNvSpPr txBox="1">
              <a:spLocks noChangeArrowheads="1"/>
            </p:cNvSpPr>
            <p:nvPr/>
          </p:nvSpPr>
          <p:spPr bwMode="auto">
            <a:xfrm>
              <a:off x="3984625" y="4560888"/>
              <a:ext cx="5159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a:t>7</a:t>
              </a:r>
              <a:endParaRPr lang="zh-CN" altLang="en-US"/>
            </a:p>
          </p:txBody>
        </p:sp>
      </p:grpSp>
      <p:sp>
        <p:nvSpPr>
          <p:cNvPr id="37" name="矩形标注 36"/>
          <p:cNvSpPr>
            <a:spLocks noChangeArrowheads="1"/>
          </p:cNvSpPr>
          <p:nvPr/>
        </p:nvSpPr>
        <p:spPr bwMode="auto">
          <a:xfrm>
            <a:off x="6156325" y="3600450"/>
            <a:ext cx="2880171" cy="1181100"/>
          </a:xfrm>
          <a:prstGeom prst="wedgeRectCallout">
            <a:avLst>
              <a:gd name="adj1" fmla="val -96332"/>
              <a:gd name="adj2" fmla="val -31548"/>
            </a:avLst>
          </a:prstGeom>
          <a:solidFill>
            <a:srgbClr val="FFC000"/>
          </a:solidFill>
          <a:ln>
            <a:noFill/>
          </a:ln>
        </p:spPr>
        <p:txBody>
          <a:bodyPr anchor="ct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eaLnBrk="1" hangingPunct="1">
              <a:spcBef>
                <a:spcPct val="0"/>
              </a:spcBef>
              <a:buClrTx/>
              <a:buSzTx/>
              <a:buFontTx/>
              <a:buNone/>
              <a:defRPr/>
            </a:pPr>
            <a:r>
              <a:rPr lang="en-US" altLang="zh-CN" sz="2400" dirty="0">
                <a:latin typeface="+mn-lt"/>
                <a:cs typeface="ＭＳ Ｐゴシック" charset="-128"/>
              </a:rPr>
              <a:t>Weight: the utility score between a task and a worker.</a:t>
            </a:r>
            <a:endParaRPr lang="zh-CN" altLang="en-US" sz="2400" dirty="0">
              <a:latin typeface="+mn-lt"/>
              <a:cs typeface="ＭＳ Ｐゴシック" charset="-128"/>
            </a:endParaRPr>
          </a:p>
        </p:txBody>
      </p:sp>
      <p:sp>
        <p:nvSpPr>
          <p:cNvPr id="36"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42</a:t>
            </a:fld>
            <a:endParaRPr lang="en-US" altLang="zh-CN" sz="1200" b="0">
              <a:ea typeface="Gulim" pitchFamily="34" charset="-127"/>
            </a:endParaRPr>
          </a:p>
        </p:txBody>
      </p:sp>
    </p:spTree>
    <p:extLst>
      <p:ext uri="{BB962C8B-B14F-4D97-AF65-F5344CB8AC3E}">
        <p14:creationId xmlns:p14="http://schemas.microsoft.com/office/powerpoint/2010/main" val="7529325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3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txBox="1">
            <a:spLocks noChangeArrowheads="1"/>
          </p:cNvSpPr>
          <p:nvPr/>
        </p:nvSpPr>
        <p:spPr bwMode="auto">
          <a:xfrm>
            <a:off x="228600" y="957263"/>
            <a:ext cx="8591550" cy="527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Most O2O applications need to be addressed in real-time:</a:t>
            </a:r>
          </a:p>
          <a:p>
            <a:pPr lvl="1" algn="just">
              <a:lnSpc>
                <a:spcPct val="95000"/>
              </a:lnSpc>
              <a:spcBef>
                <a:spcPct val="25000"/>
              </a:spcBef>
              <a:spcAft>
                <a:spcPct val="10000"/>
              </a:spcAft>
              <a:buSzPct val="60000"/>
              <a:defRPr/>
            </a:pPr>
            <a:r>
              <a:rPr lang="en-US" altLang="zh-CN" sz="2400" dirty="0">
                <a:latin typeface="+mn-lt"/>
                <a:cs typeface="ＭＳ Ｐゴシック" charset="-128"/>
              </a:rPr>
              <a:t>Fast Food Delivery</a:t>
            </a:r>
          </a:p>
          <a:p>
            <a:pPr lvl="1" algn="just">
              <a:lnSpc>
                <a:spcPct val="95000"/>
              </a:lnSpc>
              <a:spcBef>
                <a:spcPct val="25000"/>
              </a:spcBef>
              <a:spcAft>
                <a:spcPct val="10000"/>
              </a:spcAft>
              <a:buSzPct val="60000"/>
              <a:defRPr/>
            </a:pPr>
            <a:r>
              <a:rPr lang="en-US" altLang="zh-CN" sz="2400" dirty="0">
                <a:latin typeface="+mn-lt"/>
                <a:cs typeface="ＭＳ Ｐゴシック" charset="-128"/>
              </a:rPr>
              <a:t>Real-Time Taxi-Calling Service</a:t>
            </a:r>
          </a:p>
          <a:p>
            <a:pPr lvl="1" algn="just">
              <a:lnSpc>
                <a:spcPct val="95000"/>
              </a:lnSpc>
              <a:spcBef>
                <a:spcPct val="25000"/>
              </a:spcBef>
              <a:spcAft>
                <a:spcPct val="10000"/>
              </a:spcAft>
              <a:buSzPct val="60000"/>
              <a:defRPr/>
            </a:pPr>
            <a:r>
              <a:rPr lang="en-US" altLang="zh-CN" sz="2400" dirty="0">
                <a:latin typeface="+mn-lt"/>
                <a:cs typeface="ＭＳ Ｐゴシック" charset="-128"/>
              </a:rPr>
              <a:t>Restaurant/Supermarket Queue Monitoring</a:t>
            </a:r>
          </a:p>
          <a:p>
            <a:pPr marL="349250" lvl="1" indent="0" algn="just">
              <a:lnSpc>
                <a:spcPct val="95000"/>
              </a:lnSpc>
              <a:spcBef>
                <a:spcPct val="25000"/>
              </a:spcBef>
              <a:spcAft>
                <a:spcPct val="10000"/>
              </a:spcAft>
              <a:buSzPct val="60000"/>
              <a:buFont typeface="Wingdings" panose="05000000000000000000" pitchFamily="2" charset="2"/>
              <a:buNone/>
              <a:defRPr/>
            </a:pPr>
            <a:endParaRPr lang="en-US" altLang="zh-CN" sz="2200" dirty="0">
              <a:latin typeface="+mn-lt"/>
              <a:cs typeface="ＭＳ Ｐゴシック" charset="-128"/>
            </a:endParaRPr>
          </a:p>
          <a:p>
            <a:pPr marL="385763" lvl="1" algn="just">
              <a:lnSpc>
                <a:spcPct val="95000"/>
              </a:lnSpc>
              <a:spcBef>
                <a:spcPct val="25000"/>
              </a:spcBef>
              <a:spcAft>
                <a:spcPct val="10000"/>
              </a:spcAft>
              <a:buClr>
                <a:srgbClr val="660033"/>
              </a:buClr>
              <a:buSzPct val="60000"/>
              <a:defRPr/>
            </a:pPr>
            <a:r>
              <a:rPr lang="en-US" altLang="zh-CN" sz="2800" dirty="0">
                <a:cs typeface="ＭＳ Ｐゴシック" charset="-128"/>
              </a:rPr>
              <a:t>Maximum weighted bipartite graph matching is not suitable for dynamic scenarios</a:t>
            </a:r>
          </a:p>
          <a:p>
            <a:pPr lvl="1" algn="just">
              <a:lnSpc>
                <a:spcPct val="95000"/>
              </a:lnSpc>
              <a:spcBef>
                <a:spcPct val="25000"/>
              </a:spcBef>
              <a:spcAft>
                <a:spcPct val="10000"/>
              </a:spcAft>
              <a:buSzPct val="60000"/>
              <a:defRPr/>
            </a:pPr>
            <a:r>
              <a:rPr lang="en-US" altLang="zh-CN" sz="2400" dirty="0">
                <a:cs typeface="ＭＳ Ｐゴシック" charset="-128"/>
              </a:rPr>
              <a:t>Tasks/workers appear dynamically -- full bipartite graph cannot be known in advance</a:t>
            </a:r>
          </a:p>
          <a:p>
            <a:pPr lvl="1" algn="just">
              <a:lnSpc>
                <a:spcPct val="95000"/>
              </a:lnSpc>
              <a:spcBef>
                <a:spcPct val="25000"/>
              </a:spcBef>
              <a:spcAft>
                <a:spcPct val="10000"/>
              </a:spcAft>
              <a:buSzPct val="60000"/>
              <a:defRPr/>
            </a:pPr>
            <a:r>
              <a:rPr lang="en-US" altLang="zh-CN" sz="2400" dirty="0">
                <a:cs typeface="ＭＳ Ｐゴシック" charset="-128"/>
              </a:rPr>
              <a:t>Once a task/worker appears, it needs to be immediately assigned based on partial information only</a:t>
            </a:r>
          </a:p>
        </p:txBody>
      </p:sp>
      <p:sp>
        <p:nvSpPr>
          <p:cNvPr id="2" name="Title 1"/>
          <p:cNvSpPr>
            <a:spLocks noGrp="1"/>
          </p:cNvSpPr>
          <p:nvPr>
            <p:ph type="title"/>
          </p:nvPr>
        </p:nvSpPr>
        <p:spPr>
          <a:xfrm>
            <a:off x="0" y="122238"/>
            <a:ext cx="9144000" cy="714375"/>
          </a:xfrm>
        </p:spPr>
        <p:txBody>
          <a:bodyPr/>
          <a:lstStyle/>
          <a:p>
            <a:pPr algn="ctr" eaLnBrk="1" hangingPunct="1"/>
            <a:r>
              <a:rPr lang="en-US" altLang="zh-CN" sz="3500" dirty="0"/>
              <a:t>Challenges of Existing Task Assignment</a:t>
            </a:r>
          </a:p>
        </p:txBody>
      </p:sp>
      <p:sp>
        <p:nvSpPr>
          <p:cNvPr id="4"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43</a:t>
            </a:fld>
            <a:endParaRPr lang="en-US" altLang="zh-CN" sz="1200" b="0">
              <a:ea typeface="Gulim" pitchFamily="34" charset="-127"/>
            </a:endParaRPr>
          </a:p>
        </p:txBody>
      </p:sp>
    </p:spTree>
    <p:extLst>
      <p:ext uri="{BB962C8B-B14F-4D97-AF65-F5344CB8AC3E}">
        <p14:creationId xmlns:p14="http://schemas.microsoft.com/office/powerpoint/2010/main" val="41736464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747">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1747">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174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a:xfrm>
            <a:off x="0" y="98425"/>
            <a:ext cx="9144000" cy="738188"/>
          </a:xfrm>
        </p:spPr>
        <p:txBody>
          <a:bodyPr/>
          <a:lstStyle/>
          <a:p>
            <a:pPr algn="ctr" eaLnBrk="1" hangingPunct="1"/>
            <a:r>
              <a:rPr lang="en-US" altLang="zh-CN" sz="3200" dirty="0"/>
              <a:t>Online Maximum Weighted Bipartite Matching</a:t>
            </a:r>
            <a:endParaRPr lang="zh-CN" altLang="en-US" sz="3200" dirty="0"/>
          </a:p>
        </p:txBody>
      </p:sp>
      <p:grpSp>
        <p:nvGrpSpPr>
          <p:cNvPr id="2" name="组合 1"/>
          <p:cNvGrpSpPr/>
          <p:nvPr/>
        </p:nvGrpSpPr>
        <p:grpSpPr>
          <a:xfrm>
            <a:off x="539552" y="1052897"/>
            <a:ext cx="3191073" cy="4824375"/>
            <a:chOff x="539552" y="1052897"/>
            <a:chExt cx="3191073" cy="4824375"/>
          </a:xfrm>
        </p:grpSpPr>
        <p:sp>
          <p:nvSpPr>
            <p:cNvPr id="23" name="Oval 78"/>
            <p:cNvSpPr>
              <a:spLocks noRot="1" noChangeAspect="1" noMove="1" noResize="1" noEditPoints="1" noAdjustHandles="1" noChangeArrowheads="1" noChangeShapeType="1" noTextEdit="1"/>
            </p:cNvSpPr>
            <p:nvPr/>
          </p:nvSpPr>
          <p:spPr>
            <a:xfrm>
              <a:off x="539552" y="1776554"/>
              <a:ext cx="590939" cy="603047"/>
            </a:xfrm>
            <a:prstGeom prst="ellipse">
              <a:avLst/>
            </a:prstGeom>
            <a:blipFill>
              <a:blip r:embed="rId3"/>
              <a:stretch>
                <a:fillRect/>
              </a:stretch>
            </a:blipFill>
            <a:ln w="50800"/>
          </p:spPr>
          <p:txBody>
            <a:bodyPr/>
            <a:lstStyle/>
            <a:p>
              <a:pPr>
                <a:defRPr/>
              </a:pPr>
              <a:r>
                <a:rPr lang="zh-CN" altLang="en-US">
                  <a:noFill/>
                  <a:ea typeface="MS PGothic"/>
                  <a:cs typeface="MS PGothic"/>
                </a:rPr>
                <a:t> </a:t>
              </a:r>
            </a:p>
          </p:txBody>
        </p:sp>
        <p:sp>
          <p:nvSpPr>
            <p:cNvPr id="24" name="Oval 79"/>
            <p:cNvSpPr>
              <a:spLocks noRot="1" noChangeAspect="1" noMove="1" noResize="1" noEditPoints="1" noAdjustHandles="1" noChangeArrowheads="1" noChangeShapeType="1" noTextEdit="1"/>
            </p:cNvSpPr>
            <p:nvPr/>
          </p:nvSpPr>
          <p:spPr>
            <a:xfrm>
              <a:off x="539552" y="3223865"/>
              <a:ext cx="590939" cy="603047"/>
            </a:xfrm>
            <a:prstGeom prst="ellipse">
              <a:avLst/>
            </a:prstGeom>
            <a:blipFill>
              <a:blip r:embed="rId4"/>
              <a:stretch>
                <a:fillRect/>
              </a:stretch>
            </a:blipFill>
            <a:ln w="50800"/>
          </p:spPr>
          <p:txBody>
            <a:bodyPr/>
            <a:lstStyle/>
            <a:p>
              <a:pPr>
                <a:defRPr/>
              </a:pPr>
              <a:r>
                <a:rPr lang="zh-CN" altLang="en-US">
                  <a:noFill/>
                  <a:ea typeface="MS PGothic"/>
                  <a:cs typeface="MS PGothic"/>
                </a:rPr>
                <a:t> </a:t>
              </a:r>
            </a:p>
          </p:txBody>
        </p:sp>
        <p:sp>
          <p:nvSpPr>
            <p:cNvPr id="25" name="Oval 80"/>
            <p:cNvSpPr>
              <a:spLocks noRot="1" noChangeAspect="1" noMove="1" noResize="1" noEditPoints="1" noAdjustHandles="1" noChangeArrowheads="1" noChangeShapeType="1" noTextEdit="1"/>
            </p:cNvSpPr>
            <p:nvPr/>
          </p:nvSpPr>
          <p:spPr>
            <a:xfrm>
              <a:off x="539552" y="4550569"/>
              <a:ext cx="590939" cy="603047"/>
            </a:xfrm>
            <a:prstGeom prst="ellipse">
              <a:avLst/>
            </a:prstGeom>
            <a:blipFill>
              <a:blip r:embed="rId5"/>
              <a:stretch>
                <a:fillRect/>
              </a:stretch>
            </a:blipFill>
            <a:ln w="50800"/>
          </p:spPr>
          <p:txBody>
            <a:bodyPr/>
            <a:lstStyle/>
            <a:p>
              <a:pPr>
                <a:defRPr/>
              </a:pPr>
              <a:r>
                <a:rPr lang="zh-CN" altLang="en-US">
                  <a:noFill/>
                  <a:ea typeface="MS PGothic"/>
                  <a:cs typeface="MS PGothic"/>
                </a:rPr>
                <a:t> </a:t>
              </a:r>
            </a:p>
          </p:txBody>
        </p:sp>
        <p:sp>
          <p:nvSpPr>
            <p:cNvPr id="26" name="Oval 81"/>
            <p:cNvSpPr>
              <a:spLocks noRot="1" noChangeAspect="1" noMove="1" noResize="1" noEditPoints="1" noAdjustHandles="1" noChangeArrowheads="1" noChangeShapeType="1" noTextEdit="1"/>
            </p:cNvSpPr>
            <p:nvPr/>
          </p:nvSpPr>
          <p:spPr>
            <a:xfrm>
              <a:off x="3139686" y="1052897"/>
              <a:ext cx="590939" cy="603047"/>
            </a:xfrm>
            <a:prstGeom prst="ellipse">
              <a:avLst/>
            </a:prstGeom>
            <a:blipFill>
              <a:blip r:embed="rId6"/>
              <a:stretch>
                <a:fillRect/>
              </a:stretch>
            </a:blipFill>
            <a:ln w="50800"/>
          </p:spPr>
          <p:txBody>
            <a:bodyPr/>
            <a:lstStyle/>
            <a:p>
              <a:pPr>
                <a:defRPr/>
              </a:pPr>
              <a:r>
                <a:rPr lang="zh-CN" altLang="en-US">
                  <a:noFill/>
                  <a:ea typeface="MS PGothic"/>
                  <a:cs typeface="MS PGothic"/>
                </a:rPr>
                <a:t> </a:t>
              </a:r>
            </a:p>
          </p:txBody>
        </p:sp>
        <p:sp>
          <p:nvSpPr>
            <p:cNvPr id="27" name="Oval 82"/>
            <p:cNvSpPr>
              <a:spLocks noRot="1" noChangeAspect="1" noMove="1" noResize="1" noEditPoints="1" noAdjustHandles="1" noChangeArrowheads="1" noChangeShapeType="1" noTextEdit="1"/>
            </p:cNvSpPr>
            <p:nvPr/>
          </p:nvSpPr>
          <p:spPr>
            <a:xfrm>
              <a:off x="3139686" y="2109790"/>
              <a:ext cx="590939" cy="603047"/>
            </a:xfrm>
            <a:prstGeom prst="ellipse">
              <a:avLst/>
            </a:prstGeom>
            <a:blipFill>
              <a:blip r:embed="rId7"/>
              <a:stretch>
                <a:fillRect/>
              </a:stretch>
            </a:blipFill>
            <a:ln w="50800"/>
          </p:spPr>
          <p:txBody>
            <a:bodyPr/>
            <a:lstStyle/>
            <a:p>
              <a:pPr>
                <a:defRPr/>
              </a:pPr>
              <a:r>
                <a:rPr lang="zh-CN" altLang="en-US">
                  <a:noFill/>
                  <a:ea typeface="MS PGothic"/>
                  <a:cs typeface="MS PGothic"/>
                </a:rPr>
                <a:t> </a:t>
              </a:r>
            </a:p>
          </p:txBody>
        </p:sp>
        <p:sp>
          <p:nvSpPr>
            <p:cNvPr id="28" name="Oval 83"/>
            <p:cNvSpPr>
              <a:spLocks noRot="1" noChangeAspect="1" noMove="1" noResize="1" noEditPoints="1" noAdjustHandles="1" noChangeArrowheads="1" noChangeShapeType="1" noTextEdit="1"/>
            </p:cNvSpPr>
            <p:nvPr/>
          </p:nvSpPr>
          <p:spPr>
            <a:xfrm>
              <a:off x="3139686" y="3223865"/>
              <a:ext cx="590939" cy="603047"/>
            </a:xfrm>
            <a:prstGeom prst="ellipse">
              <a:avLst/>
            </a:prstGeom>
            <a:blipFill>
              <a:blip r:embed="rId8"/>
              <a:stretch>
                <a:fillRect/>
              </a:stretch>
            </a:blipFill>
            <a:ln w="50800"/>
          </p:spPr>
          <p:txBody>
            <a:bodyPr/>
            <a:lstStyle/>
            <a:p>
              <a:pPr>
                <a:defRPr/>
              </a:pPr>
              <a:r>
                <a:rPr lang="zh-CN" altLang="en-US">
                  <a:noFill/>
                  <a:ea typeface="MS PGothic"/>
                  <a:cs typeface="MS PGothic"/>
                </a:rPr>
                <a:t> </a:t>
              </a:r>
            </a:p>
          </p:txBody>
        </p:sp>
        <p:sp>
          <p:nvSpPr>
            <p:cNvPr id="29" name="Oval 84"/>
            <p:cNvSpPr>
              <a:spLocks noRot="1" noChangeAspect="1" noMove="1" noResize="1" noEditPoints="1" noAdjustHandles="1" noChangeArrowheads="1" noChangeShapeType="1" noTextEdit="1"/>
            </p:cNvSpPr>
            <p:nvPr/>
          </p:nvSpPr>
          <p:spPr>
            <a:xfrm>
              <a:off x="3139686" y="4249044"/>
              <a:ext cx="590939" cy="603047"/>
            </a:xfrm>
            <a:prstGeom prst="ellipse">
              <a:avLst/>
            </a:prstGeom>
            <a:blipFill>
              <a:blip r:embed="rId9"/>
              <a:stretch>
                <a:fillRect/>
              </a:stretch>
            </a:blipFill>
            <a:ln w="50800"/>
          </p:spPr>
          <p:txBody>
            <a:bodyPr/>
            <a:lstStyle/>
            <a:p>
              <a:pPr>
                <a:defRPr/>
              </a:pPr>
              <a:r>
                <a:rPr lang="zh-CN" altLang="en-US">
                  <a:noFill/>
                  <a:ea typeface="MS PGothic"/>
                  <a:cs typeface="MS PGothic"/>
                </a:rPr>
                <a:t> </a:t>
              </a:r>
            </a:p>
          </p:txBody>
        </p:sp>
        <p:sp>
          <p:nvSpPr>
            <p:cNvPr id="30" name="Oval 85"/>
            <p:cNvSpPr>
              <a:spLocks noRot="1" noChangeAspect="1" noMove="1" noResize="1" noEditPoints="1" noAdjustHandles="1" noChangeArrowheads="1" noChangeShapeType="1" noTextEdit="1"/>
            </p:cNvSpPr>
            <p:nvPr/>
          </p:nvSpPr>
          <p:spPr>
            <a:xfrm>
              <a:off x="3139686" y="5274225"/>
              <a:ext cx="590939" cy="603047"/>
            </a:xfrm>
            <a:prstGeom prst="ellipse">
              <a:avLst/>
            </a:prstGeom>
            <a:blipFill>
              <a:blip r:embed="rId10"/>
              <a:stretch>
                <a:fillRect/>
              </a:stretch>
            </a:blipFill>
            <a:ln w="50800"/>
          </p:spPr>
          <p:txBody>
            <a:bodyPr/>
            <a:lstStyle/>
            <a:p>
              <a:pPr>
                <a:defRPr/>
              </a:pPr>
              <a:r>
                <a:rPr lang="zh-CN" altLang="en-US">
                  <a:noFill/>
                  <a:ea typeface="MS PGothic"/>
                  <a:cs typeface="MS PGothic"/>
                </a:rPr>
                <a:t> </a:t>
              </a:r>
            </a:p>
          </p:txBody>
        </p:sp>
        <p:cxnSp>
          <p:nvCxnSpPr>
            <p:cNvPr id="31" name="Straight Connector 86"/>
            <p:cNvCxnSpPr>
              <a:stCxn id="23" idx="6"/>
              <a:endCxn id="26" idx="2"/>
            </p:cNvCxnSpPr>
            <p:nvPr/>
          </p:nvCxnSpPr>
          <p:spPr>
            <a:xfrm flipV="1">
              <a:off x="1130780" y="1354072"/>
              <a:ext cx="2008429" cy="725175"/>
            </a:xfrm>
            <a:prstGeom prst="line">
              <a:avLst/>
            </a:prstGeom>
            <a:ln w="50800"/>
          </p:spPr>
          <p:style>
            <a:lnRef idx="1">
              <a:schemeClr val="dk1"/>
            </a:lnRef>
            <a:fillRef idx="0">
              <a:schemeClr val="dk1"/>
            </a:fillRef>
            <a:effectRef idx="0">
              <a:schemeClr val="dk1"/>
            </a:effectRef>
            <a:fontRef idx="minor">
              <a:schemeClr val="tx1"/>
            </a:fontRef>
          </p:style>
        </p:cxnSp>
        <p:cxnSp>
          <p:nvCxnSpPr>
            <p:cNvPr id="32" name="Straight Connector 88"/>
            <p:cNvCxnSpPr>
              <a:endCxn id="29" idx="2"/>
            </p:cNvCxnSpPr>
            <p:nvPr/>
          </p:nvCxnSpPr>
          <p:spPr>
            <a:xfrm>
              <a:off x="1130780" y="2110670"/>
              <a:ext cx="2008429" cy="2439005"/>
            </a:xfrm>
            <a:prstGeom prst="line">
              <a:avLst/>
            </a:prstGeom>
            <a:ln w="50800"/>
          </p:spPr>
          <p:style>
            <a:lnRef idx="1">
              <a:schemeClr val="dk1"/>
            </a:lnRef>
            <a:fillRef idx="0">
              <a:schemeClr val="dk1"/>
            </a:fillRef>
            <a:effectRef idx="0">
              <a:schemeClr val="dk1"/>
            </a:effectRef>
            <a:fontRef idx="minor">
              <a:schemeClr val="tx1"/>
            </a:fontRef>
          </p:style>
        </p:cxnSp>
        <p:cxnSp>
          <p:nvCxnSpPr>
            <p:cNvPr id="33" name="Straight Connector 89"/>
            <p:cNvCxnSpPr>
              <a:stCxn id="23" idx="6"/>
              <a:endCxn id="27" idx="2"/>
            </p:cNvCxnSpPr>
            <p:nvPr/>
          </p:nvCxnSpPr>
          <p:spPr>
            <a:xfrm>
              <a:off x="1130780" y="2079246"/>
              <a:ext cx="2008429" cy="331162"/>
            </a:xfrm>
            <a:prstGeom prst="line">
              <a:avLst/>
            </a:prstGeom>
            <a:ln w="50800"/>
          </p:spPr>
          <p:style>
            <a:lnRef idx="1">
              <a:schemeClr val="dk1"/>
            </a:lnRef>
            <a:fillRef idx="0">
              <a:schemeClr val="dk1"/>
            </a:fillRef>
            <a:effectRef idx="0">
              <a:schemeClr val="dk1"/>
            </a:effectRef>
            <a:fontRef idx="minor">
              <a:schemeClr val="tx1"/>
            </a:fontRef>
          </p:style>
        </p:cxnSp>
        <p:cxnSp>
          <p:nvCxnSpPr>
            <p:cNvPr id="34" name="Straight Connector 90"/>
            <p:cNvCxnSpPr>
              <a:stCxn id="24" idx="6"/>
              <a:endCxn id="29" idx="2"/>
            </p:cNvCxnSpPr>
            <p:nvPr/>
          </p:nvCxnSpPr>
          <p:spPr>
            <a:xfrm>
              <a:off x="1130780" y="3524761"/>
              <a:ext cx="2008429" cy="1024914"/>
            </a:xfrm>
            <a:prstGeom prst="line">
              <a:avLst/>
            </a:prstGeom>
            <a:ln w="50800"/>
          </p:spPr>
          <p:style>
            <a:lnRef idx="1">
              <a:schemeClr val="dk1"/>
            </a:lnRef>
            <a:fillRef idx="0">
              <a:schemeClr val="dk1"/>
            </a:fillRef>
            <a:effectRef idx="0">
              <a:schemeClr val="dk1"/>
            </a:effectRef>
            <a:fontRef idx="minor">
              <a:schemeClr val="tx1"/>
            </a:fontRef>
          </p:style>
        </p:cxnSp>
        <p:cxnSp>
          <p:nvCxnSpPr>
            <p:cNvPr id="35" name="Straight Connector 91"/>
            <p:cNvCxnSpPr>
              <a:stCxn id="24" idx="6"/>
              <a:endCxn id="30" idx="2"/>
            </p:cNvCxnSpPr>
            <p:nvPr/>
          </p:nvCxnSpPr>
          <p:spPr>
            <a:xfrm>
              <a:off x="1130780" y="3524761"/>
              <a:ext cx="2008429" cy="2049827"/>
            </a:xfrm>
            <a:prstGeom prst="line">
              <a:avLst/>
            </a:prstGeom>
            <a:ln w="50800"/>
          </p:spPr>
          <p:style>
            <a:lnRef idx="1">
              <a:schemeClr val="dk1"/>
            </a:lnRef>
            <a:fillRef idx="0">
              <a:schemeClr val="dk1"/>
            </a:fillRef>
            <a:effectRef idx="0">
              <a:schemeClr val="dk1"/>
            </a:effectRef>
            <a:fontRef idx="minor">
              <a:schemeClr val="tx1"/>
            </a:fontRef>
          </p:style>
        </p:cxnSp>
        <p:cxnSp>
          <p:nvCxnSpPr>
            <p:cNvPr id="36" name="Straight Connector 92"/>
            <p:cNvCxnSpPr>
              <a:stCxn id="25" idx="6"/>
              <a:endCxn id="30" idx="2"/>
            </p:cNvCxnSpPr>
            <p:nvPr/>
          </p:nvCxnSpPr>
          <p:spPr>
            <a:xfrm>
              <a:off x="1130780" y="4851830"/>
              <a:ext cx="2008429" cy="722758"/>
            </a:xfrm>
            <a:prstGeom prst="line">
              <a:avLst/>
            </a:prstGeom>
            <a:ln w="50800"/>
          </p:spPr>
          <p:style>
            <a:lnRef idx="1">
              <a:schemeClr val="dk1"/>
            </a:lnRef>
            <a:fillRef idx="0">
              <a:schemeClr val="dk1"/>
            </a:fillRef>
            <a:effectRef idx="0">
              <a:schemeClr val="dk1"/>
            </a:effectRef>
            <a:fontRef idx="minor">
              <a:schemeClr val="tx1"/>
            </a:fontRef>
          </p:style>
        </p:cxnSp>
        <p:cxnSp>
          <p:nvCxnSpPr>
            <p:cNvPr id="37" name="Straight Connector 102"/>
            <p:cNvCxnSpPr>
              <a:stCxn id="23" idx="6"/>
              <a:endCxn id="30" idx="2"/>
            </p:cNvCxnSpPr>
            <p:nvPr/>
          </p:nvCxnSpPr>
          <p:spPr>
            <a:xfrm>
              <a:off x="1130780" y="2079246"/>
              <a:ext cx="2008429" cy="3495342"/>
            </a:xfrm>
            <a:prstGeom prst="line">
              <a:avLst/>
            </a:prstGeom>
            <a:ln w="50800"/>
          </p:spPr>
          <p:style>
            <a:lnRef idx="1">
              <a:schemeClr val="dk1"/>
            </a:lnRef>
            <a:fillRef idx="0">
              <a:schemeClr val="dk1"/>
            </a:fillRef>
            <a:effectRef idx="0">
              <a:schemeClr val="dk1"/>
            </a:effectRef>
            <a:fontRef idx="minor">
              <a:schemeClr val="tx1"/>
            </a:fontRef>
          </p:style>
        </p:cxnSp>
        <p:cxnSp>
          <p:nvCxnSpPr>
            <p:cNvPr id="38" name="Straight Connector 105"/>
            <p:cNvCxnSpPr>
              <a:stCxn id="25" idx="6"/>
              <a:endCxn id="29" idx="2"/>
            </p:cNvCxnSpPr>
            <p:nvPr/>
          </p:nvCxnSpPr>
          <p:spPr>
            <a:xfrm flipV="1">
              <a:off x="1130780" y="4549675"/>
              <a:ext cx="2008429" cy="302155"/>
            </a:xfrm>
            <a:prstGeom prst="line">
              <a:avLst/>
            </a:prstGeom>
            <a:ln w="50800"/>
          </p:spPr>
          <p:style>
            <a:lnRef idx="1">
              <a:schemeClr val="dk1"/>
            </a:lnRef>
            <a:fillRef idx="0">
              <a:schemeClr val="dk1"/>
            </a:fillRef>
            <a:effectRef idx="0">
              <a:schemeClr val="dk1"/>
            </a:effectRef>
            <a:fontRef idx="minor">
              <a:schemeClr val="tx1"/>
            </a:fontRef>
          </p:style>
        </p:cxnSp>
        <p:cxnSp>
          <p:nvCxnSpPr>
            <p:cNvPr id="39" name="直接连接符 38"/>
            <p:cNvCxnSpPr>
              <a:stCxn id="23" idx="6"/>
              <a:endCxn id="28" idx="2"/>
            </p:cNvCxnSpPr>
            <p:nvPr/>
          </p:nvCxnSpPr>
          <p:spPr bwMode="auto">
            <a:xfrm>
              <a:off x="1130780" y="2079246"/>
              <a:ext cx="2008429" cy="1445515"/>
            </a:xfrm>
            <a:prstGeom prst="line">
              <a:avLst/>
            </a:prstGeom>
            <a:ln w="50800"/>
          </p:spPr>
          <p:style>
            <a:lnRef idx="1">
              <a:schemeClr val="dk1"/>
            </a:lnRef>
            <a:fillRef idx="0">
              <a:schemeClr val="dk1"/>
            </a:fillRef>
            <a:effectRef idx="0">
              <a:schemeClr val="dk1"/>
            </a:effectRef>
            <a:fontRef idx="minor">
              <a:schemeClr val="tx1"/>
            </a:fontRef>
          </p:style>
        </p:cxnSp>
        <p:sp>
          <p:nvSpPr>
            <p:cNvPr id="40" name="文本框 24"/>
            <p:cNvSpPr txBox="1">
              <a:spLocks noChangeArrowheads="1"/>
            </p:cNvSpPr>
            <p:nvPr/>
          </p:nvSpPr>
          <p:spPr bwMode="auto">
            <a:xfrm>
              <a:off x="2263370" y="2557862"/>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3</a:t>
              </a:r>
              <a:endParaRPr lang="zh-CN" altLang="en-US" sz="2000"/>
            </a:p>
          </p:txBody>
        </p:sp>
        <p:sp>
          <p:nvSpPr>
            <p:cNvPr id="41" name="文本框 27"/>
            <p:cNvSpPr txBox="1">
              <a:spLocks noChangeArrowheads="1"/>
            </p:cNvSpPr>
            <p:nvPr/>
          </p:nvSpPr>
          <p:spPr bwMode="auto">
            <a:xfrm>
              <a:off x="2263370" y="1900370"/>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5</a:t>
              </a:r>
              <a:endParaRPr lang="zh-CN" altLang="en-US" sz="2000"/>
            </a:p>
          </p:txBody>
        </p:sp>
        <p:sp>
          <p:nvSpPr>
            <p:cNvPr id="42" name="文本框 28"/>
            <p:cNvSpPr txBox="1">
              <a:spLocks noChangeArrowheads="1"/>
            </p:cNvSpPr>
            <p:nvPr/>
          </p:nvSpPr>
          <p:spPr bwMode="auto">
            <a:xfrm>
              <a:off x="2263370" y="1163108"/>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7</a:t>
              </a:r>
              <a:endParaRPr lang="zh-CN" altLang="en-US" sz="2000" dirty="0"/>
            </a:p>
          </p:txBody>
        </p:sp>
        <p:sp>
          <p:nvSpPr>
            <p:cNvPr id="43" name="文本框 29"/>
            <p:cNvSpPr txBox="1">
              <a:spLocks noChangeArrowheads="1"/>
            </p:cNvSpPr>
            <p:nvPr/>
          </p:nvSpPr>
          <p:spPr bwMode="auto">
            <a:xfrm>
              <a:off x="2263370" y="3215353"/>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9</a:t>
              </a:r>
              <a:endParaRPr lang="zh-CN" altLang="en-US" sz="2000"/>
            </a:p>
          </p:txBody>
        </p:sp>
        <p:sp>
          <p:nvSpPr>
            <p:cNvPr id="44" name="文本框 30"/>
            <p:cNvSpPr txBox="1">
              <a:spLocks noChangeArrowheads="1"/>
            </p:cNvSpPr>
            <p:nvPr/>
          </p:nvSpPr>
          <p:spPr bwMode="auto">
            <a:xfrm>
              <a:off x="2280168" y="5328029"/>
              <a:ext cx="7798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2</a:t>
              </a:r>
              <a:endParaRPr lang="zh-CN" altLang="en-US" sz="2000"/>
            </a:p>
          </p:txBody>
        </p:sp>
        <p:sp>
          <p:nvSpPr>
            <p:cNvPr id="45" name="文本框 31"/>
            <p:cNvSpPr txBox="1">
              <a:spLocks noChangeArrowheads="1"/>
            </p:cNvSpPr>
            <p:nvPr/>
          </p:nvSpPr>
          <p:spPr bwMode="auto">
            <a:xfrm>
              <a:off x="2263370" y="3793075"/>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1</a:t>
              </a:r>
              <a:endParaRPr lang="zh-CN" altLang="en-US" sz="2000"/>
            </a:p>
          </p:txBody>
        </p:sp>
        <p:sp>
          <p:nvSpPr>
            <p:cNvPr id="46" name="文本框 32"/>
            <p:cNvSpPr txBox="1">
              <a:spLocks noChangeArrowheads="1"/>
            </p:cNvSpPr>
            <p:nvPr/>
          </p:nvSpPr>
          <p:spPr bwMode="auto">
            <a:xfrm>
              <a:off x="1199856" y="2777831"/>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11</a:t>
              </a:r>
              <a:endParaRPr lang="zh-CN" altLang="en-US" sz="2000" dirty="0"/>
            </a:p>
          </p:txBody>
        </p:sp>
        <p:sp>
          <p:nvSpPr>
            <p:cNvPr id="47" name="文本框 33"/>
            <p:cNvSpPr txBox="1">
              <a:spLocks noChangeArrowheads="1"/>
            </p:cNvSpPr>
            <p:nvPr/>
          </p:nvSpPr>
          <p:spPr bwMode="auto">
            <a:xfrm>
              <a:off x="1284351" y="4421560"/>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6</a:t>
              </a:r>
              <a:endParaRPr lang="zh-CN" altLang="en-US" sz="2000"/>
            </a:p>
          </p:txBody>
        </p:sp>
        <p:sp>
          <p:nvSpPr>
            <p:cNvPr id="48" name="文本框 34"/>
            <p:cNvSpPr txBox="1">
              <a:spLocks noChangeArrowheads="1"/>
            </p:cNvSpPr>
            <p:nvPr/>
          </p:nvSpPr>
          <p:spPr bwMode="auto">
            <a:xfrm>
              <a:off x="1284351" y="3872845"/>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7</a:t>
              </a:r>
              <a:endParaRPr lang="zh-CN" altLang="en-US" sz="2000"/>
            </a:p>
          </p:txBody>
        </p:sp>
      </p:grpSp>
      <p:sp>
        <p:nvSpPr>
          <p:cNvPr id="103" name="Rectangle 3"/>
          <p:cNvSpPr txBox="1">
            <a:spLocks noChangeArrowheads="1"/>
          </p:cNvSpPr>
          <p:nvPr/>
        </p:nvSpPr>
        <p:spPr bwMode="auto">
          <a:xfrm>
            <a:off x="611188" y="6376504"/>
            <a:ext cx="3119437" cy="413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a:lnSpc>
                <a:spcPct val="95000"/>
              </a:lnSpc>
              <a:spcBef>
                <a:spcPct val="25000"/>
              </a:spcBef>
              <a:spcAft>
                <a:spcPct val="10000"/>
              </a:spcAft>
              <a:buSzPct val="60000"/>
              <a:buFont typeface="Wingdings" panose="05000000000000000000" pitchFamily="2" charset="2"/>
              <a:buNone/>
              <a:defRPr/>
            </a:pPr>
            <a:r>
              <a:rPr lang="en-US" altLang="zh-CN" sz="2400" dirty="0">
                <a:latin typeface="+mn-lt"/>
                <a:cs typeface="ＭＳ Ｐゴシック" charset="-128"/>
              </a:rPr>
              <a:t>Offline Scenario</a:t>
            </a:r>
          </a:p>
        </p:txBody>
      </p:sp>
      <p:sp>
        <p:nvSpPr>
          <p:cNvPr id="49"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44</a:t>
            </a:fld>
            <a:endParaRPr lang="en-US" altLang="zh-CN" sz="1200" b="0">
              <a:ea typeface="Gulim" pitchFamily="34" charset="-127"/>
            </a:endParaRPr>
          </a:p>
        </p:txBody>
      </p:sp>
    </p:spTree>
    <p:extLst>
      <p:ext uri="{BB962C8B-B14F-4D97-AF65-F5344CB8AC3E}">
        <p14:creationId xmlns:p14="http://schemas.microsoft.com/office/powerpoint/2010/main" val="4853747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矩形标注 75"/>
          <p:cNvSpPr>
            <a:spLocks noChangeArrowheads="1"/>
          </p:cNvSpPr>
          <p:nvPr/>
        </p:nvSpPr>
        <p:spPr bwMode="auto">
          <a:xfrm>
            <a:off x="104215" y="5653746"/>
            <a:ext cx="2595577" cy="649865"/>
          </a:xfrm>
          <a:prstGeom prst="wedgeRectCallout">
            <a:avLst>
              <a:gd name="adj1" fmla="val 12929"/>
              <a:gd name="adj2" fmla="val -181494"/>
            </a:avLst>
          </a:prstGeom>
          <a:solidFill>
            <a:srgbClr val="FFC000"/>
          </a:solidFill>
          <a:ln>
            <a:noFill/>
          </a:ln>
        </p:spPr>
        <p:txBody>
          <a:bodyPr anchor="ct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defRPr/>
            </a:pPr>
            <a:r>
              <a:rPr lang="en-US" altLang="zh-CN" sz="2000" dirty="0">
                <a:latin typeface="+mn-lt"/>
                <a:cs typeface="ＭＳ Ｐゴシック" charset="-128"/>
              </a:rPr>
              <a:t>The offline optimal total utility is 20</a:t>
            </a:r>
            <a:endParaRPr lang="zh-CN" altLang="en-US" sz="2000" dirty="0">
              <a:latin typeface="+mn-lt"/>
              <a:cs typeface="ＭＳ Ｐゴシック" charset="-128"/>
            </a:endParaRPr>
          </a:p>
        </p:txBody>
      </p:sp>
      <p:sp>
        <p:nvSpPr>
          <p:cNvPr id="40962" name="标题 1"/>
          <p:cNvSpPr>
            <a:spLocks noGrp="1"/>
          </p:cNvSpPr>
          <p:nvPr>
            <p:ph type="title"/>
          </p:nvPr>
        </p:nvSpPr>
        <p:spPr>
          <a:xfrm>
            <a:off x="0" y="98425"/>
            <a:ext cx="9144000" cy="738188"/>
          </a:xfrm>
        </p:spPr>
        <p:txBody>
          <a:bodyPr/>
          <a:lstStyle/>
          <a:p>
            <a:pPr algn="ctr" eaLnBrk="1" hangingPunct="1"/>
            <a:r>
              <a:rPr lang="en-US" altLang="zh-CN" sz="3200" dirty="0"/>
              <a:t>Online Maximum Weighted Bipartite Matching</a:t>
            </a:r>
            <a:endParaRPr lang="zh-CN" altLang="en-US" sz="3200" dirty="0"/>
          </a:p>
        </p:txBody>
      </p:sp>
      <p:sp>
        <p:nvSpPr>
          <p:cNvPr id="32771" name="Rectangle 3"/>
          <p:cNvSpPr txBox="1">
            <a:spLocks noChangeArrowheads="1"/>
          </p:cNvSpPr>
          <p:nvPr/>
        </p:nvSpPr>
        <p:spPr bwMode="auto">
          <a:xfrm>
            <a:off x="611188" y="6376504"/>
            <a:ext cx="3119437" cy="413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a:lnSpc>
                <a:spcPct val="95000"/>
              </a:lnSpc>
              <a:spcBef>
                <a:spcPct val="25000"/>
              </a:spcBef>
              <a:spcAft>
                <a:spcPct val="10000"/>
              </a:spcAft>
              <a:buSzPct val="60000"/>
              <a:buFont typeface="Wingdings" panose="05000000000000000000" pitchFamily="2" charset="2"/>
              <a:buNone/>
              <a:defRPr/>
            </a:pPr>
            <a:r>
              <a:rPr lang="en-US" altLang="zh-CN" sz="2400" dirty="0">
                <a:latin typeface="+mn-lt"/>
                <a:cs typeface="ＭＳ Ｐゴシック" charset="-128"/>
              </a:rPr>
              <a:t>Offline Scenario</a:t>
            </a:r>
          </a:p>
        </p:txBody>
      </p:sp>
      <p:sp>
        <p:nvSpPr>
          <p:cNvPr id="23" name="Oval 78"/>
          <p:cNvSpPr>
            <a:spLocks noRot="1" noChangeAspect="1" noMove="1" noResize="1" noEditPoints="1" noAdjustHandles="1" noChangeArrowheads="1" noChangeShapeType="1" noTextEdit="1"/>
          </p:cNvSpPr>
          <p:nvPr/>
        </p:nvSpPr>
        <p:spPr>
          <a:xfrm>
            <a:off x="539552" y="1776554"/>
            <a:ext cx="590939" cy="603047"/>
          </a:xfrm>
          <a:prstGeom prst="ellipse">
            <a:avLst/>
          </a:prstGeom>
          <a:blipFill>
            <a:blip r:embed="rId3"/>
            <a:stretch>
              <a:fillRect/>
            </a:stretch>
          </a:blipFill>
          <a:ln w="50800"/>
        </p:spPr>
        <p:txBody>
          <a:bodyPr/>
          <a:lstStyle/>
          <a:p>
            <a:pPr>
              <a:defRPr/>
            </a:pPr>
            <a:r>
              <a:rPr lang="zh-CN" altLang="en-US">
                <a:noFill/>
                <a:ea typeface="MS PGothic"/>
                <a:cs typeface="MS PGothic"/>
              </a:rPr>
              <a:t> </a:t>
            </a:r>
          </a:p>
        </p:txBody>
      </p:sp>
      <p:sp>
        <p:nvSpPr>
          <p:cNvPr id="24" name="Oval 79"/>
          <p:cNvSpPr>
            <a:spLocks noRot="1" noChangeAspect="1" noMove="1" noResize="1" noEditPoints="1" noAdjustHandles="1" noChangeArrowheads="1" noChangeShapeType="1" noTextEdit="1"/>
          </p:cNvSpPr>
          <p:nvPr/>
        </p:nvSpPr>
        <p:spPr>
          <a:xfrm>
            <a:off x="539552" y="3223865"/>
            <a:ext cx="590939" cy="603047"/>
          </a:xfrm>
          <a:prstGeom prst="ellipse">
            <a:avLst/>
          </a:prstGeom>
          <a:blipFill>
            <a:blip r:embed="rId4"/>
            <a:stretch>
              <a:fillRect/>
            </a:stretch>
          </a:blipFill>
          <a:ln w="50800"/>
        </p:spPr>
        <p:txBody>
          <a:bodyPr/>
          <a:lstStyle/>
          <a:p>
            <a:pPr>
              <a:defRPr/>
            </a:pPr>
            <a:r>
              <a:rPr lang="zh-CN" altLang="en-US">
                <a:noFill/>
                <a:ea typeface="MS PGothic"/>
                <a:cs typeface="MS PGothic"/>
              </a:rPr>
              <a:t> </a:t>
            </a:r>
          </a:p>
        </p:txBody>
      </p:sp>
      <p:sp>
        <p:nvSpPr>
          <p:cNvPr id="25" name="Oval 80"/>
          <p:cNvSpPr>
            <a:spLocks noRot="1" noChangeAspect="1" noMove="1" noResize="1" noEditPoints="1" noAdjustHandles="1" noChangeArrowheads="1" noChangeShapeType="1" noTextEdit="1"/>
          </p:cNvSpPr>
          <p:nvPr/>
        </p:nvSpPr>
        <p:spPr>
          <a:xfrm>
            <a:off x="539552" y="4550569"/>
            <a:ext cx="590939" cy="603047"/>
          </a:xfrm>
          <a:prstGeom prst="ellipse">
            <a:avLst/>
          </a:prstGeom>
          <a:blipFill>
            <a:blip r:embed="rId5"/>
            <a:stretch>
              <a:fillRect/>
            </a:stretch>
          </a:blipFill>
          <a:ln w="50800"/>
        </p:spPr>
        <p:txBody>
          <a:bodyPr/>
          <a:lstStyle/>
          <a:p>
            <a:pPr>
              <a:defRPr/>
            </a:pPr>
            <a:r>
              <a:rPr lang="zh-CN" altLang="en-US">
                <a:noFill/>
                <a:ea typeface="MS PGothic"/>
                <a:cs typeface="MS PGothic"/>
              </a:rPr>
              <a:t> </a:t>
            </a:r>
          </a:p>
        </p:txBody>
      </p:sp>
      <p:sp>
        <p:nvSpPr>
          <p:cNvPr id="26" name="Oval 81"/>
          <p:cNvSpPr>
            <a:spLocks noRot="1" noChangeAspect="1" noMove="1" noResize="1" noEditPoints="1" noAdjustHandles="1" noChangeArrowheads="1" noChangeShapeType="1" noTextEdit="1"/>
          </p:cNvSpPr>
          <p:nvPr/>
        </p:nvSpPr>
        <p:spPr>
          <a:xfrm>
            <a:off x="3139686" y="1052897"/>
            <a:ext cx="590939" cy="603047"/>
          </a:xfrm>
          <a:prstGeom prst="ellipse">
            <a:avLst/>
          </a:prstGeom>
          <a:blipFill>
            <a:blip r:embed="rId6"/>
            <a:stretch>
              <a:fillRect/>
            </a:stretch>
          </a:blipFill>
          <a:ln w="50800"/>
        </p:spPr>
        <p:txBody>
          <a:bodyPr/>
          <a:lstStyle/>
          <a:p>
            <a:pPr>
              <a:defRPr/>
            </a:pPr>
            <a:r>
              <a:rPr lang="zh-CN" altLang="en-US">
                <a:noFill/>
                <a:ea typeface="MS PGothic"/>
                <a:cs typeface="MS PGothic"/>
              </a:rPr>
              <a:t> </a:t>
            </a:r>
          </a:p>
        </p:txBody>
      </p:sp>
      <p:sp>
        <p:nvSpPr>
          <p:cNvPr id="27" name="Oval 82"/>
          <p:cNvSpPr>
            <a:spLocks noRot="1" noChangeAspect="1" noMove="1" noResize="1" noEditPoints="1" noAdjustHandles="1" noChangeArrowheads="1" noChangeShapeType="1" noTextEdit="1"/>
          </p:cNvSpPr>
          <p:nvPr/>
        </p:nvSpPr>
        <p:spPr>
          <a:xfrm>
            <a:off x="3139686" y="2109790"/>
            <a:ext cx="590939" cy="603047"/>
          </a:xfrm>
          <a:prstGeom prst="ellipse">
            <a:avLst/>
          </a:prstGeom>
          <a:blipFill>
            <a:blip r:embed="rId7"/>
            <a:stretch>
              <a:fillRect/>
            </a:stretch>
          </a:blipFill>
          <a:ln w="50800"/>
        </p:spPr>
        <p:txBody>
          <a:bodyPr/>
          <a:lstStyle/>
          <a:p>
            <a:pPr>
              <a:defRPr/>
            </a:pPr>
            <a:r>
              <a:rPr lang="zh-CN" altLang="en-US">
                <a:noFill/>
                <a:ea typeface="MS PGothic"/>
                <a:cs typeface="MS PGothic"/>
              </a:rPr>
              <a:t> </a:t>
            </a:r>
          </a:p>
        </p:txBody>
      </p:sp>
      <p:sp>
        <p:nvSpPr>
          <p:cNvPr id="28" name="Oval 83"/>
          <p:cNvSpPr>
            <a:spLocks noRot="1" noChangeAspect="1" noMove="1" noResize="1" noEditPoints="1" noAdjustHandles="1" noChangeArrowheads="1" noChangeShapeType="1" noTextEdit="1"/>
          </p:cNvSpPr>
          <p:nvPr/>
        </p:nvSpPr>
        <p:spPr>
          <a:xfrm>
            <a:off x="3139686" y="3223865"/>
            <a:ext cx="590939" cy="603047"/>
          </a:xfrm>
          <a:prstGeom prst="ellipse">
            <a:avLst/>
          </a:prstGeom>
          <a:blipFill>
            <a:blip r:embed="rId8"/>
            <a:stretch>
              <a:fillRect/>
            </a:stretch>
          </a:blipFill>
          <a:ln w="50800"/>
        </p:spPr>
        <p:txBody>
          <a:bodyPr/>
          <a:lstStyle/>
          <a:p>
            <a:pPr>
              <a:defRPr/>
            </a:pPr>
            <a:r>
              <a:rPr lang="zh-CN" altLang="en-US">
                <a:noFill/>
                <a:ea typeface="MS PGothic"/>
                <a:cs typeface="MS PGothic"/>
              </a:rPr>
              <a:t> </a:t>
            </a:r>
          </a:p>
        </p:txBody>
      </p:sp>
      <p:sp>
        <p:nvSpPr>
          <p:cNvPr id="29" name="Oval 84"/>
          <p:cNvSpPr>
            <a:spLocks noRot="1" noChangeAspect="1" noMove="1" noResize="1" noEditPoints="1" noAdjustHandles="1" noChangeArrowheads="1" noChangeShapeType="1" noTextEdit="1"/>
          </p:cNvSpPr>
          <p:nvPr/>
        </p:nvSpPr>
        <p:spPr>
          <a:xfrm>
            <a:off x="3139686" y="4249044"/>
            <a:ext cx="590939" cy="603047"/>
          </a:xfrm>
          <a:prstGeom prst="ellipse">
            <a:avLst/>
          </a:prstGeom>
          <a:blipFill>
            <a:blip r:embed="rId9"/>
            <a:stretch>
              <a:fillRect/>
            </a:stretch>
          </a:blipFill>
          <a:ln w="50800"/>
        </p:spPr>
        <p:txBody>
          <a:bodyPr/>
          <a:lstStyle/>
          <a:p>
            <a:pPr>
              <a:defRPr/>
            </a:pPr>
            <a:r>
              <a:rPr lang="zh-CN" altLang="en-US">
                <a:noFill/>
                <a:ea typeface="MS PGothic"/>
                <a:cs typeface="MS PGothic"/>
              </a:rPr>
              <a:t> </a:t>
            </a:r>
          </a:p>
        </p:txBody>
      </p:sp>
      <p:sp>
        <p:nvSpPr>
          <p:cNvPr id="30" name="Oval 85"/>
          <p:cNvSpPr>
            <a:spLocks noRot="1" noChangeAspect="1" noMove="1" noResize="1" noEditPoints="1" noAdjustHandles="1" noChangeArrowheads="1" noChangeShapeType="1" noTextEdit="1"/>
          </p:cNvSpPr>
          <p:nvPr/>
        </p:nvSpPr>
        <p:spPr>
          <a:xfrm>
            <a:off x="3139686" y="5274225"/>
            <a:ext cx="590939" cy="603047"/>
          </a:xfrm>
          <a:prstGeom prst="ellipse">
            <a:avLst/>
          </a:prstGeom>
          <a:blipFill>
            <a:blip r:embed="rId10"/>
            <a:stretch>
              <a:fillRect/>
            </a:stretch>
          </a:blipFill>
          <a:ln w="50800"/>
        </p:spPr>
        <p:txBody>
          <a:bodyPr/>
          <a:lstStyle/>
          <a:p>
            <a:pPr>
              <a:defRPr/>
            </a:pPr>
            <a:r>
              <a:rPr lang="zh-CN" altLang="en-US">
                <a:noFill/>
                <a:ea typeface="MS PGothic"/>
                <a:cs typeface="MS PGothic"/>
              </a:rPr>
              <a:t> </a:t>
            </a:r>
          </a:p>
        </p:txBody>
      </p:sp>
      <p:cxnSp>
        <p:nvCxnSpPr>
          <p:cNvPr id="31" name="Straight Connector 86"/>
          <p:cNvCxnSpPr>
            <a:stCxn id="23" idx="6"/>
            <a:endCxn id="26" idx="2"/>
          </p:cNvCxnSpPr>
          <p:nvPr/>
        </p:nvCxnSpPr>
        <p:spPr>
          <a:xfrm flipV="1">
            <a:off x="1130780" y="1354072"/>
            <a:ext cx="2008429" cy="72517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32" name="Straight Connector 88"/>
          <p:cNvCxnSpPr>
            <a:endCxn id="29" idx="2"/>
          </p:cNvCxnSpPr>
          <p:nvPr/>
        </p:nvCxnSpPr>
        <p:spPr>
          <a:xfrm>
            <a:off x="1130780" y="2110670"/>
            <a:ext cx="2008429" cy="2439005"/>
          </a:xfrm>
          <a:prstGeom prst="line">
            <a:avLst/>
          </a:prstGeom>
          <a:ln w="50800"/>
        </p:spPr>
        <p:style>
          <a:lnRef idx="1">
            <a:schemeClr val="dk1"/>
          </a:lnRef>
          <a:fillRef idx="0">
            <a:schemeClr val="dk1"/>
          </a:fillRef>
          <a:effectRef idx="0">
            <a:schemeClr val="dk1"/>
          </a:effectRef>
          <a:fontRef idx="minor">
            <a:schemeClr val="tx1"/>
          </a:fontRef>
        </p:style>
      </p:cxnSp>
      <p:cxnSp>
        <p:nvCxnSpPr>
          <p:cNvPr id="33" name="Straight Connector 89"/>
          <p:cNvCxnSpPr>
            <a:stCxn id="23" idx="6"/>
            <a:endCxn id="27" idx="2"/>
          </p:cNvCxnSpPr>
          <p:nvPr/>
        </p:nvCxnSpPr>
        <p:spPr>
          <a:xfrm>
            <a:off x="1130780" y="2079246"/>
            <a:ext cx="2008429" cy="331162"/>
          </a:xfrm>
          <a:prstGeom prst="line">
            <a:avLst/>
          </a:prstGeom>
          <a:ln w="50800"/>
        </p:spPr>
        <p:style>
          <a:lnRef idx="1">
            <a:schemeClr val="dk1"/>
          </a:lnRef>
          <a:fillRef idx="0">
            <a:schemeClr val="dk1"/>
          </a:fillRef>
          <a:effectRef idx="0">
            <a:schemeClr val="dk1"/>
          </a:effectRef>
          <a:fontRef idx="minor">
            <a:schemeClr val="tx1"/>
          </a:fontRef>
        </p:style>
      </p:cxnSp>
      <p:cxnSp>
        <p:nvCxnSpPr>
          <p:cNvPr id="34" name="Straight Connector 90"/>
          <p:cNvCxnSpPr>
            <a:stCxn id="24" idx="6"/>
            <a:endCxn id="29" idx="2"/>
          </p:cNvCxnSpPr>
          <p:nvPr/>
        </p:nvCxnSpPr>
        <p:spPr>
          <a:xfrm>
            <a:off x="1130780" y="3524761"/>
            <a:ext cx="2008429" cy="1024914"/>
          </a:xfrm>
          <a:prstGeom prst="line">
            <a:avLst/>
          </a:prstGeom>
          <a:ln w="50800"/>
        </p:spPr>
        <p:style>
          <a:lnRef idx="1">
            <a:schemeClr val="dk1"/>
          </a:lnRef>
          <a:fillRef idx="0">
            <a:schemeClr val="dk1"/>
          </a:fillRef>
          <a:effectRef idx="0">
            <a:schemeClr val="dk1"/>
          </a:effectRef>
          <a:fontRef idx="minor">
            <a:schemeClr val="tx1"/>
          </a:fontRef>
        </p:style>
      </p:cxnSp>
      <p:cxnSp>
        <p:nvCxnSpPr>
          <p:cNvPr id="35" name="Straight Connector 91"/>
          <p:cNvCxnSpPr>
            <a:stCxn id="24" idx="6"/>
            <a:endCxn id="30" idx="2"/>
          </p:cNvCxnSpPr>
          <p:nvPr/>
        </p:nvCxnSpPr>
        <p:spPr>
          <a:xfrm>
            <a:off x="1130780" y="3524761"/>
            <a:ext cx="2008429" cy="2049827"/>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36" name="Straight Connector 92"/>
          <p:cNvCxnSpPr>
            <a:stCxn id="25" idx="6"/>
            <a:endCxn id="30" idx="2"/>
          </p:cNvCxnSpPr>
          <p:nvPr/>
        </p:nvCxnSpPr>
        <p:spPr>
          <a:xfrm>
            <a:off x="1130780" y="4851830"/>
            <a:ext cx="2008429" cy="722758"/>
          </a:xfrm>
          <a:prstGeom prst="line">
            <a:avLst/>
          </a:prstGeom>
          <a:ln w="50800"/>
        </p:spPr>
        <p:style>
          <a:lnRef idx="1">
            <a:schemeClr val="dk1"/>
          </a:lnRef>
          <a:fillRef idx="0">
            <a:schemeClr val="dk1"/>
          </a:fillRef>
          <a:effectRef idx="0">
            <a:schemeClr val="dk1"/>
          </a:effectRef>
          <a:fontRef idx="minor">
            <a:schemeClr val="tx1"/>
          </a:fontRef>
        </p:style>
      </p:cxnSp>
      <p:cxnSp>
        <p:nvCxnSpPr>
          <p:cNvPr id="37" name="Straight Connector 102"/>
          <p:cNvCxnSpPr>
            <a:stCxn id="23" idx="6"/>
            <a:endCxn id="30" idx="2"/>
          </p:cNvCxnSpPr>
          <p:nvPr/>
        </p:nvCxnSpPr>
        <p:spPr>
          <a:xfrm>
            <a:off x="1130780" y="2079246"/>
            <a:ext cx="2008429" cy="3495342"/>
          </a:xfrm>
          <a:prstGeom prst="line">
            <a:avLst/>
          </a:prstGeom>
          <a:ln w="50800"/>
        </p:spPr>
        <p:style>
          <a:lnRef idx="1">
            <a:schemeClr val="dk1"/>
          </a:lnRef>
          <a:fillRef idx="0">
            <a:schemeClr val="dk1"/>
          </a:fillRef>
          <a:effectRef idx="0">
            <a:schemeClr val="dk1"/>
          </a:effectRef>
          <a:fontRef idx="minor">
            <a:schemeClr val="tx1"/>
          </a:fontRef>
        </p:style>
      </p:cxnSp>
      <p:cxnSp>
        <p:nvCxnSpPr>
          <p:cNvPr id="38" name="Straight Connector 105"/>
          <p:cNvCxnSpPr>
            <a:stCxn id="25" idx="6"/>
            <a:endCxn id="29" idx="2"/>
          </p:cNvCxnSpPr>
          <p:nvPr/>
        </p:nvCxnSpPr>
        <p:spPr>
          <a:xfrm flipV="1">
            <a:off x="1130780" y="4549675"/>
            <a:ext cx="2008429" cy="30215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39" name="直接连接符 38"/>
          <p:cNvCxnSpPr>
            <a:stCxn id="23" idx="6"/>
            <a:endCxn id="28" idx="2"/>
          </p:cNvCxnSpPr>
          <p:nvPr/>
        </p:nvCxnSpPr>
        <p:spPr bwMode="auto">
          <a:xfrm>
            <a:off x="1130780" y="2079246"/>
            <a:ext cx="2008429" cy="1445515"/>
          </a:xfrm>
          <a:prstGeom prst="line">
            <a:avLst/>
          </a:prstGeom>
          <a:ln w="50800"/>
        </p:spPr>
        <p:style>
          <a:lnRef idx="1">
            <a:schemeClr val="dk1"/>
          </a:lnRef>
          <a:fillRef idx="0">
            <a:schemeClr val="dk1"/>
          </a:fillRef>
          <a:effectRef idx="0">
            <a:schemeClr val="dk1"/>
          </a:effectRef>
          <a:fontRef idx="minor">
            <a:schemeClr val="tx1"/>
          </a:fontRef>
        </p:style>
      </p:cxnSp>
      <p:sp>
        <p:nvSpPr>
          <p:cNvPr id="40" name="文本框 24"/>
          <p:cNvSpPr txBox="1">
            <a:spLocks noChangeArrowheads="1"/>
          </p:cNvSpPr>
          <p:nvPr/>
        </p:nvSpPr>
        <p:spPr bwMode="auto">
          <a:xfrm>
            <a:off x="2263370" y="2557862"/>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3</a:t>
            </a:r>
            <a:endParaRPr lang="zh-CN" altLang="en-US" sz="2000"/>
          </a:p>
        </p:txBody>
      </p:sp>
      <p:sp>
        <p:nvSpPr>
          <p:cNvPr id="41" name="文本框 27"/>
          <p:cNvSpPr txBox="1">
            <a:spLocks noChangeArrowheads="1"/>
          </p:cNvSpPr>
          <p:nvPr/>
        </p:nvSpPr>
        <p:spPr bwMode="auto">
          <a:xfrm>
            <a:off x="2263370" y="1900370"/>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5</a:t>
            </a:r>
            <a:endParaRPr lang="zh-CN" altLang="en-US" sz="2000"/>
          </a:p>
        </p:txBody>
      </p:sp>
      <p:sp>
        <p:nvSpPr>
          <p:cNvPr id="42" name="文本框 28"/>
          <p:cNvSpPr txBox="1">
            <a:spLocks noChangeArrowheads="1"/>
          </p:cNvSpPr>
          <p:nvPr/>
        </p:nvSpPr>
        <p:spPr bwMode="auto">
          <a:xfrm>
            <a:off x="2263370" y="1163108"/>
            <a:ext cx="779856"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FF0000"/>
                </a:solidFill>
              </a:rPr>
              <a:t>7</a:t>
            </a:r>
            <a:endParaRPr lang="zh-CN" altLang="en-US" sz="2000" dirty="0">
              <a:solidFill>
                <a:srgbClr val="FF0000"/>
              </a:solidFill>
            </a:endParaRPr>
          </a:p>
        </p:txBody>
      </p:sp>
      <p:sp>
        <p:nvSpPr>
          <p:cNvPr id="43" name="文本框 29"/>
          <p:cNvSpPr txBox="1">
            <a:spLocks noChangeArrowheads="1"/>
          </p:cNvSpPr>
          <p:nvPr/>
        </p:nvSpPr>
        <p:spPr bwMode="auto">
          <a:xfrm>
            <a:off x="2263370" y="3215353"/>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9</a:t>
            </a:r>
            <a:endParaRPr lang="zh-CN" altLang="en-US" sz="2000"/>
          </a:p>
        </p:txBody>
      </p:sp>
      <p:sp>
        <p:nvSpPr>
          <p:cNvPr id="44" name="文本框 30"/>
          <p:cNvSpPr txBox="1">
            <a:spLocks noChangeArrowheads="1"/>
          </p:cNvSpPr>
          <p:nvPr/>
        </p:nvSpPr>
        <p:spPr bwMode="auto">
          <a:xfrm>
            <a:off x="2280168" y="5328029"/>
            <a:ext cx="7798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2</a:t>
            </a:r>
            <a:endParaRPr lang="zh-CN" altLang="en-US" sz="2000"/>
          </a:p>
        </p:txBody>
      </p:sp>
      <p:sp>
        <p:nvSpPr>
          <p:cNvPr id="45" name="文本框 31"/>
          <p:cNvSpPr txBox="1">
            <a:spLocks noChangeArrowheads="1"/>
          </p:cNvSpPr>
          <p:nvPr/>
        </p:nvSpPr>
        <p:spPr bwMode="auto">
          <a:xfrm>
            <a:off x="2263370" y="3793075"/>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1</a:t>
            </a:r>
            <a:endParaRPr lang="zh-CN" altLang="en-US" sz="2000"/>
          </a:p>
        </p:txBody>
      </p:sp>
      <p:sp>
        <p:nvSpPr>
          <p:cNvPr id="46" name="文本框 32"/>
          <p:cNvSpPr txBox="1">
            <a:spLocks noChangeArrowheads="1"/>
          </p:cNvSpPr>
          <p:nvPr/>
        </p:nvSpPr>
        <p:spPr bwMode="auto">
          <a:xfrm>
            <a:off x="1199856" y="2777831"/>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11</a:t>
            </a:r>
            <a:endParaRPr lang="zh-CN" altLang="en-US" sz="2000" dirty="0"/>
          </a:p>
        </p:txBody>
      </p:sp>
      <p:sp>
        <p:nvSpPr>
          <p:cNvPr id="47" name="文本框 33"/>
          <p:cNvSpPr txBox="1">
            <a:spLocks noChangeArrowheads="1"/>
          </p:cNvSpPr>
          <p:nvPr/>
        </p:nvSpPr>
        <p:spPr bwMode="auto">
          <a:xfrm>
            <a:off x="1284351" y="4421560"/>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FF0000"/>
                </a:solidFill>
              </a:rPr>
              <a:t>6</a:t>
            </a:r>
            <a:endParaRPr lang="zh-CN" altLang="en-US" sz="2000" dirty="0">
              <a:solidFill>
                <a:srgbClr val="FF0000"/>
              </a:solidFill>
            </a:endParaRPr>
          </a:p>
        </p:txBody>
      </p:sp>
      <p:sp>
        <p:nvSpPr>
          <p:cNvPr id="48" name="文本框 34"/>
          <p:cNvSpPr txBox="1">
            <a:spLocks noChangeArrowheads="1"/>
          </p:cNvSpPr>
          <p:nvPr/>
        </p:nvSpPr>
        <p:spPr bwMode="auto">
          <a:xfrm>
            <a:off x="1284351" y="3872845"/>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FF0000"/>
                </a:solidFill>
              </a:rPr>
              <a:t>7</a:t>
            </a:r>
            <a:endParaRPr lang="zh-CN" altLang="en-US" sz="2000" dirty="0">
              <a:solidFill>
                <a:srgbClr val="FF0000"/>
              </a:solidFill>
            </a:endParaRPr>
          </a:p>
        </p:txBody>
      </p:sp>
      <p:sp>
        <p:nvSpPr>
          <p:cNvPr id="49"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45</a:t>
            </a:fld>
            <a:endParaRPr lang="en-US" altLang="zh-CN" sz="1200" b="0">
              <a:ea typeface="Gulim" pitchFamily="34" charset="-127"/>
            </a:endParaRPr>
          </a:p>
        </p:txBody>
      </p:sp>
    </p:spTree>
    <p:extLst>
      <p:ext uri="{BB962C8B-B14F-4D97-AF65-F5344CB8AC3E}">
        <p14:creationId xmlns:p14="http://schemas.microsoft.com/office/powerpoint/2010/main" val="125230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标注 24"/>
          <p:cNvSpPr>
            <a:spLocks noChangeArrowheads="1"/>
          </p:cNvSpPr>
          <p:nvPr/>
        </p:nvSpPr>
        <p:spPr bwMode="auto">
          <a:xfrm>
            <a:off x="104215" y="5653746"/>
            <a:ext cx="2379553" cy="649865"/>
          </a:xfrm>
          <a:prstGeom prst="wedgeRectCallout">
            <a:avLst>
              <a:gd name="adj1" fmla="val 12929"/>
              <a:gd name="adj2" fmla="val -181494"/>
            </a:avLst>
          </a:prstGeom>
          <a:solidFill>
            <a:srgbClr val="FFC000"/>
          </a:solidFill>
          <a:ln>
            <a:noFill/>
          </a:ln>
        </p:spPr>
        <p:txBody>
          <a:bodyPr anchor="ct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defRPr/>
            </a:pPr>
            <a:r>
              <a:rPr lang="en-US" altLang="zh-CN" sz="2000" dirty="0">
                <a:latin typeface="+mn-lt"/>
                <a:cs typeface="ＭＳ Ｐゴシック" charset="-128"/>
              </a:rPr>
              <a:t>The offline optimal cost is 20</a:t>
            </a:r>
            <a:endParaRPr lang="zh-CN" altLang="en-US" sz="2000" dirty="0">
              <a:latin typeface="+mn-lt"/>
              <a:cs typeface="ＭＳ Ｐゴシック" charset="-128"/>
            </a:endParaRPr>
          </a:p>
        </p:txBody>
      </p:sp>
      <p:sp>
        <p:nvSpPr>
          <p:cNvPr id="36885" name="Rectangle 3"/>
          <p:cNvSpPr txBox="1">
            <a:spLocks noChangeArrowheads="1"/>
          </p:cNvSpPr>
          <p:nvPr/>
        </p:nvSpPr>
        <p:spPr bwMode="auto">
          <a:xfrm>
            <a:off x="5268913" y="6021288"/>
            <a:ext cx="3335337"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a:spcBef>
                <a:spcPts val="0"/>
              </a:spcBef>
              <a:spcAft>
                <a:spcPts val="0"/>
              </a:spcAft>
              <a:buSzPct val="60000"/>
              <a:buFont typeface="Wingdings" panose="05000000000000000000" pitchFamily="2" charset="2"/>
              <a:buNone/>
              <a:defRPr/>
            </a:pPr>
            <a:r>
              <a:rPr lang="en-US" altLang="zh-CN" sz="2400" dirty="0">
                <a:latin typeface="+mn-lt"/>
                <a:cs typeface="ＭＳ Ｐゴシック" charset="-128"/>
              </a:rPr>
              <a:t>(Two-sided)</a:t>
            </a:r>
          </a:p>
          <a:p>
            <a:pPr algn="ctr">
              <a:spcBef>
                <a:spcPts val="0"/>
              </a:spcBef>
              <a:spcAft>
                <a:spcPts val="0"/>
              </a:spcAft>
              <a:buSzPct val="60000"/>
              <a:buFont typeface="Wingdings" panose="05000000000000000000" pitchFamily="2" charset="2"/>
              <a:buNone/>
              <a:defRPr/>
            </a:pPr>
            <a:r>
              <a:rPr lang="en-US" altLang="zh-CN" sz="2400" dirty="0">
                <a:latin typeface="+mn-lt"/>
                <a:cs typeface="ＭＳ Ｐゴシック" charset="-128"/>
              </a:rPr>
              <a:t>Online Scenario</a:t>
            </a:r>
          </a:p>
        </p:txBody>
      </p:sp>
      <p:sp>
        <p:nvSpPr>
          <p:cNvPr id="38" name="Oval 83"/>
          <p:cNvSpPr>
            <a:spLocks noRot="1" noChangeAspect="1" noMove="1" noResize="1" noEditPoints="1" noAdjustHandles="1" noChangeArrowheads="1" noChangeShapeType="1" noTextEdit="1"/>
          </p:cNvSpPr>
          <p:nvPr/>
        </p:nvSpPr>
        <p:spPr>
          <a:xfrm>
            <a:off x="7869493" y="3223704"/>
            <a:ext cx="590939" cy="603047"/>
          </a:xfrm>
          <a:prstGeom prst="ellipse">
            <a:avLst/>
          </a:prstGeom>
          <a:blipFill>
            <a:blip r:embed="rId3"/>
            <a:stretch>
              <a:fillRect/>
            </a:stretch>
          </a:blipFill>
          <a:ln w="50800"/>
        </p:spPr>
        <p:txBody>
          <a:bodyPr/>
          <a:lstStyle/>
          <a:p>
            <a:pPr>
              <a:defRPr/>
            </a:pPr>
            <a:r>
              <a:rPr lang="zh-CN" altLang="en-US">
                <a:noFill/>
                <a:ea typeface="MS PGothic"/>
                <a:cs typeface="MS PGothic"/>
              </a:rPr>
              <a:t> </a:t>
            </a:r>
          </a:p>
        </p:txBody>
      </p:sp>
      <p:sp>
        <p:nvSpPr>
          <p:cNvPr id="59" name="Rectangle 3"/>
          <p:cNvSpPr txBox="1">
            <a:spLocks noChangeArrowheads="1"/>
          </p:cNvSpPr>
          <p:nvPr/>
        </p:nvSpPr>
        <p:spPr bwMode="auto">
          <a:xfrm>
            <a:off x="611188" y="6376504"/>
            <a:ext cx="3119437" cy="413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a:lnSpc>
                <a:spcPct val="95000"/>
              </a:lnSpc>
              <a:spcBef>
                <a:spcPct val="25000"/>
              </a:spcBef>
              <a:spcAft>
                <a:spcPct val="10000"/>
              </a:spcAft>
              <a:buSzPct val="60000"/>
              <a:buFont typeface="Wingdings" panose="05000000000000000000" pitchFamily="2" charset="2"/>
              <a:buNone/>
              <a:defRPr/>
            </a:pPr>
            <a:r>
              <a:rPr lang="en-US" altLang="zh-CN" sz="2400" dirty="0">
                <a:latin typeface="+mn-lt"/>
                <a:cs typeface="ＭＳ Ｐゴシック" charset="-128"/>
              </a:rPr>
              <a:t>Offline Scenario</a:t>
            </a:r>
          </a:p>
        </p:txBody>
      </p:sp>
      <p:sp>
        <p:nvSpPr>
          <p:cNvPr id="26" name="Oval 78"/>
          <p:cNvSpPr>
            <a:spLocks noRot="1" noChangeAspect="1" noMove="1" noResize="1" noEditPoints="1" noAdjustHandles="1" noChangeArrowheads="1" noChangeShapeType="1" noTextEdit="1"/>
          </p:cNvSpPr>
          <p:nvPr/>
        </p:nvSpPr>
        <p:spPr>
          <a:xfrm>
            <a:off x="539552" y="1776554"/>
            <a:ext cx="590939" cy="603047"/>
          </a:xfrm>
          <a:prstGeom prst="ellipse">
            <a:avLst/>
          </a:prstGeom>
          <a:blipFill>
            <a:blip r:embed="rId4"/>
            <a:stretch>
              <a:fillRect/>
            </a:stretch>
          </a:blipFill>
          <a:ln w="50800"/>
        </p:spPr>
        <p:txBody>
          <a:bodyPr/>
          <a:lstStyle/>
          <a:p>
            <a:pPr>
              <a:defRPr/>
            </a:pPr>
            <a:r>
              <a:rPr lang="zh-CN" altLang="en-US">
                <a:noFill/>
                <a:ea typeface="MS PGothic"/>
                <a:cs typeface="MS PGothic"/>
              </a:rPr>
              <a:t> </a:t>
            </a:r>
          </a:p>
        </p:txBody>
      </p:sp>
      <p:sp>
        <p:nvSpPr>
          <p:cNvPr id="27" name="Oval 79"/>
          <p:cNvSpPr>
            <a:spLocks noRot="1" noChangeAspect="1" noMove="1" noResize="1" noEditPoints="1" noAdjustHandles="1" noChangeArrowheads="1" noChangeShapeType="1" noTextEdit="1"/>
          </p:cNvSpPr>
          <p:nvPr/>
        </p:nvSpPr>
        <p:spPr>
          <a:xfrm>
            <a:off x="539552" y="3223865"/>
            <a:ext cx="590939" cy="603047"/>
          </a:xfrm>
          <a:prstGeom prst="ellipse">
            <a:avLst/>
          </a:prstGeom>
          <a:blipFill>
            <a:blip r:embed="rId5"/>
            <a:stretch>
              <a:fillRect/>
            </a:stretch>
          </a:blipFill>
          <a:ln w="50800"/>
        </p:spPr>
        <p:txBody>
          <a:bodyPr/>
          <a:lstStyle/>
          <a:p>
            <a:pPr>
              <a:defRPr/>
            </a:pPr>
            <a:r>
              <a:rPr lang="zh-CN" altLang="en-US">
                <a:noFill/>
                <a:ea typeface="MS PGothic"/>
                <a:cs typeface="MS PGothic"/>
              </a:rPr>
              <a:t> </a:t>
            </a:r>
          </a:p>
        </p:txBody>
      </p:sp>
      <p:sp>
        <p:nvSpPr>
          <p:cNvPr id="28" name="Oval 80"/>
          <p:cNvSpPr>
            <a:spLocks noRot="1" noChangeAspect="1" noMove="1" noResize="1" noEditPoints="1" noAdjustHandles="1" noChangeArrowheads="1" noChangeShapeType="1" noTextEdit="1"/>
          </p:cNvSpPr>
          <p:nvPr/>
        </p:nvSpPr>
        <p:spPr>
          <a:xfrm>
            <a:off x="539552" y="4550569"/>
            <a:ext cx="590939" cy="603047"/>
          </a:xfrm>
          <a:prstGeom prst="ellipse">
            <a:avLst/>
          </a:prstGeom>
          <a:blipFill>
            <a:blip r:embed="rId6"/>
            <a:stretch>
              <a:fillRect/>
            </a:stretch>
          </a:blipFill>
          <a:ln w="50800"/>
        </p:spPr>
        <p:txBody>
          <a:bodyPr/>
          <a:lstStyle/>
          <a:p>
            <a:pPr>
              <a:defRPr/>
            </a:pPr>
            <a:r>
              <a:rPr lang="zh-CN" altLang="en-US">
                <a:noFill/>
                <a:ea typeface="MS PGothic"/>
                <a:cs typeface="MS PGothic"/>
              </a:rPr>
              <a:t> </a:t>
            </a:r>
          </a:p>
        </p:txBody>
      </p:sp>
      <p:sp>
        <p:nvSpPr>
          <p:cNvPr id="29" name="Oval 81"/>
          <p:cNvSpPr>
            <a:spLocks noRot="1" noChangeAspect="1" noMove="1" noResize="1" noEditPoints="1" noAdjustHandles="1" noChangeArrowheads="1" noChangeShapeType="1" noTextEdit="1"/>
          </p:cNvSpPr>
          <p:nvPr/>
        </p:nvSpPr>
        <p:spPr>
          <a:xfrm>
            <a:off x="3139686" y="1052897"/>
            <a:ext cx="590939" cy="603047"/>
          </a:xfrm>
          <a:prstGeom prst="ellipse">
            <a:avLst/>
          </a:prstGeom>
          <a:blipFill>
            <a:blip r:embed="rId7"/>
            <a:stretch>
              <a:fillRect/>
            </a:stretch>
          </a:blipFill>
          <a:ln w="50800"/>
        </p:spPr>
        <p:txBody>
          <a:bodyPr/>
          <a:lstStyle/>
          <a:p>
            <a:pPr>
              <a:defRPr/>
            </a:pPr>
            <a:r>
              <a:rPr lang="zh-CN" altLang="en-US">
                <a:noFill/>
                <a:ea typeface="MS PGothic"/>
                <a:cs typeface="MS PGothic"/>
              </a:rPr>
              <a:t> </a:t>
            </a:r>
          </a:p>
        </p:txBody>
      </p:sp>
      <p:sp>
        <p:nvSpPr>
          <p:cNvPr id="30" name="Oval 82"/>
          <p:cNvSpPr>
            <a:spLocks noRot="1" noChangeAspect="1" noMove="1" noResize="1" noEditPoints="1" noAdjustHandles="1" noChangeArrowheads="1" noChangeShapeType="1" noTextEdit="1"/>
          </p:cNvSpPr>
          <p:nvPr/>
        </p:nvSpPr>
        <p:spPr>
          <a:xfrm>
            <a:off x="3139686" y="2109790"/>
            <a:ext cx="590939" cy="603047"/>
          </a:xfrm>
          <a:prstGeom prst="ellipse">
            <a:avLst/>
          </a:prstGeom>
          <a:blipFill>
            <a:blip r:embed="rId8"/>
            <a:stretch>
              <a:fillRect/>
            </a:stretch>
          </a:blipFill>
          <a:ln w="50800"/>
        </p:spPr>
        <p:txBody>
          <a:bodyPr/>
          <a:lstStyle/>
          <a:p>
            <a:pPr>
              <a:defRPr/>
            </a:pPr>
            <a:r>
              <a:rPr lang="zh-CN" altLang="en-US">
                <a:noFill/>
                <a:ea typeface="MS PGothic"/>
                <a:cs typeface="MS PGothic"/>
              </a:rPr>
              <a:t> </a:t>
            </a:r>
          </a:p>
        </p:txBody>
      </p:sp>
      <p:sp>
        <p:nvSpPr>
          <p:cNvPr id="31" name="Oval 83"/>
          <p:cNvSpPr>
            <a:spLocks noRot="1" noChangeAspect="1" noMove="1" noResize="1" noEditPoints="1" noAdjustHandles="1" noChangeArrowheads="1" noChangeShapeType="1" noTextEdit="1"/>
          </p:cNvSpPr>
          <p:nvPr/>
        </p:nvSpPr>
        <p:spPr>
          <a:xfrm>
            <a:off x="3139686" y="3223865"/>
            <a:ext cx="590939" cy="603047"/>
          </a:xfrm>
          <a:prstGeom prst="ellipse">
            <a:avLst/>
          </a:prstGeom>
          <a:blipFill>
            <a:blip r:embed="rId3"/>
            <a:stretch>
              <a:fillRect/>
            </a:stretch>
          </a:blipFill>
          <a:ln w="50800"/>
        </p:spPr>
        <p:txBody>
          <a:bodyPr/>
          <a:lstStyle/>
          <a:p>
            <a:pPr>
              <a:defRPr/>
            </a:pPr>
            <a:r>
              <a:rPr lang="zh-CN" altLang="en-US">
                <a:noFill/>
                <a:ea typeface="MS PGothic"/>
                <a:cs typeface="MS PGothic"/>
              </a:rPr>
              <a:t> </a:t>
            </a:r>
          </a:p>
        </p:txBody>
      </p:sp>
      <p:sp>
        <p:nvSpPr>
          <p:cNvPr id="32" name="Oval 84"/>
          <p:cNvSpPr>
            <a:spLocks noRot="1" noChangeAspect="1" noMove="1" noResize="1" noEditPoints="1" noAdjustHandles="1" noChangeArrowheads="1" noChangeShapeType="1" noTextEdit="1"/>
          </p:cNvSpPr>
          <p:nvPr/>
        </p:nvSpPr>
        <p:spPr>
          <a:xfrm>
            <a:off x="3139686" y="4249044"/>
            <a:ext cx="590939" cy="603047"/>
          </a:xfrm>
          <a:prstGeom prst="ellipse">
            <a:avLst/>
          </a:prstGeom>
          <a:blipFill>
            <a:blip r:embed="rId9"/>
            <a:stretch>
              <a:fillRect/>
            </a:stretch>
          </a:blipFill>
          <a:ln w="50800"/>
        </p:spPr>
        <p:txBody>
          <a:bodyPr/>
          <a:lstStyle/>
          <a:p>
            <a:pPr>
              <a:defRPr/>
            </a:pPr>
            <a:r>
              <a:rPr lang="zh-CN" altLang="en-US">
                <a:noFill/>
                <a:ea typeface="MS PGothic"/>
                <a:cs typeface="MS PGothic"/>
              </a:rPr>
              <a:t> </a:t>
            </a:r>
          </a:p>
        </p:txBody>
      </p:sp>
      <p:sp>
        <p:nvSpPr>
          <p:cNvPr id="33" name="Oval 85"/>
          <p:cNvSpPr>
            <a:spLocks noRot="1" noChangeAspect="1" noMove="1" noResize="1" noEditPoints="1" noAdjustHandles="1" noChangeArrowheads="1" noChangeShapeType="1" noTextEdit="1"/>
          </p:cNvSpPr>
          <p:nvPr/>
        </p:nvSpPr>
        <p:spPr>
          <a:xfrm>
            <a:off x="3139686" y="5274225"/>
            <a:ext cx="590939" cy="603047"/>
          </a:xfrm>
          <a:prstGeom prst="ellipse">
            <a:avLst/>
          </a:prstGeom>
          <a:blipFill>
            <a:blip r:embed="rId10"/>
            <a:stretch>
              <a:fillRect/>
            </a:stretch>
          </a:blipFill>
          <a:ln w="50800"/>
        </p:spPr>
        <p:txBody>
          <a:bodyPr/>
          <a:lstStyle/>
          <a:p>
            <a:pPr>
              <a:defRPr/>
            </a:pPr>
            <a:r>
              <a:rPr lang="zh-CN" altLang="en-US">
                <a:noFill/>
                <a:ea typeface="MS PGothic"/>
                <a:cs typeface="MS PGothic"/>
              </a:rPr>
              <a:t> </a:t>
            </a:r>
          </a:p>
        </p:txBody>
      </p:sp>
      <p:cxnSp>
        <p:nvCxnSpPr>
          <p:cNvPr id="34" name="Straight Connector 86"/>
          <p:cNvCxnSpPr>
            <a:stCxn id="26" idx="6"/>
            <a:endCxn id="29" idx="2"/>
          </p:cNvCxnSpPr>
          <p:nvPr/>
        </p:nvCxnSpPr>
        <p:spPr>
          <a:xfrm flipV="1">
            <a:off x="1130780" y="1354072"/>
            <a:ext cx="2008429" cy="72517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35" name="Straight Connector 88"/>
          <p:cNvCxnSpPr>
            <a:endCxn id="32" idx="2"/>
          </p:cNvCxnSpPr>
          <p:nvPr/>
        </p:nvCxnSpPr>
        <p:spPr>
          <a:xfrm>
            <a:off x="1130780" y="2110670"/>
            <a:ext cx="2008429" cy="2439005"/>
          </a:xfrm>
          <a:prstGeom prst="line">
            <a:avLst/>
          </a:prstGeom>
          <a:ln w="50800"/>
        </p:spPr>
        <p:style>
          <a:lnRef idx="1">
            <a:schemeClr val="dk1"/>
          </a:lnRef>
          <a:fillRef idx="0">
            <a:schemeClr val="dk1"/>
          </a:fillRef>
          <a:effectRef idx="0">
            <a:schemeClr val="dk1"/>
          </a:effectRef>
          <a:fontRef idx="minor">
            <a:schemeClr val="tx1"/>
          </a:fontRef>
        </p:style>
      </p:cxnSp>
      <p:cxnSp>
        <p:nvCxnSpPr>
          <p:cNvPr id="36" name="Straight Connector 89"/>
          <p:cNvCxnSpPr>
            <a:stCxn id="26" idx="6"/>
            <a:endCxn id="30" idx="2"/>
          </p:cNvCxnSpPr>
          <p:nvPr/>
        </p:nvCxnSpPr>
        <p:spPr>
          <a:xfrm>
            <a:off x="1130780" y="2079246"/>
            <a:ext cx="2008429" cy="331162"/>
          </a:xfrm>
          <a:prstGeom prst="line">
            <a:avLst/>
          </a:prstGeom>
          <a:ln w="50800"/>
        </p:spPr>
        <p:style>
          <a:lnRef idx="1">
            <a:schemeClr val="dk1"/>
          </a:lnRef>
          <a:fillRef idx="0">
            <a:schemeClr val="dk1"/>
          </a:fillRef>
          <a:effectRef idx="0">
            <a:schemeClr val="dk1"/>
          </a:effectRef>
          <a:fontRef idx="minor">
            <a:schemeClr val="tx1"/>
          </a:fontRef>
        </p:style>
      </p:cxnSp>
      <p:cxnSp>
        <p:nvCxnSpPr>
          <p:cNvPr id="37" name="Straight Connector 90"/>
          <p:cNvCxnSpPr>
            <a:stCxn id="27" idx="6"/>
            <a:endCxn id="32" idx="2"/>
          </p:cNvCxnSpPr>
          <p:nvPr/>
        </p:nvCxnSpPr>
        <p:spPr>
          <a:xfrm>
            <a:off x="1130780" y="3524761"/>
            <a:ext cx="2008429" cy="1024914"/>
          </a:xfrm>
          <a:prstGeom prst="line">
            <a:avLst/>
          </a:prstGeom>
          <a:ln w="50800"/>
        </p:spPr>
        <p:style>
          <a:lnRef idx="1">
            <a:schemeClr val="dk1"/>
          </a:lnRef>
          <a:fillRef idx="0">
            <a:schemeClr val="dk1"/>
          </a:fillRef>
          <a:effectRef idx="0">
            <a:schemeClr val="dk1"/>
          </a:effectRef>
          <a:fontRef idx="minor">
            <a:schemeClr val="tx1"/>
          </a:fontRef>
        </p:style>
      </p:cxnSp>
      <p:cxnSp>
        <p:nvCxnSpPr>
          <p:cNvPr id="41" name="Straight Connector 91"/>
          <p:cNvCxnSpPr>
            <a:stCxn id="27" idx="6"/>
            <a:endCxn id="33" idx="2"/>
          </p:cNvCxnSpPr>
          <p:nvPr/>
        </p:nvCxnSpPr>
        <p:spPr>
          <a:xfrm>
            <a:off x="1130780" y="3524761"/>
            <a:ext cx="2008429" cy="2049827"/>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42" name="Straight Connector 92"/>
          <p:cNvCxnSpPr>
            <a:stCxn id="28" idx="6"/>
            <a:endCxn id="33" idx="2"/>
          </p:cNvCxnSpPr>
          <p:nvPr/>
        </p:nvCxnSpPr>
        <p:spPr>
          <a:xfrm>
            <a:off x="1130780" y="4851830"/>
            <a:ext cx="2008429" cy="722758"/>
          </a:xfrm>
          <a:prstGeom prst="line">
            <a:avLst/>
          </a:prstGeom>
          <a:ln w="50800"/>
        </p:spPr>
        <p:style>
          <a:lnRef idx="1">
            <a:schemeClr val="dk1"/>
          </a:lnRef>
          <a:fillRef idx="0">
            <a:schemeClr val="dk1"/>
          </a:fillRef>
          <a:effectRef idx="0">
            <a:schemeClr val="dk1"/>
          </a:effectRef>
          <a:fontRef idx="minor">
            <a:schemeClr val="tx1"/>
          </a:fontRef>
        </p:style>
      </p:cxnSp>
      <p:cxnSp>
        <p:nvCxnSpPr>
          <p:cNvPr id="43" name="Straight Connector 102"/>
          <p:cNvCxnSpPr>
            <a:stCxn id="26" idx="6"/>
            <a:endCxn id="33" idx="2"/>
          </p:cNvCxnSpPr>
          <p:nvPr/>
        </p:nvCxnSpPr>
        <p:spPr>
          <a:xfrm>
            <a:off x="1130780" y="2079246"/>
            <a:ext cx="2008429" cy="3495342"/>
          </a:xfrm>
          <a:prstGeom prst="line">
            <a:avLst/>
          </a:prstGeom>
          <a:ln w="50800"/>
        </p:spPr>
        <p:style>
          <a:lnRef idx="1">
            <a:schemeClr val="dk1"/>
          </a:lnRef>
          <a:fillRef idx="0">
            <a:schemeClr val="dk1"/>
          </a:fillRef>
          <a:effectRef idx="0">
            <a:schemeClr val="dk1"/>
          </a:effectRef>
          <a:fontRef idx="minor">
            <a:schemeClr val="tx1"/>
          </a:fontRef>
        </p:style>
      </p:cxnSp>
      <p:cxnSp>
        <p:nvCxnSpPr>
          <p:cNvPr id="44" name="Straight Connector 105"/>
          <p:cNvCxnSpPr>
            <a:stCxn id="28" idx="6"/>
            <a:endCxn id="32" idx="2"/>
          </p:cNvCxnSpPr>
          <p:nvPr/>
        </p:nvCxnSpPr>
        <p:spPr>
          <a:xfrm flipV="1">
            <a:off x="1130780" y="4549675"/>
            <a:ext cx="2008429" cy="30215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45" name="直接连接符 44"/>
          <p:cNvCxnSpPr>
            <a:stCxn id="26" idx="6"/>
            <a:endCxn id="31" idx="2"/>
          </p:cNvCxnSpPr>
          <p:nvPr/>
        </p:nvCxnSpPr>
        <p:spPr bwMode="auto">
          <a:xfrm>
            <a:off x="1130780" y="2079246"/>
            <a:ext cx="2008429" cy="1445515"/>
          </a:xfrm>
          <a:prstGeom prst="line">
            <a:avLst/>
          </a:prstGeom>
          <a:ln w="50800"/>
        </p:spPr>
        <p:style>
          <a:lnRef idx="1">
            <a:schemeClr val="dk1"/>
          </a:lnRef>
          <a:fillRef idx="0">
            <a:schemeClr val="dk1"/>
          </a:fillRef>
          <a:effectRef idx="0">
            <a:schemeClr val="dk1"/>
          </a:effectRef>
          <a:fontRef idx="minor">
            <a:schemeClr val="tx1"/>
          </a:fontRef>
        </p:style>
      </p:cxnSp>
      <p:sp>
        <p:nvSpPr>
          <p:cNvPr id="46" name="文本框 24"/>
          <p:cNvSpPr txBox="1">
            <a:spLocks noChangeArrowheads="1"/>
          </p:cNvSpPr>
          <p:nvPr/>
        </p:nvSpPr>
        <p:spPr bwMode="auto">
          <a:xfrm>
            <a:off x="2263370" y="2557862"/>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3</a:t>
            </a:r>
            <a:endParaRPr lang="zh-CN" altLang="en-US" sz="2000"/>
          </a:p>
        </p:txBody>
      </p:sp>
      <p:sp>
        <p:nvSpPr>
          <p:cNvPr id="47" name="文本框 27"/>
          <p:cNvSpPr txBox="1">
            <a:spLocks noChangeArrowheads="1"/>
          </p:cNvSpPr>
          <p:nvPr/>
        </p:nvSpPr>
        <p:spPr bwMode="auto">
          <a:xfrm>
            <a:off x="2263370" y="1900370"/>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5</a:t>
            </a:r>
            <a:endParaRPr lang="zh-CN" altLang="en-US" sz="2000"/>
          </a:p>
        </p:txBody>
      </p:sp>
      <p:sp>
        <p:nvSpPr>
          <p:cNvPr id="48" name="文本框 28"/>
          <p:cNvSpPr txBox="1">
            <a:spLocks noChangeArrowheads="1"/>
          </p:cNvSpPr>
          <p:nvPr/>
        </p:nvSpPr>
        <p:spPr bwMode="auto">
          <a:xfrm>
            <a:off x="2263370" y="1163108"/>
            <a:ext cx="779856"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FF0000"/>
                </a:solidFill>
              </a:rPr>
              <a:t>7</a:t>
            </a:r>
            <a:endParaRPr lang="zh-CN" altLang="en-US" sz="2000" dirty="0">
              <a:solidFill>
                <a:srgbClr val="FF0000"/>
              </a:solidFill>
            </a:endParaRPr>
          </a:p>
        </p:txBody>
      </p:sp>
      <p:sp>
        <p:nvSpPr>
          <p:cNvPr id="49" name="文本框 29"/>
          <p:cNvSpPr txBox="1">
            <a:spLocks noChangeArrowheads="1"/>
          </p:cNvSpPr>
          <p:nvPr/>
        </p:nvSpPr>
        <p:spPr bwMode="auto">
          <a:xfrm>
            <a:off x="2263370" y="3215353"/>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9</a:t>
            </a:r>
            <a:endParaRPr lang="zh-CN" altLang="en-US" sz="2000"/>
          </a:p>
        </p:txBody>
      </p:sp>
      <p:sp>
        <p:nvSpPr>
          <p:cNvPr id="50" name="文本框 30"/>
          <p:cNvSpPr txBox="1">
            <a:spLocks noChangeArrowheads="1"/>
          </p:cNvSpPr>
          <p:nvPr/>
        </p:nvSpPr>
        <p:spPr bwMode="auto">
          <a:xfrm>
            <a:off x="2280168" y="5328029"/>
            <a:ext cx="7798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2</a:t>
            </a:r>
            <a:endParaRPr lang="zh-CN" altLang="en-US" sz="2000"/>
          </a:p>
        </p:txBody>
      </p:sp>
      <p:sp>
        <p:nvSpPr>
          <p:cNvPr id="51" name="文本框 31"/>
          <p:cNvSpPr txBox="1">
            <a:spLocks noChangeArrowheads="1"/>
          </p:cNvSpPr>
          <p:nvPr/>
        </p:nvSpPr>
        <p:spPr bwMode="auto">
          <a:xfrm>
            <a:off x="2263370" y="3793075"/>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1</a:t>
            </a:r>
            <a:endParaRPr lang="zh-CN" altLang="en-US" sz="2000"/>
          </a:p>
        </p:txBody>
      </p:sp>
      <p:sp>
        <p:nvSpPr>
          <p:cNvPr id="52" name="文本框 32"/>
          <p:cNvSpPr txBox="1">
            <a:spLocks noChangeArrowheads="1"/>
          </p:cNvSpPr>
          <p:nvPr/>
        </p:nvSpPr>
        <p:spPr bwMode="auto">
          <a:xfrm>
            <a:off x="1199856" y="2777831"/>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11</a:t>
            </a:r>
            <a:endParaRPr lang="zh-CN" altLang="en-US" sz="2000" dirty="0"/>
          </a:p>
        </p:txBody>
      </p:sp>
      <p:sp>
        <p:nvSpPr>
          <p:cNvPr id="53" name="文本框 33"/>
          <p:cNvSpPr txBox="1">
            <a:spLocks noChangeArrowheads="1"/>
          </p:cNvSpPr>
          <p:nvPr/>
        </p:nvSpPr>
        <p:spPr bwMode="auto">
          <a:xfrm>
            <a:off x="1284351" y="4421560"/>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FF0000"/>
                </a:solidFill>
              </a:rPr>
              <a:t>6</a:t>
            </a:r>
            <a:endParaRPr lang="zh-CN" altLang="en-US" sz="2000" dirty="0">
              <a:solidFill>
                <a:srgbClr val="FF0000"/>
              </a:solidFill>
            </a:endParaRPr>
          </a:p>
        </p:txBody>
      </p:sp>
      <p:sp>
        <p:nvSpPr>
          <p:cNvPr id="54" name="文本框 34"/>
          <p:cNvSpPr txBox="1">
            <a:spLocks noChangeArrowheads="1"/>
          </p:cNvSpPr>
          <p:nvPr/>
        </p:nvSpPr>
        <p:spPr bwMode="auto">
          <a:xfrm>
            <a:off x="1284351" y="3872845"/>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FF0000"/>
                </a:solidFill>
              </a:rPr>
              <a:t>7</a:t>
            </a:r>
            <a:endParaRPr lang="zh-CN" altLang="en-US" sz="2000" dirty="0">
              <a:solidFill>
                <a:srgbClr val="FF0000"/>
              </a:solidFill>
            </a:endParaRPr>
          </a:p>
        </p:txBody>
      </p:sp>
      <p:sp>
        <p:nvSpPr>
          <p:cNvPr id="39" name="标题 1"/>
          <p:cNvSpPr>
            <a:spLocks noGrp="1"/>
          </p:cNvSpPr>
          <p:nvPr>
            <p:ph type="title"/>
          </p:nvPr>
        </p:nvSpPr>
        <p:spPr>
          <a:xfrm>
            <a:off x="0" y="98425"/>
            <a:ext cx="9144000" cy="738188"/>
          </a:xfrm>
        </p:spPr>
        <p:txBody>
          <a:bodyPr/>
          <a:lstStyle/>
          <a:p>
            <a:pPr algn="ctr" eaLnBrk="1" hangingPunct="1"/>
            <a:r>
              <a:rPr lang="en-US" altLang="zh-CN" sz="3200" dirty="0"/>
              <a:t>Online Maximum Weighted Bipartite Matching</a:t>
            </a:r>
            <a:endParaRPr lang="zh-CN" altLang="en-US" sz="3200" dirty="0"/>
          </a:p>
        </p:txBody>
      </p:sp>
      <p:sp>
        <p:nvSpPr>
          <p:cNvPr id="40"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46</a:t>
            </a:fld>
            <a:endParaRPr lang="en-US" altLang="zh-CN" sz="1200" b="0">
              <a:ea typeface="Gulim" pitchFamily="34" charset="-127"/>
            </a:endParaRPr>
          </a:p>
        </p:txBody>
      </p:sp>
    </p:spTree>
    <p:extLst>
      <p:ext uri="{BB962C8B-B14F-4D97-AF65-F5344CB8AC3E}">
        <p14:creationId xmlns:p14="http://schemas.microsoft.com/office/powerpoint/2010/main" val="936895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85" name="Rectangle 3"/>
          <p:cNvSpPr txBox="1">
            <a:spLocks noChangeArrowheads="1"/>
          </p:cNvSpPr>
          <p:nvPr/>
        </p:nvSpPr>
        <p:spPr bwMode="auto">
          <a:xfrm>
            <a:off x="5268913" y="6021288"/>
            <a:ext cx="3335337"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a:spcBef>
                <a:spcPts val="0"/>
              </a:spcBef>
              <a:spcAft>
                <a:spcPts val="0"/>
              </a:spcAft>
              <a:buSzPct val="60000"/>
              <a:buFont typeface="Wingdings" panose="05000000000000000000" pitchFamily="2" charset="2"/>
              <a:buNone/>
              <a:defRPr/>
            </a:pPr>
            <a:r>
              <a:rPr lang="en-US" altLang="zh-CN" sz="2400" dirty="0">
                <a:latin typeface="+mn-lt"/>
                <a:cs typeface="ＭＳ Ｐゴシック" charset="-128"/>
              </a:rPr>
              <a:t>(Two-sided)</a:t>
            </a:r>
          </a:p>
          <a:p>
            <a:pPr algn="ctr">
              <a:spcBef>
                <a:spcPts val="0"/>
              </a:spcBef>
              <a:spcAft>
                <a:spcPts val="0"/>
              </a:spcAft>
              <a:buSzPct val="60000"/>
              <a:buFont typeface="Wingdings" panose="05000000000000000000" pitchFamily="2" charset="2"/>
              <a:buNone/>
              <a:defRPr/>
            </a:pPr>
            <a:r>
              <a:rPr lang="en-US" altLang="zh-CN" sz="2400" dirty="0">
                <a:latin typeface="+mn-lt"/>
                <a:cs typeface="ＭＳ Ｐゴシック" charset="-128"/>
              </a:rPr>
              <a:t>Online Scenario</a:t>
            </a:r>
          </a:p>
        </p:txBody>
      </p:sp>
      <p:sp>
        <p:nvSpPr>
          <p:cNvPr id="38" name="Oval 83"/>
          <p:cNvSpPr>
            <a:spLocks noRot="1" noChangeAspect="1" noMove="1" noResize="1" noEditPoints="1" noAdjustHandles="1" noChangeArrowheads="1" noChangeShapeType="1" noTextEdit="1"/>
          </p:cNvSpPr>
          <p:nvPr/>
        </p:nvSpPr>
        <p:spPr>
          <a:xfrm>
            <a:off x="7869493" y="3223704"/>
            <a:ext cx="590939" cy="603047"/>
          </a:xfrm>
          <a:prstGeom prst="ellipse">
            <a:avLst/>
          </a:prstGeom>
          <a:blipFill>
            <a:blip r:embed="rId3"/>
            <a:stretch>
              <a:fillRect/>
            </a:stretch>
          </a:blipFill>
          <a:ln w="50800"/>
        </p:spPr>
        <p:txBody>
          <a:bodyPr/>
          <a:lstStyle/>
          <a:p>
            <a:pPr>
              <a:defRPr/>
            </a:pPr>
            <a:r>
              <a:rPr lang="zh-CN" altLang="en-US">
                <a:noFill/>
                <a:ea typeface="MS PGothic"/>
                <a:cs typeface="MS PGothic"/>
              </a:rPr>
              <a:t> </a:t>
            </a:r>
          </a:p>
        </p:txBody>
      </p:sp>
      <p:sp>
        <p:nvSpPr>
          <p:cNvPr id="59" name="Rectangle 3"/>
          <p:cNvSpPr txBox="1">
            <a:spLocks noChangeArrowheads="1"/>
          </p:cNvSpPr>
          <p:nvPr/>
        </p:nvSpPr>
        <p:spPr bwMode="auto">
          <a:xfrm>
            <a:off x="611188" y="6376504"/>
            <a:ext cx="3119437" cy="413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a:lnSpc>
                <a:spcPct val="95000"/>
              </a:lnSpc>
              <a:spcBef>
                <a:spcPct val="25000"/>
              </a:spcBef>
              <a:spcAft>
                <a:spcPct val="10000"/>
              </a:spcAft>
              <a:buSzPct val="60000"/>
              <a:buFont typeface="Wingdings" panose="05000000000000000000" pitchFamily="2" charset="2"/>
              <a:buNone/>
              <a:defRPr/>
            </a:pPr>
            <a:r>
              <a:rPr lang="en-US" altLang="zh-CN" sz="2400" dirty="0">
                <a:latin typeface="+mn-lt"/>
                <a:cs typeface="ＭＳ Ｐゴシック" charset="-128"/>
              </a:rPr>
              <a:t>Offline Scenario</a:t>
            </a:r>
          </a:p>
        </p:txBody>
      </p:sp>
      <p:sp>
        <p:nvSpPr>
          <p:cNvPr id="23" name="Oval 78"/>
          <p:cNvSpPr>
            <a:spLocks noRot="1" noChangeAspect="1" noMove="1" noResize="1" noEditPoints="1" noAdjustHandles="1" noChangeArrowheads="1" noChangeShapeType="1" noTextEdit="1"/>
          </p:cNvSpPr>
          <p:nvPr/>
        </p:nvSpPr>
        <p:spPr>
          <a:xfrm>
            <a:off x="5269359" y="1776393"/>
            <a:ext cx="590939" cy="603047"/>
          </a:xfrm>
          <a:prstGeom prst="ellipse">
            <a:avLst/>
          </a:prstGeom>
          <a:blipFill>
            <a:blip r:embed="rId4"/>
            <a:stretch>
              <a:fillRect/>
            </a:stretch>
          </a:blipFill>
          <a:ln w="50800"/>
        </p:spPr>
        <p:txBody>
          <a:bodyPr/>
          <a:lstStyle/>
          <a:p>
            <a:pPr>
              <a:defRPr/>
            </a:pPr>
            <a:r>
              <a:rPr lang="zh-CN" altLang="en-US">
                <a:noFill/>
                <a:ea typeface="MS PGothic"/>
                <a:cs typeface="MS PGothic"/>
              </a:rPr>
              <a:t> </a:t>
            </a:r>
          </a:p>
        </p:txBody>
      </p:sp>
      <p:cxnSp>
        <p:nvCxnSpPr>
          <p:cNvPr id="24" name="直接连接符 23"/>
          <p:cNvCxnSpPr>
            <a:stCxn id="23" idx="6"/>
          </p:cNvCxnSpPr>
          <p:nvPr/>
        </p:nvCxnSpPr>
        <p:spPr bwMode="auto">
          <a:xfrm>
            <a:off x="5860587" y="2079085"/>
            <a:ext cx="2008429" cy="1445515"/>
          </a:xfrm>
          <a:prstGeom prst="line">
            <a:avLst/>
          </a:prstGeom>
          <a:ln w="50800"/>
        </p:spPr>
        <p:style>
          <a:lnRef idx="1">
            <a:schemeClr val="dk1"/>
          </a:lnRef>
          <a:fillRef idx="0">
            <a:schemeClr val="dk1"/>
          </a:fillRef>
          <a:effectRef idx="0">
            <a:schemeClr val="dk1"/>
          </a:effectRef>
          <a:fontRef idx="minor">
            <a:schemeClr val="tx1"/>
          </a:fontRef>
        </p:style>
      </p:cxnSp>
      <p:sp>
        <p:nvSpPr>
          <p:cNvPr id="25" name="文本框 24"/>
          <p:cNvSpPr txBox="1">
            <a:spLocks noChangeArrowheads="1"/>
          </p:cNvSpPr>
          <p:nvPr/>
        </p:nvSpPr>
        <p:spPr bwMode="auto">
          <a:xfrm>
            <a:off x="6993177" y="2557701"/>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3</a:t>
            </a:r>
            <a:endParaRPr lang="zh-CN" altLang="en-US" sz="2000" dirty="0"/>
          </a:p>
        </p:txBody>
      </p:sp>
      <p:sp>
        <p:nvSpPr>
          <p:cNvPr id="26" name="矩形标注 25"/>
          <p:cNvSpPr>
            <a:spLocks noChangeArrowheads="1"/>
          </p:cNvSpPr>
          <p:nvPr/>
        </p:nvSpPr>
        <p:spPr bwMode="auto">
          <a:xfrm>
            <a:off x="104215" y="5653746"/>
            <a:ext cx="2379553" cy="649865"/>
          </a:xfrm>
          <a:prstGeom prst="wedgeRectCallout">
            <a:avLst>
              <a:gd name="adj1" fmla="val 12929"/>
              <a:gd name="adj2" fmla="val -181494"/>
            </a:avLst>
          </a:prstGeom>
          <a:solidFill>
            <a:srgbClr val="FFC000"/>
          </a:solidFill>
          <a:ln>
            <a:noFill/>
          </a:ln>
        </p:spPr>
        <p:txBody>
          <a:bodyPr anchor="ct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defRPr/>
            </a:pPr>
            <a:r>
              <a:rPr lang="en-US" altLang="zh-CN" sz="2000" dirty="0">
                <a:latin typeface="+mn-lt"/>
                <a:cs typeface="ＭＳ Ｐゴシック" charset="-128"/>
              </a:rPr>
              <a:t>The offline optimal cost is 20</a:t>
            </a:r>
            <a:endParaRPr lang="zh-CN" altLang="en-US" sz="2000" dirty="0">
              <a:latin typeface="+mn-lt"/>
              <a:cs typeface="ＭＳ Ｐゴシック" charset="-128"/>
            </a:endParaRPr>
          </a:p>
        </p:txBody>
      </p:sp>
      <p:sp>
        <p:nvSpPr>
          <p:cNvPr id="27" name="矩形标注 26"/>
          <p:cNvSpPr>
            <a:spLocks noChangeArrowheads="1"/>
          </p:cNvSpPr>
          <p:nvPr/>
        </p:nvSpPr>
        <p:spPr bwMode="auto">
          <a:xfrm>
            <a:off x="4288597" y="3961492"/>
            <a:ext cx="4459867" cy="1627748"/>
          </a:xfrm>
          <a:prstGeom prst="wedgeRectCallout">
            <a:avLst>
              <a:gd name="adj1" fmla="val 13920"/>
              <a:gd name="adj2" fmla="val -101263"/>
            </a:avLst>
          </a:prstGeom>
          <a:solidFill>
            <a:srgbClr val="FFC000"/>
          </a:solidFill>
          <a:ln>
            <a:noFill/>
          </a:ln>
        </p:spPr>
        <p:txBody>
          <a:bodyPr anchor="ct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marL="360000" indent="-360000" algn="just" eaLnBrk="1" hangingPunct="1">
              <a:spcBef>
                <a:spcPct val="0"/>
              </a:spcBef>
              <a:buClrTx/>
              <a:buSzTx/>
              <a:buFontTx/>
              <a:buAutoNum type="arabicPeriod"/>
              <a:defRPr/>
            </a:pPr>
            <a:r>
              <a:rPr lang="en-US" altLang="zh-CN" sz="2000" dirty="0">
                <a:cs typeface="ＭＳ Ｐゴシック" charset="-128"/>
              </a:rPr>
              <a:t>Full bipartite graph cannot be known.</a:t>
            </a:r>
          </a:p>
          <a:p>
            <a:pPr marL="360000" indent="-360000" algn="just" eaLnBrk="1" hangingPunct="1">
              <a:spcBef>
                <a:spcPct val="0"/>
              </a:spcBef>
              <a:buClrTx/>
              <a:buSzTx/>
              <a:buFontTx/>
              <a:buAutoNum type="arabicPeriod"/>
              <a:defRPr/>
            </a:pPr>
            <a:r>
              <a:rPr lang="en-US" altLang="zh-CN" sz="2000" dirty="0">
                <a:latin typeface="+mn-lt"/>
                <a:cs typeface="ＭＳ Ｐゴシック" charset="-128"/>
              </a:rPr>
              <a:t>The new arrival object </a:t>
            </a:r>
            <a:r>
              <a:rPr lang="en-US" altLang="zh-CN" sz="2000" dirty="0">
                <a:cs typeface="ＭＳ Ｐゴシック" charset="-128"/>
              </a:rPr>
              <a:t>needs to be immediately made a decision based on partial information. </a:t>
            </a:r>
            <a:endParaRPr lang="zh-CN" altLang="en-US" sz="2000" dirty="0">
              <a:latin typeface="+mn-lt"/>
              <a:cs typeface="ＭＳ Ｐゴシック" charset="-128"/>
            </a:endParaRPr>
          </a:p>
        </p:txBody>
      </p:sp>
      <p:sp>
        <p:nvSpPr>
          <p:cNvPr id="28" name="Oval 78"/>
          <p:cNvSpPr>
            <a:spLocks noRot="1" noChangeAspect="1" noMove="1" noResize="1" noEditPoints="1" noAdjustHandles="1" noChangeArrowheads="1" noChangeShapeType="1" noTextEdit="1"/>
          </p:cNvSpPr>
          <p:nvPr/>
        </p:nvSpPr>
        <p:spPr>
          <a:xfrm>
            <a:off x="539552" y="1776554"/>
            <a:ext cx="590939" cy="603047"/>
          </a:xfrm>
          <a:prstGeom prst="ellipse">
            <a:avLst/>
          </a:prstGeom>
          <a:blipFill>
            <a:blip r:embed="rId4"/>
            <a:stretch>
              <a:fillRect/>
            </a:stretch>
          </a:blipFill>
          <a:ln w="50800"/>
        </p:spPr>
        <p:txBody>
          <a:bodyPr/>
          <a:lstStyle/>
          <a:p>
            <a:pPr>
              <a:defRPr/>
            </a:pPr>
            <a:r>
              <a:rPr lang="zh-CN" altLang="en-US">
                <a:noFill/>
                <a:ea typeface="MS PGothic"/>
                <a:cs typeface="MS PGothic"/>
              </a:rPr>
              <a:t> </a:t>
            </a:r>
          </a:p>
        </p:txBody>
      </p:sp>
      <p:sp>
        <p:nvSpPr>
          <p:cNvPr id="29" name="Oval 79"/>
          <p:cNvSpPr>
            <a:spLocks noRot="1" noChangeAspect="1" noMove="1" noResize="1" noEditPoints="1" noAdjustHandles="1" noChangeArrowheads="1" noChangeShapeType="1" noTextEdit="1"/>
          </p:cNvSpPr>
          <p:nvPr/>
        </p:nvSpPr>
        <p:spPr>
          <a:xfrm>
            <a:off x="539552" y="3223865"/>
            <a:ext cx="590939" cy="603047"/>
          </a:xfrm>
          <a:prstGeom prst="ellipse">
            <a:avLst/>
          </a:prstGeom>
          <a:blipFill>
            <a:blip r:embed="rId5"/>
            <a:stretch>
              <a:fillRect/>
            </a:stretch>
          </a:blipFill>
          <a:ln w="50800"/>
        </p:spPr>
        <p:txBody>
          <a:bodyPr/>
          <a:lstStyle/>
          <a:p>
            <a:pPr>
              <a:defRPr/>
            </a:pPr>
            <a:r>
              <a:rPr lang="zh-CN" altLang="en-US">
                <a:noFill/>
                <a:ea typeface="MS PGothic"/>
                <a:cs typeface="MS PGothic"/>
              </a:rPr>
              <a:t> </a:t>
            </a:r>
          </a:p>
        </p:txBody>
      </p:sp>
      <p:sp>
        <p:nvSpPr>
          <p:cNvPr id="30" name="Oval 80"/>
          <p:cNvSpPr>
            <a:spLocks noRot="1" noChangeAspect="1" noMove="1" noResize="1" noEditPoints="1" noAdjustHandles="1" noChangeArrowheads="1" noChangeShapeType="1" noTextEdit="1"/>
          </p:cNvSpPr>
          <p:nvPr/>
        </p:nvSpPr>
        <p:spPr>
          <a:xfrm>
            <a:off x="539552" y="4550569"/>
            <a:ext cx="590939" cy="603047"/>
          </a:xfrm>
          <a:prstGeom prst="ellipse">
            <a:avLst/>
          </a:prstGeom>
          <a:blipFill>
            <a:blip r:embed="rId6"/>
            <a:stretch>
              <a:fillRect/>
            </a:stretch>
          </a:blipFill>
          <a:ln w="50800"/>
        </p:spPr>
        <p:txBody>
          <a:bodyPr/>
          <a:lstStyle/>
          <a:p>
            <a:pPr>
              <a:defRPr/>
            </a:pPr>
            <a:r>
              <a:rPr lang="zh-CN" altLang="en-US">
                <a:noFill/>
                <a:ea typeface="MS PGothic"/>
                <a:cs typeface="MS PGothic"/>
              </a:rPr>
              <a:t> </a:t>
            </a:r>
          </a:p>
        </p:txBody>
      </p:sp>
      <p:sp>
        <p:nvSpPr>
          <p:cNvPr id="31" name="Oval 81"/>
          <p:cNvSpPr>
            <a:spLocks noRot="1" noChangeAspect="1" noMove="1" noResize="1" noEditPoints="1" noAdjustHandles="1" noChangeArrowheads="1" noChangeShapeType="1" noTextEdit="1"/>
          </p:cNvSpPr>
          <p:nvPr/>
        </p:nvSpPr>
        <p:spPr>
          <a:xfrm>
            <a:off x="3139686" y="1052897"/>
            <a:ext cx="590939" cy="603047"/>
          </a:xfrm>
          <a:prstGeom prst="ellipse">
            <a:avLst/>
          </a:prstGeom>
          <a:blipFill>
            <a:blip r:embed="rId7"/>
            <a:stretch>
              <a:fillRect/>
            </a:stretch>
          </a:blipFill>
          <a:ln w="50800"/>
        </p:spPr>
        <p:txBody>
          <a:bodyPr/>
          <a:lstStyle/>
          <a:p>
            <a:pPr>
              <a:defRPr/>
            </a:pPr>
            <a:r>
              <a:rPr lang="zh-CN" altLang="en-US">
                <a:noFill/>
                <a:ea typeface="MS PGothic"/>
                <a:cs typeface="MS PGothic"/>
              </a:rPr>
              <a:t> </a:t>
            </a:r>
          </a:p>
        </p:txBody>
      </p:sp>
      <p:sp>
        <p:nvSpPr>
          <p:cNvPr id="32" name="Oval 82"/>
          <p:cNvSpPr>
            <a:spLocks noRot="1" noChangeAspect="1" noMove="1" noResize="1" noEditPoints="1" noAdjustHandles="1" noChangeArrowheads="1" noChangeShapeType="1" noTextEdit="1"/>
          </p:cNvSpPr>
          <p:nvPr/>
        </p:nvSpPr>
        <p:spPr>
          <a:xfrm>
            <a:off x="3139686" y="2109790"/>
            <a:ext cx="590939" cy="603047"/>
          </a:xfrm>
          <a:prstGeom prst="ellipse">
            <a:avLst/>
          </a:prstGeom>
          <a:blipFill>
            <a:blip r:embed="rId8"/>
            <a:stretch>
              <a:fillRect/>
            </a:stretch>
          </a:blipFill>
          <a:ln w="50800"/>
        </p:spPr>
        <p:txBody>
          <a:bodyPr/>
          <a:lstStyle/>
          <a:p>
            <a:pPr>
              <a:defRPr/>
            </a:pPr>
            <a:r>
              <a:rPr lang="zh-CN" altLang="en-US">
                <a:noFill/>
                <a:ea typeface="MS PGothic"/>
                <a:cs typeface="MS PGothic"/>
              </a:rPr>
              <a:t> </a:t>
            </a:r>
          </a:p>
        </p:txBody>
      </p:sp>
      <p:sp>
        <p:nvSpPr>
          <p:cNvPr id="33" name="Oval 83"/>
          <p:cNvSpPr>
            <a:spLocks noRot="1" noChangeAspect="1" noMove="1" noResize="1" noEditPoints="1" noAdjustHandles="1" noChangeArrowheads="1" noChangeShapeType="1" noTextEdit="1"/>
          </p:cNvSpPr>
          <p:nvPr/>
        </p:nvSpPr>
        <p:spPr>
          <a:xfrm>
            <a:off x="3139686" y="3223865"/>
            <a:ext cx="590939" cy="603047"/>
          </a:xfrm>
          <a:prstGeom prst="ellipse">
            <a:avLst/>
          </a:prstGeom>
          <a:blipFill>
            <a:blip r:embed="rId3"/>
            <a:stretch>
              <a:fillRect/>
            </a:stretch>
          </a:blipFill>
          <a:ln w="50800"/>
        </p:spPr>
        <p:txBody>
          <a:bodyPr/>
          <a:lstStyle/>
          <a:p>
            <a:pPr>
              <a:defRPr/>
            </a:pPr>
            <a:r>
              <a:rPr lang="zh-CN" altLang="en-US">
                <a:noFill/>
                <a:ea typeface="MS PGothic"/>
                <a:cs typeface="MS PGothic"/>
              </a:rPr>
              <a:t> </a:t>
            </a:r>
          </a:p>
        </p:txBody>
      </p:sp>
      <p:sp>
        <p:nvSpPr>
          <p:cNvPr id="34" name="Oval 84"/>
          <p:cNvSpPr>
            <a:spLocks noRot="1" noChangeAspect="1" noMove="1" noResize="1" noEditPoints="1" noAdjustHandles="1" noChangeArrowheads="1" noChangeShapeType="1" noTextEdit="1"/>
          </p:cNvSpPr>
          <p:nvPr/>
        </p:nvSpPr>
        <p:spPr>
          <a:xfrm>
            <a:off x="3139686" y="4249044"/>
            <a:ext cx="590939" cy="603047"/>
          </a:xfrm>
          <a:prstGeom prst="ellipse">
            <a:avLst/>
          </a:prstGeom>
          <a:blipFill>
            <a:blip r:embed="rId9"/>
            <a:stretch>
              <a:fillRect/>
            </a:stretch>
          </a:blipFill>
          <a:ln w="50800"/>
        </p:spPr>
        <p:txBody>
          <a:bodyPr/>
          <a:lstStyle/>
          <a:p>
            <a:pPr>
              <a:defRPr/>
            </a:pPr>
            <a:r>
              <a:rPr lang="zh-CN" altLang="en-US">
                <a:noFill/>
                <a:ea typeface="MS PGothic"/>
                <a:cs typeface="MS PGothic"/>
              </a:rPr>
              <a:t> </a:t>
            </a:r>
          </a:p>
        </p:txBody>
      </p:sp>
      <p:sp>
        <p:nvSpPr>
          <p:cNvPr id="35" name="Oval 85"/>
          <p:cNvSpPr>
            <a:spLocks noRot="1" noChangeAspect="1" noMove="1" noResize="1" noEditPoints="1" noAdjustHandles="1" noChangeArrowheads="1" noChangeShapeType="1" noTextEdit="1"/>
          </p:cNvSpPr>
          <p:nvPr/>
        </p:nvSpPr>
        <p:spPr>
          <a:xfrm>
            <a:off x="3139686" y="5274225"/>
            <a:ext cx="590939" cy="603047"/>
          </a:xfrm>
          <a:prstGeom prst="ellipse">
            <a:avLst/>
          </a:prstGeom>
          <a:blipFill>
            <a:blip r:embed="rId10"/>
            <a:stretch>
              <a:fillRect/>
            </a:stretch>
          </a:blipFill>
          <a:ln w="50800"/>
        </p:spPr>
        <p:txBody>
          <a:bodyPr/>
          <a:lstStyle/>
          <a:p>
            <a:pPr>
              <a:defRPr/>
            </a:pPr>
            <a:r>
              <a:rPr lang="zh-CN" altLang="en-US">
                <a:noFill/>
                <a:ea typeface="MS PGothic"/>
                <a:cs typeface="MS PGothic"/>
              </a:rPr>
              <a:t> </a:t>
            </a:r>
          </a:p>
        </p:txBody>
      </p:sp>
      <p:cxnSp>
        <p:nvCxnSpPr>
          <p:cNvPr id="36" name="Straight Connector 86"/>
          <p:cNvCxnSpPr>
            <a:stCxn id="28" idx="6"/>
            <a:endCxn id="31" idx="2"/>
          </p:cNvCxnSpPr>
          <p:nvPr/>
        </p:nvCxnSpPr>
        <p:spPr>
          <a:xfrm flipV="1">
            <a:off x="1130780" y="1354072"/>
            <a:ext cx="2008429" cy="72517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37" name="Straight Connector 88"/>
          <p:cNvCxnSpPr>
            <a:endCxn id="34" idx="2"/>
          </p:cNvCxnSpPr>
          <p:nvPr/>
        </p:nvCxnSpPr>
        <p:spPr>
          <a:xfrm>
            <a:off x="1130780" y="2110670"/>
            <a:ext cx="2008429" cy="2439005"/>
          </a:xfrm>
          <a:prstGeom prst="line">
            <a:avLst/>
          </a:prstGeom>
          <a:ln w="50800"/>
        </p:spPr>
        <p:style>
          <a:lnRef idx="1">
            <a:schemeClr val="dk1"/>
          </a:lnRef>
          <a:fillRef idx="0">
            <a:schemeClr val="dk1"/>
          </a:fillRef>
          <a:effectRef idx="0">
            <a:schemeClr val="dk1"/>
          </a:effectRef>
          <a:fontRef idx="minor">
            <a:schemeClr val="tx1"/>
          </a:fontRef>
        </p:style>
      </p:cxnSp>
      <p:cxnSp>
        <p:nvCxnSpPr>
          <p:cNvPr id="39" name="Straight Connector 89"/>
          <p:cNvCxnSpPr>
            <a:stCxn id="28" idx="6"/>
            <a:endCxn id="32" idx="2"/>
          </p:cNvCxnSpPr>
          <p:nvPr/>
        </p:nvCxnSpPr>
        <p:spPr>
          <a:xfrm>
            <a:off x="1130780" y="2079246"/>
            <a:ext cx="2008429" cy="331162"/>
          </a:xfrm>
          <a:prstGeom prst="line">
            <a:avLst/>
          </a:prstGeom>
          <a:ln w="50800"/>
        </p:spPr>
        <p:style>
          <a:lnRef idx="1">
            <a:schemeClr val="dk1"/>
          </a:lnRef>
          <a:fillRef idx="0">
            <a:schemeClr val="dk1"/>
          </a:fillRef>
          <a:effectRef idx="0">
            <a:schemeClr val="dk1"/>
          </a:effectRef>
          <a:fontRef idx="minor">
            <a:schemeClr val="tx1"/>
          </a:fontRef>
        </p:style>
      </p:cxnSp>
      <p:cxnSp>
        <p:nvCxnSpPr>
          <p:cNvPr id="40" name="Straight Connector 90"/>
          <p:cNvCxnSpPr>
            <a:stCxn id="29" idx="6"/>
            <a:endCxn id="34" idx="2"/>
          </p:cNvCxnSpPr>
          <p:nvPr/>
        </p:nvCxnSpPr>
        <p:spPr>
          <a:xfrm>
            <a:off x="1130780" y="3524761"/>
            <a:ext cx="2008429" cy="1024914"/>
          </a:xfrm>
          <a:prstGeom prst="line">
            <a:avLst/>
          </a:prstGeom>
          <a:ln w="50800"/>
        </p:spPr>
        <p:style>
          <a:lnRef idx="1">
            <a:schemeClr val="dk1"/>
          </a:lnRef>
          <a:fillRef idx="0">
            <a:schemeClr val="dk1"/>
          </a:fillRef>
          <a:effectRef idx="0">
            <a:schemeClr val="dk1"/>
          </a:effectRef>
          <a:fontRef idx="minor">
            <a:schemeClr val="tx1"/>
          </a:fontRef>
        </p:style>
      </p:cxnSp>
      <p:cxnSp>
        <p:nvCxnSpPr>
          <p:cNvPr id="41" name="Straight Connector 91"/>
          <p:cNvCxnSpPr>
            <a:stCxn id="29" idx="6"/>
            <a:endCxn id="35" idx="2"/>
          </p:cNvCxnSpPr>
          <p:nvPr/>
        </p:nvCxnSpPr>
        <p:spPr>
          <a:xfrm>
            <a:off x="1130780" y="3524761"/>
            <a:ext cx="2008429" cy="2049827"/>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42" name="Straight Connector 92"/>
          <p:cNvCxnSpPr>
            <a:stCxn id="30" idx="6"/>
            <a:endCxn id="35" idx="2"/>
          </p:cNvCxnSpPr>
          <p:nvPr/>
        </p:nvCxnSpPr>
        <p:spPr>
          <a:xfrm>
            <a:off x="1130780" y="4851830"/>
            <a:ext cx="2008429" cy="722758"/>
          </a:xfrm>
          <a:prstGeom prst="line">
            <a:avLst/>
          </a:prstGeom>
          <a:ln w="50800"/>
        </p:spPr>
        <p:style>
          <a:lnRef idx="1">
            <a:schemeClr val="dk1"/>
          </a:lnRef>
          <a:fillRef idx="0">
            <a:schemeClr val="dk1"/>
          </a:fillRef>
          <a:effectRef idx="0">
            <a:schemeClr val="dk1"/>
          </a:effectRef>
          <a:fontRef idx="minor">
            <a:schemeClr val="tx1"/>
          </a:fontRef>
        </p:style>
      </p:cxnSp>
      <p:cxnSp>
        <p:nvCxnSpPr>
          <p:cNvPr id="43" name="Straight Connector 102"/>
          <p:cNvCxnSpPr>
            <a:stCxn id="28" idx="6"/>
            <a:endCxn id="35" idx="2"/>
          </p:cNvCxnSpPr>
          <p:nvPr/>
        </p:nvCxnSpPr>
        <p:spPr>
          <a:xfrm>
            <a:off x="1130780" y="2079246"/>
            <a:ext cx="2008429" cy="3495342"/>
          </a:xfrm>
          <a:prstGeom prst="line">
            <a:avLst/>
          </a:prstGeom>
          <a:ln w="50800"/>
        </p:spPr>
        <p:style>
          <a:lnRef idx="1">
            <a:schemeClr val="dk1"/>
          </a:lnRef>
          <a:fillRef idx="0">
            <a:schemeClr val="dk1"/>
          </a:fillRef>
          <a:effectRef idx="0">
            <a:schemeClr val="dk1"/>
          </a:effectRef>
          <a:fontRef idx="minor">
            <a:schemeClr val="tx1"/>
          </a:fontRef>
        </p:style>
      </p:cxnSp>
      <p:cxnSp>
        <p:nvCxnSpPr>
          <p:cNvPr id="44" name="Straight Connector 105"/>
          <p:cNvCxnSpPr>
            <a:stCxn id="30" idx="6"/>
            <a:endCxn id="34" idx="2"/>
          </p:cNvCxnSpPr>
          <p:nvPr/>
        </p:nvCxnSpPr>
        <p:spPr>
          <a:xfrm flipV="1">
            <a:off x="1130780" y="4549675"/>
            <a:ext cx="2008429" cy="30215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45" name="直接连接符 44"/>
          <p:cNvCxnSpPr>
            <a:stCxn id="28" idx="6"/>
            <a:endCxn id="33" idx="2"/>
          </p:cNvCxnSpPr>
          <p:nvPr/>
        </p:nvCxnSpPr>
        <p:spPr bwMode="auto">
          <a:xfrm>
            <a:off x="1130780" y="2079246"/>
            <a:ext cx="2008429" cy="1445515"/>
          </a:xfrm>
          <a:prstGeom prst="line">
            <a:avLst/>
          </a:prstGeom>
          <a:ln w="50800"/>
        </p:spPr>
        <p:style>
          <a:lnRef idx="1">
            <a:schemeClr val="dk1"/>
          </a:lnRef>
          <a:fillRef idx="0">
            <a:schemeClr val="dk1"/>
          </a:fillRef>
          <a:effectRef idx="0">
            <a:schemeClr val="dk1"/>
          </a:effectRef>
          <a:fontRef idx="minor">
            <a:schemeClr val="tx1"/>
          </a:fontRef>
        </p:style>
      </p:cxnSp>
      <p:sp>
        <p:nvSpPr>
          <p:cNvPr id="46" name="文本框 24"/>
          <p:cNvSpPr txBox="1">
            <a:spLocks noChangeArrowheads="1"/>
          </p:cNvSpPr>
          <p:nvPr/>
        </p:nvSpPr>
        <p:spPr bwMode="auto">
          <a:xfrm>
            <a:off x="2263370" y="2557862"/>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3</a:t>
            </a:r>
            <a:endParaRPr lang="zh-CN" altLang="en-US" sz="2000"/>
          </a:p>
        </p:txBody>
      </p:sp>
      <p:sp>
        <p:nvSpPr>
          <p:cNvPr id="47" name="文本框 27"/>
          <p:cNvSpPr txBox="1">
            <a:spLocks noChangeArrowheads="1"/>
          </p:cNvSpPr>
          <p:nvPr/>
        </p:nvSpPr>
        <p:spPr bwMode="auto">
          <a:xfrm>
            <a:off x="2263370" y="1900370"/>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5</a:t>
            </a:r>
            <a:endParaRPr lang="zh-CN" altLang="en-US" sz="2000"/>
          </a:p>
        </p:txBody>
      </p:sp>
      <p:sp>
        <p:nvSpPr>
          <p:cNvPr id="48" name="文本框 28"/>
          <p:cNvSpPr txBox="1">
            <a:spLocks noChangeArrowheads="1"/>
          </p:cNvSpPr>
          <p:nvPr/>
        </p:nvSpPr>
        <p:spPr bwMode="auto">
          <a:xfrm>
            <a:off x="2263370" y="1163108"/>
            <a:ext cx="779856"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FF0000"/>
                </a:solidFill>
              </a:rPr>
              <a:t>7</a:t>
            </a:r>
            <a:endParaRPr lang="zh-CN" altLang="en-US" sz="2000" dirty="0">
              <a:solidFill>
                <a:srgbClr val="FF0000"/>
              </a:solidFill>
            </a:endParaRPr>
          </a:p>
        </p:txBody>
      </p:sp>
      <p:sp>
        <p:nvSpPr>
          <p:cNvPr id="49" name="文本框 29"/>
          <p:cNvSpPr txBox="1">
            <a:spLocks noChangeArrowheads="1"/>
          </p:cNvSpPr>
          <p:nvPr/>
        </p:nvSpPr>
        <p:spPr bwMode="auto">
          <a:xfrm>
            <a:off x="2263370" y="3215353"/>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9</a:t>
            </a:r>
            <a:endParaRPr lang="zh-CN" altLang="en-US" sz="2000"/>
          </a:p>
        </p:txBody>
      </p:sp>
      <p:sp>
        <p:nvSpPr>
          <p:cNvPr id="50" name="文本框 30"/>
          <p:cNvSpPr txBox="1">
            <a:spLocks noChangeArrowheads="1"/>
          </p:cNvSpPr>
          <p:nvPr/>
        </p:nvSpPr>
        <p:spPr bwMode="auto">
          <a:xfrm>
            <a:off x="2280168" y="5328029"/>
            <a:ext cx="7798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2</a:t>
            </a:r>
            <a:endParaRPr lang="zh-CN" altLang="en-US" sz="2000"/>
          </a:p>
        </p:txBody>
      </p:sp>
      <p:sp>
        <p:nvSpPr>
          <p:cNvPr id="51" name="文本框 31"/>
          <p:cNvSpPr txBox="1">
            <a:spLocks noChangeArrowheads="1"/>
          </p:cNvSpPr>
          <p:nvPr/>
        </p:nvSpPr>
        <p:spPr bwMode="auto">
          <a:xfrm>
            <a:off x="2263370" y="3793075"/>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1</a:t>
            </a:r>
            <a:endParaRPr lang="zh-CN" altLang="en-US" sz="2000"/>
          </a:p>
        </p:txBody>
      </p:sp>
      <p:sp>
        <p:nvSpPr>
          <p:cNvPr id="52" name="文本框 32"/>
          <p:cNvSpPr txBox="1">
            <a:spLocks noChangeArrowheads="1"/>
          </p:cNvSpPr>
          <p:nvPr/>
        </p:nvSpPr>
        <p:spPr bwMode="auto">
          <a:xfrm>
            <a:off x="1199856" y="2777831"/>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11</a:t>
            </a:r>
            <a:endParaRPr lang="zh-CN" altLang="en-US" sz="2000" dirty="0"/>
          </a:p>
        </p:txBody>
      </p:sp>
      <p:sp>
        <p:nvSpPr>
          <p:cNvPr id="53" name="文本框 33"/>
          <p:cNvSpPr txBox="1">
            <a:spLocks noChangeArrowheads="1"/>
          </p:cNvSpPr>
          <p:nvPr/>
        </p:nvSpPr>
        <p:spPr bwMode="auto">
          <a:xfrm>
            <a:off x="1284351" y="4421560"/>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FF0000"/>
                </a:solidFill>
              </a:rPr>
              <a:t>6</a:t>
            </a:r>
            <a:endParaRPr lang="zh-CN" altLang="en-US" sz="2000" dirty="0">
              <a:solidFill>
                <a:srgbClr val="FF0000"/>
              </a:solidFill>
            </a:endParaRPr>
          </a:p>
        </p:txBody>
      </p:sp>
      <p:sp>
        <p:nvSpPr>
          <p:cNvPr id="54" name="文本框 34"/>
          <p:cNvSpPr txBox="1">
            <a:spLocks noChangeArrowheads="1"/>
          </p:cNvSpPr>
          <p:nvPr/>
        </p:nvSpPr>
        <p:spPr bwMode="auto">
          <a:xfrm>
            <a:off x="1284351" y="3872845"/>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FF0000"/>
                </a:solidFill>
              </a:rPr>
              <a:t>7</a:t>
            </a:r>
            <a:endParaRPr lang="zh-CN" altLang="en-US" sz="2000" dirty="0">
              <a:solidFill>
                <a:srgbClr val="FF0000"/>
              </a:solidFill>
            </a:endParaRPr>
          </a:p>
        </p:txBody>
      </p:sp>
      <p:sp>
        <p:nvSpPr>
          <p:cNvPr id="55" name="标题 1"/>
          <p:cNvSpPr>
            <a:spLocks noGrp="1"/>
          </p:cNvSpPr>
          <p:nvPr>
            <p:ph type="title"/>
          </p:nvPr>
        </p:nvSpPr>
        <p:spPr>
          <a:xfrm>
            <a:off x="0" y="98425"/>
            <a:ext cx="9144000" cy="738188"/>
          </a:xfrm>
        </p:spPr>
        <p:txBody>
          <a:bodyPr/>
          <a:lstStyle/>
          <a:p>
            <a:pPr algn="ctr" eaLnBrk="1" hangingPunct="1"/>
            <a:r>
              <a:rPr lang="en-US" altLang="zh-CN" sz="3200" dirty="0"/>
              <a:t>Online Maximum Weighted Bipartite Matching</a:t>
            </a:r>
            <a:endParaRPr lang="zh-CN" altLang="en-US" sz="3200" dirty="0"/>
          </a:p>
        </p:txBody>
      </p:sp>
      <p:sp>
        <p:nvSpPr>
          <p:cNvPr id="56"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47</a:t>
            </a:fld>
            <a:endParaRPr lang="en-US" altLang="zh-CN" sz="1200" b="0">
              <a:ea typeface="Gulim" pitchFamily="34" charset="-127"/>
            </a:endParaRPr>
          </a:p>
        </p:txBody>
      </p:sp>
    </p:spTree>
    <p:extLst>
      <p:ext uri="{BB962C8B-B14F-4D97-AF65-F5344CB8AC3E}">
        <p14:creationId xmlns:p14="http://schemas.microsoft.com/office/powerpoint/2010/main" val="188152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85" name="Rectangle 3"/>
          <p:cNvSpPr txBox="1">
            <a:spLocks noChangeArrowheads="1"/>
          </p:cNvSpPr>
          <p:nvPr/>
        </p:nvSpPr>
        <p:spPr bwMode="auto">
          <a:xfrm>
            <a:off x="5268913" y="6021288"/>
            <a:ext cx="3335337"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a:spcBef>
                <a:spcPts val="0"/>
              </a:spcBef>
              <a:spcAft>
                <a:spcPts val="0"/>
              </a:spcAft>
              <a:buSzPct val="60000"/>
              <a:buFont typeface="Wingdings" panose="05000000000000000000" pitchFamily="2" charset="2"/>
              <a:buNone/>
              <a:defRPr/>
            </a:pPr>
            <a:r>
              <a:rPr lang="en-US" altLang="zh-CN" sz="2400" dirty="0">
                <a:latin typeface="+mn-lt"/>
                <a:cs typeface="ＭＳ Ｐゴシック" charset="-128"/>
              </a:rPr>
              <a:t>(Two-sided)</a:t>
            </a:r>
          </a:p>
          <a:p>
            <a:pPr algn="ctr">
              <a:spcBef>
                <a:spcPts val="0"/>
              </a:spcBef>
              <a:spcAft>
                <a:spcPts val="0"/>
              </a:spcAft>
              <a:buSzPct val="60000"/>
              <a:buFont typeface="Wingdings" panose="05000000000000000000" pitchFamily="2" charset="2"/>
              <a:buNone/>
              <a:defRPr/>
            </a:pPr>
            <a:r>
              <a:rPr lang="en-US" altLang="zh-CN" sz="2400" dirty="0">
                <a:latin typeface="+mn-lt"/>
                <a:cs typeface="ＭＳ Ｐゴシック" charset="-128"/>
              </a:rPr>
              <a:t>Online Scenario</a:t>
            </a:r>
          </a:p>
        </p:txBody>
      </p:sp>
      <p:sp>
        <p:nvSpPr>
          <p:cNvPr id="38" name="Oval 83"/>
          <p:cNvSpPr>
            <a:spLocks noRot="1" noChangeAspect="1" noMove="1" noResize="1" noEditPoints="1" noAdjustHandles="1" noChangeArrowheads="1" noChangeShapeType="1" noTextEdit="1"/>
          </p:cNvSpPr>
          <p:nvPr/>
        </p:nvSpPr>
        <p:spPr>
          <a:xfrm>
            <a:off x="7869493" y="3223704"/>
            <a:ext cx="590939" cy="603047"/>
          </a:xfrm>
          <a:prstGeom prst="ellipse">
            <a:avLst/>
          </a:prstGeom>
          <a:blipFill>
            <a:blip r:embed="rId3"/>
            <a:stretch>
              <a:fillRect/>
            </a:stretch>
          </a:blipFill>
          <a:ln w="50800"/>
        </p:spPr>
        <p:txBody>
          <a:bodyPr/>
          <a:lstStyle/>
          <a:p>
            <a:pPr>
              <a:defRPr/>
            </a:pPr>
            <a:r>
              <a:rPr lang="zh-CN" altLang="en-US">
                <a:noFill/>
                <a:ea typeface="MS PGothic"/>
                <a:cs typeface="MS PGothic"/>
              </a:rPr>
              <a:t> </a:t>
            </a:r>
          </a:p>
        </p:txBody>
      </p:sp>
      <p:sp>
        <p:nvSpPr>
          <p:cNvPr id="59" name="Rectangle 3"/>
          <p:cNvSpPr txBox="1">
            <a:spLocks noChangeArrowheads="1"/>
          </p:cNvSpPr>
          <p:nvPr/>
        </p:nvSpPr>
        <p:spPr bwMode="auto">
          <a:xfrm>
            <a:off x="611188" y="6376504"/>
            <a:ext cx="3119437" cy="413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a:lnSpc>
                <a:spcPct val="95000"/>
              </a:lnSpc>
              <a:spcBef>
                <a:spcPct val="25000"/>
              </a:spcBef>
              <a:spcAft>
                <a:spcPct val="10000"/>
              </a:spcAft>
              <a:buSzPct val="60000"/>
              <a:buFont typeface="Wingdings" panose="05000000000000000000" pitchFamily="2" charset="2"/>
              <a:buNone/>
              <a:defRPr/>
            </a:pPr>
            <a:r>
              <a:rPr lang="en-US" altLang="zh-CN" sz="2400" dirty="0">
                <a:latin typeface="+mn-lt"/>
                <a:cs typeface="ＭＳ Ｐゴシック" charset="-128"/>
              </a:rPr>
              <a:t>Offline Scenario</a:t>
            </a:r>
          </a:p>
        </p:txBody>
      </p:sp>
      <p:sp>
        <p:nvSpPr>
          <p:cNvPr id="23" name="Oval 78"/>
          <p:cNvSpPr>
            <a:spLocks noRot="1" noChangeAspect="1" noMove="1" noResize="1" noEditPoints="1" noAdjustHandles="1" noChangeArrowheads="1" noChangeShapeType="1" noTextEdit="1"/>
          </p:cNvSpPr>
          <p:nvPr/>
        </p:nvSpPr>
        <p:spPr>
          <a:xfrm>
            <a:off x="5269359" y="1776393"/>
            <a:ext cx="590939" cy="603047"/>
          </a:xfrm>
          <a:prstGeom prst="ellipse">
            <a:avLst/>
          </a:prstGeom>
          <a:blipFill>
            <a:blip r:embed="rId4"/>
            <a:stretch>
              <a:fillRect/>
            </a:stretch>
          </a:blipFill>
          <a:ln w="50800"/>
        </p:spPr>
        <p:txBody>
          <a:bodyPr/>
          <a:lstStyle/>
          <a:p>
            <a:pPr>
              <a:defRPr/>
            </a:pPr>
            <a:r>
              <a:rPr lang="zh-CN" altLang="en-US">
                <a:noFill/>
                <a:ea typeface="MS PGothic"/>
                <a:cs typeface="MS PGothic"/>
              </a:rPr>
              <a:t> </a:t>
            </a:r>
          </a:p>
        </p:txBody>
      </p:sp>
      <p:cxnSp>
        <p:nvCxnSpPr>
          <p:cNvPr id="24" name="直接连接符 23"/>
          <p:cNvCxnSpPr>
            <a:stCxn id="23" idx="6"/>
          </p:cNvCxnSpPr>
          <p:nvPr/>
        </p:nvCxnSpPr>
        <p:spPr bwMode="auto">
          <a:xfrm>
            <a:off x="5860587" y="2079085"/>
            <a:ext cx="2008429" cy="144551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sp>
        <p:nvSpPr>
          <p:cNvPr id="25" name="文本框 24"/>
          <p:cNvSpPr txBox="1">
            <a:spLocks noChangeArrowheads="1"/>
          </p:cNvSpPr>
          <p:nvPr/>
        </p:nvSpPr>
        <p:spPr bwMode="auto">
          <a:xfrm>
            <a:off x="6993177" y="2557701"/>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3</a:t>
            </a:r>
            <a:endParaRPr lang="zh-CN" altLang="en-US" sz="2000" dirty="0"/>
          </a:p>
        </p:txBody>
      </p:sp>
      <p:sp>
        <p:nvSpPr>
          <p:cNvPr id="26" name="矩形标注 25"/>
          <p:cNvSpPr>
            <a:spLocks noChangeArrowheads="1"/>
          </p:cNvSpPr>
          <p:nvPr/>
        </p:nvSpPr>
        <p:spPr bwMode="auto">
          <a:xfrm>
            <a:off x="104215" y="5653746"/>
            <a:ext cx="2379553" cy="649865"/>
          </a:xfrm>
          <a:prstGeom prst="wedgeRectCallout">
            <a:avLst>
              <a:gd name="adj1" fmla="val 12929"/>
              <a:gd name="adj2" fmla="val -181494"/>
            </a:avLst>
          </a:prstGeom>
          <a:solidFill>
            <a:srgbClr val="FFC000"/>
          </a:solidFill>
          <a:ln>
            <a:noFill/>
          </a:ln>
        </p:spPr>
        <p:txBody>
          <a:bodyPr anchor="ct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defRPr/>
            </a:pPr>
            <a:r>
              <a:rPr lang="en-US" altLang="zh-CN" sz="2000" dirty="0">
                <a:latin typeface="+mn-lt"/>
                <a:cs typeface="ＭＳ Ｐゴシック" charset="-128"/>
              </a:rPr>
              <a:t>The offline optimal cost is 20</a:t>
            </a:r>
            <a:endParaRPr lang="zh-CN" altLang="en-US" sz="2000" dirty="0">
              <a:latin typeface="+mn-lt"/>
              <a:cs typeface="ＭＳ Ｐゴシック" charset="-128"/>
            </a:endParaRPr>
          </a:p>
        </p:txBody>
      </p:sp>
      <p:sp>
        <p:nvSpPr>
          <p:cNvPr id="28" name="Oval 78"/>
          <p:cNvSpPr>
            <a:spLocks noRot="1" noChangeAspect="1" noMove="1" noResize="1" noEditPoints="1" noAdjustHandles="1" noChangeArrowheads="1" noChangeShapeType="1" noTextEdit="1"/>
          </p:cNvSpPr>
          <p:nvPr/>
        </p:nvSpPr>
        <p:spPr>
          <a:xfrm>
            <a:off x="539552" y="1776554"/>
            <a:ext cx="590939" cy="603047"/>
          </a:xfrm>
          <a:prstGeom prst="ellipse">
            <a:avLst/>
          </a:prstGeom>
          <a:blipFill>
            <a:blip r:embed="rId4"/>
            <a:stretch>
              <a:fillRect/>
            </a:stretch>
          </a:blipFill>
          <a:ln w="50800"/>
        </p:spPr>
        <p:txBody>
          <a:bodyPr/>
          <a:lstStyle/>
          <a:p>
            <a:pPr>
              <a:defRPr/>
            </a:pPr>
            <a:r>
              <a:rPr lang="zh-CN" altLang="en-US">
                <a:noFill/>
                <a:ea typeface="MS PGothic"/>
                <a:cs typeface="MS PGothic"/>
              </a:rPr>
              <a:t> </a:t>
            </a:r>
          </a:p>
        </p:txBody>
      </p:sp>
      <p:sp>
        <p:nvSpPr>
          <p:cNvPr id="29" name="Oval 79"/>
          <p:cNvSpPr>
            <a:spLocks noRot="1" noChangeAspect="1" noMove="1" noResize="1" noEditPoints="1" noAdjustHandles="1" noChangeArrowheads="1" noChangeShapeType="1" noTextEdit="1"/>
          </p:cNvSpPr>
          <p:nvPr/>
        </p:nvSpPr>
        <p:spPr>
          <a:xfrm>
            <a:off x="539552" y="3223865"/>
            <a:ext cx="590939" cy="603047"/>
          </a:xfrm>
          <a:prstGeom prst="ellipse">
            <a:avLst/>
          </a:prstGeom>
          <a:blipFill>
            <a:blip r:embed="rId5"/>
            <a:stretch>
              <a:fillRect/>
            </a:stretch>
          </a:blipFill>
          <a:ln w="50800"/>
        </p:spPr>
        <p:txBody>
          <a:bodyPr/>
          <a:lstStyle/>
          <a:p>
            <a:pPr>
              <a:defRPr/>
            </a:pPr>
            <a:r>
              <a:rPr lang="zh-CN" altLang="en-US">
                <a:noFill/>
                <a:ea typeface="MS PGothic"/>
                <a:cs typeface="MS PGothic"/>
              </a:rPr>
              <a:t> </a:t>
            </a:r>
          </a:p>
        </p:txBody>
      </p:sp>
      <p:sp>
        <p:nvSpPr>
          <p:cNvPr id="30" name="Oval 80"/>
          <p:cNvSpPr>
            <a:spLocks noRot="1" noChangeAspect="1" noMove="1" noResize="1" noEditPoints="1" noAdjustHandles="1" noChangeArrowheads="1" noChangeShapeType="1" noTextEdit="1"/>
          </p:cNvSpPr>
          <p:nvPr/>
        </p:nvSpPr>
        <p:spPr>
          <a:xfrm>
            <a:off x="539552" y="4550569"/>
            <a:ext cx="590939" cy="603047"/>
          </a:xfrm>
          <a:prstGeom prst="ellipse">
            <a:avLst/>
          </a:prstGeom>
          <a:blipFill>
            <a:blip r:embed="rId6"/>
            <a:stretch>
              <a:fillRect/>
            </a:stretch>
          </a:blipFill>
          <a:ln w="50800"/>
        </p:spPr>
        <p:txBody>
          <a:bodyPr/>
          <a:lstStyle/>
          <a:p>
            <a:pPr>
              <a:defRPr/>
            </a:pPr>
            <a:r>
              <a:rPr lang="zh-CN" altLang="en-US">
                <a:noFill/>
                <a:ea typeface="MS PGothic"/>
                <a:cs typeface="MS PGothic"/>
              </a:rPr>
              <a:t> </a:t>
            </a:r>
          </a:p>
        </p:txBody>
      </p:sp>
      <p:sp>
        <p:nvSpPr>
          <p:cNvPr id="31" name="Oval 81"/>
          <p:cNvSpPr>
            <a:spLocks noRot="1" noChangeAspect="1" noMove="1" noResize="1" noEditPoints="1" noAdjustHandles="1" noChangeArrowheads="1" noChangeShapeType="1" noTextEdit="1"/>
          </p:cNvSpPr>
          <p:nvPr/>
        </p:nvSpPr>
        <p:spPr>
          <a:xfrm>
            <a:off x="3139686" y="1052897"/>
            <a:ext cx="590939" cy="603047"/>
          </a:xfrm>
          <a:prstGeom prst="ellipse">
            <a:avLst/>
          </a:prstGeom>
          <a:blipFill>
            <a:blip r:embed="rId7"/>
            <a:stretch>
              <a:fillRect/>
            </a:stretch>
          </a:blipFill>
          <a:ln w="50800"/>
        </p:spPr>
        <p:txBody>
          <a:bodyPr/>
          <a:lstStyle/>
          <a:p>
            <a:pPr>
              <a:defRPr/>
            </a:pPr>
            <a:r>
              <a:rPr lang="zh-CN" altLang="en-US">
                <a:noFill/>
                <a:ea typeface="MS PGothic"/>
                <a:cs typeface="MS PGothic"/>
              </a:rPr>
              <a:t> </a:t>
            </a:r>
          </a:p>
        </p:txBody>
      </p:sp>
      <p:sp>
        <p:nvSpPr>
          <p:cNvPr id="32" name="Oval 82"/>
          <p:cNvSpPr>
            <a:spLocks noRot="1" noChangeAspect="1" noMove="1" noResize="1" noEditPoints="1" noAdjustHandles="1" noChangeArrowheads="1" noChangeShapeType="1" noTextEdit="1"/>
          </p:cNvSpPr>
          <p:nvPr/>
        </p:nvSpPr>
        <p:spPr>
          <a:xfrm>
            <a:off x="3139686" y="2109790"/>
            <a:ext cx="590939" cy="603047"/>
          </a:xfrm>
          <a:prstGeom prst="ellipse">
            <a:avLst/>
          </a:prstGeom>
          <a:blipFill>
            <a:blip r:embed="rId8"/>
            <a:stretch>
              <a:fillRect/>
            </a:stretch>
          </a:blipFill>
          <a:ln w="50800"/>
        </p:spPr>
        <p:txBody>
          <a:bodyPr/>
          <a:lstStyle/>
          <a:p>
            <a:pPr>
              <a:defRPr/>
            </a:pPr>
            <a:r>
              <a:rPr lang="zh-CN" altLang="en-US">
                <a:noFill/>
                <a:ea typeface="MS PGothic"/>
                <a:cs typeface="MS PGothic"/>
              </a:rPr>
              <a:t> </a:t>
            </a:r>
          </a:p>
        </p:txBody>
      </p:sp>
      <p:sp>
        <p:nvSpPr>
          <p:cNvPr id="33" name="Oval 83"/>
          <p:cNvSpPr>
            <a:spLocks noRot="1" noChangeAspect="1" noMove="1" noResize="1" noEditPoints="1" noAdjustHandles="1" noChangeArrowheads="1" noChangeShapeType="1" noTextEdit="1"/>
          </p:cNvSpPr>
          <p:nvPr/>
        </p:nvSpPr>
        <p:spPr>
          <a:xfrm>
            <a:off x="3139686" y="3223865"/>
            <a:ext cx="590939" cy="603047"/>
          </a:xfrm>
          <a:prstGeom prst="ellipse">
            <a:avLst/>
          </a:prstGeom>
          <a:blipFill>
            <a:blip r:embed="rId3"/>
            <a:stretch>
              <a:fillRect/>
            </a:stretch>
          </a:blipFill>
          <a:ln w="50800"/>
        </p:spPr>
        <p:txBody>
          <a:bodyPr/>
          <a:lstStyle/>
          <a:p>
            <a:pPr>
              <a:defRPr/>
            </a:pPr>
            <a:r>
              <a:rPr lang="zh-CN" altLang="en-US">
                <a:noFill/>
                <a:ea typeface="MS PGothic"/>
                <a:cs typeface="MS PGothic"/>
              </a:rPr>
              <a:t> </a:t>
            </a:r>
          </a:p>
        </p:txBody>
      </p:sp>
      <p:sp>
        <p:nvSpPr>
          <p:cNvPr id="34" name="Oval 84"/>
          <p:cNvSpPr>
            <a:spLocks noRot="1" noChangeAspect="1" noMove="1" noResize="1" noEditPoints="1" noAdjustHandles="1" noChangeArrowheads="1" noChangeShapeType="1" noTextEdit="1"/>
          </p:cNvSpPr>
          <p:nvPr/>
        </p:nvSpPr>
        <p:spPr>
          <a:xfrm>
            <a:off x="3139686" y="4249044"/>
            <a:ext cx="590939" cy="603047"/>
          </a:xfrm>
          <a:prstGeom prst="ellipse">
            <a:avLst/>
          </a:prstGeom>
          <a:blipFill>
            <a:blip r:embed="rId9"/>
            <a:stretch>
              <a:fillRect/>
            </a:stretch>
          </a:blipFill>
          <a:ln w="50800"/>
        </p:spPr>
        <p:txBody>
          <a:bodyPr/>
          <a:lstStyle/>
          <a:p>
            <a:pPr>
              <a:defRPr/>
            </a:pPr>
            <a:r>
              <a:rPr lang="zh-CN" altLang="en-US">
                <a:noFill/>
                <a:ea typeface="MS PGothic"/>
                <a:cs typeface="MS PGothic"/>
              </a:rPr>
              <a:t> </a:t>
            </a:r>
          </a:p>
        </p:txBody>
      </p:sp>
      <p:sp>
        <p:nvSpPr>
          <p:cNvPr id="35" name="Oval 85"/>
          <p:cNvSpPr>
            <a:spLocks noRot="1" noChangeAspect="1" noMove="1" noResize="1" noEditPoints="1" noAdjustHandles="1" noChangeArrowheads="1" noChangeShapeType="1" noTextEdit="1"/>
          </p:cNvSpPr>
          <p:nvPr/>
        </p:nvSpPr>
        <p:spPr>
          <a:xfrm>
            <a:off x="3139686" y="5274225"/>
            <a:ext cx="590939" cy="603047"/>
          </a:xfrm>
          <a:prstGeom prst="ellipse">
            <a:avLst/>
          </a:prstGeom>
          <a:blipFill>
            <a:blip r:embed="rId10"/>
            <a:stretch>
              <a:fillRect/>
            </a:stretch>
          </a:blipFill>
          <a:ln w="50800"/>
        </p:spPr>
        <p:txBody>
          <a:bodyPr/>
          <a:lstStyle/>
          <a:p>
            <a:pPr>
              <a:defRPr/>
            </a:pPr>
            <a:r>
              <a:rPr lang="zh-CN" altLang="en-US">
                <a:noFill/>
                <a:ea typeface="MS PGothic"/>
                <a:cs typeface="MS PGothic"/>
              </a:rPr>
              <a:t> </a:t>
            </a:r>
          </a:p>
        </p:txBody>
      </p:sp>
      <p:cxnSp>
        <p:nvCxnSpPr>
          <p:cNvPr id="36" name="Straight Connector 86"/>
          <p:cNvCxnSpPr>
            <a:stCxn id="28" idx="6"/>
            <a:endCxn id="31" idx="2"/>
          </p:cNvCxnSpPr>
          <p:nvPr/>
        </p:nvCxnSpPr>
        <p:spPr>
          <a:xfrm flipV="1">
            <a:off x="1130780" y="1354072"/>
            <a:ext cx="2008429" cy="72517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37" name="Straight Connector 88"/>
          <p:cNvCxnSpPr>
            <a:endCxn id="34" idx="2"/>
          </p:cNvCxnSpPr>
          <p:nvPr/>
        </p:nvCxnSpPr>
        <p:spPr>
          <a:xfrm>
            <a:off x="1130780" y="2110670"/>
            <a:ext cx="2008429" cy="2439005"/>
          </a:xfrm>
          <a:prstGeom prst="line">
            <a:avLst/>
          </a:prstGeom>
          <a:ln w="50800"/>
        </p:spPr>
        <p:style>
          <a:lnRef idx="1">
            <a:schemeClr val="dk1"/>
          </a:lnRef>
          <a:fillRef idx="0">
            <a:schemeClr val="dk1"/>
          </a:fillRef>
          <a:effectRef idx="0">
            <a:schemeClr val="dk1"/>
          </a:effectRef>
          <a:fontRef idx="minor">
            <a:schemeClr val="tx1"/>
          </a:fontRef>
        </p:style>
      </p:cxnSp>
      <p:cxnSp>
        <p:nvCxnSpPr>
          <p:cNvPr id="39" name="Straight Connector 89"/>
          <p:cNvCxnSpPr>
            <a:stCxn id="28" idx="6"/>
            <a:endCxn id="32" idx="2"/>
          </p:cNvCxnSpPr>
          <p:nvPr/>
        </p:nvCxnSpPr>
        <p:spPr>
          <a:xfrm>
            <a:off x="1130780" y="2079246"/>
            <a:ext cx="2008429" cy="331162"/>
          </a:xfrm>
          <a:prstGeom prst="line">
            <a:avLst/>
          </a:prstGeom>
          <a:ln w="50800"/>
        </p:spPr>
        <p:style>
          <a:lnRef idx="1">
            <a:schemeClr val="dk1"/>
          </a:lnRef>
          <a:fillRef idx="0">
            <a:schemeClr val="dk1"/>
          </a:fillRef>
          <a:effectRef idx="0">
            <a:schemeClr val="dk1"/>
          </a:effectRef>
          <a:fontRef idx="minor">
            <a:schemeClr val="tx1"/>
          </a:fontRef>
        </p:style>
      </p:cxnSp>
      <p:cxnSp>
        <p:nvCxnSpPr>
          <p:cNvPr id="40" name="Straight Connector 90"/>
          <p:cNvCxnSpPr>
            <a:stCxn id="29" idx="6"/>
            <a:endCxn id="34" idx="2"/>
          </p:cNvCxnSpPr>
          <p:nvPr/>
        </p:nvCxnSpPr>
        <p:spPr>
          <a:xfrm>
            <a:off x="1130780" y="3524761"/>
            <a:ext cx="2008429" cy="1024914"/>
          </a:xfrm>
          <a:prstGeom prst="line">
            <a:avLst/>
          </a:prstGeom>
          <a:ln w="50800"/>
        </p:spPr>
        <p:style>
          <a:lnRef idx="1">
            <a:schemeClr val="dk1"/>
          </a:lnRef>
          <a:fillRef idx="0">
            <a:schemeClr val="dk1"/>
          </a:fillRef>
          <a:effectRef idx="0">
            <a:schemeClr val="dk1"/>
          </a:effectRef>
          <a:fontRef idx="minor">
            <a:schemeClr val="tx1"/>
          </a:fontRef>
        </p:style>
      </p:cxnSp>
      <p:cxnSp>
        <p:nvCxnSpPr>
          <p:cNvPr id="41" name="Straight Connector 91"/>
          <p:cNvCxnSpPr>
            <a:stCxn id="29" idx="6"/>
            <a:endCxn id="35" idx="2"/>
          </p:cNvCxnSpPr>
          <p:nvPr/>
        </p:nvCxnSpPr>
        <p:spPr>
          <a:xfrm>
            <a:off x="1130780" y="3524761"/>
            <a:ext cx="2008429" cy="2049827"/>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42" name="Straight Connector 92"/>
          <p:cNvCxnSpPr>
            <a:stCxn id="30" idx="6"/>
            <a:endCxn id="35" idx="2"/>
          </p:cNvCxnSpPr>
          <p:nvPr/>
        </p:nvCxnSpPr>
        <p:spPr>
          <a:xfrm>
            <a:off x="1130780" y="4851830"/>
            <a:ext cx="2008429" cy="722758"/>
          </a:xfrm>
          <a:prstGeom prst="line">
            <a:avLst/>
          </a:prstGeom>
          <a:ln w="50800"/>
        </p:spPr>
        <p:style>
          <a:lnRef idx="1">
            <a:schemeClr val="dk1"/>
          </a:lnRef>
          <a:fillRef idx="0">
            <a:schemeClr val="dk1"/>
          </a:fillRef>
          <a:effectRef idx="0">
            <a:schemeClr val="dk1"/>
          </a:effectRef>
          <a:fontRef idx="minor">
            <a:schemeClr val="tx1"/>
          </a:fontRef>
        </p:style>
      </p:cxnSp>
      <p:cxnSp>
        <p:nvCxnSpPr>
          <p:cNvPr id="43" name="Straight Connector 102"/>
          <p:cNvCxnSpPr>
            <a:stCxn id="28" idx="6"/>
            <a:endCxn id="35" idx="2"/>
          </p:cNvCxnSpPr>
          <p:nvPr/>
        </p:nvCxnSpPr>
        <p:spPr>
          <a:xfrm>
            <a:off x="1130780" y="2079246"/>
            <a:ext cx="2008429" cy="3495342"/>
          </a:xfrm>
          <a:prstGeom prst="line">
            <a:avLst/>
          </a:prstGeom>
          <a:ln w="50800"/>
        </p:spPr>
        <p:style>
          <a:lnRef idx="1">
            <a:schemeClr val="dk1"/>
          </a:lnRef>
          <a:fillRef idx="0">
            <a:schemeClr val="dk1"/>
          </a:fillRef>
          <a:effectRef idx="0">
            <a:schemeClr val="dk1"/>
          </a:effectRef>
          <a:fontRef idx="minor">
            <a:schemeClr val="tx1"/>
          </a:fontRef>
        </p:style>
      </p:cxnSp>
      <p:cxnSp>
        <p:nvCxnSpPr>
          <p:cNvPr id="44" name="Straight Connector 105"/>
          <p:cNvCxnSpPr>
            <a:stCxn id="30" idx="6"/>
            <a:endCxn id="34" idx="2"/>
          </p:cNvCxnSpPr>
          <p:nvPr/>
        </p:nvCxnSpPr>
        <p:spPr>
          <a:xfrm flipV="1">
            <a:off x="1130780" y="4549675"/>
            <a:ext cx="2008429" cy="30215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45" name="直接连接符 44"/>
          <p:cNvCxnSpPr>
            <a:stCxn id="28" idx="6"/>
            <a:endCxn id="33" idx="2"/>
          </p:cNvCxnSpPr>
          <p:nvPr/>
        </p:nvCxnSpPr>
        <p:spPr bwMode="auto">
          <a:xfrm>
            <a:off x="1130780" y="2079246"/>
            <a:ext cx="2008429" cy="1445515"/>
          </a:xfrm>
          <a:prstGeom prst="line">
            <a:avLst/>
          </a:prstGeom>
          <a:ln w="50800"/>
        </p:spPr>
        <p:style>
          <a:lnRef idx="1">
            <a:schemeClr val="dk1"/>
          </a:lnRef>
          <a:fillRef idx="0">
            <a:schemeClr val="dk1"/>
          </a:fillRef>
          <a:effectRef idx="0">
            <a:schemeClr val="dk1"/>
          </a:effectRef>
          <a:fontRef idx="minor">
            <a:schemeClr val="tx1"/>
          </a:fontRef>
        </p:style>
      </p:cxnSp>
      <p:sp>
        <p:nvSpPr>
          <p:cNvPr id="46" name="文本框 24"/>
          <p:cNvSpPr txBox="1">
            <a:spLocks noChangeArrowheads="1"/>
          </p:cNvSpPr>
          <p:nvPr/>
        </p:nvSpPr>
        <p:spPr bwMode="auto">
          <a:xfrm>
            <a:off x="2263370" y="2557862"/>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3</a:t>
            </a:r>
            <a:endParaRPr lang="zh-CN" altLang="en-US" sz="2000"/>
          </a:p>
        </p:txBody>
      </p:sp>
      <p:sp>
        <p:nvSpPr>
          <p:cNvPr id="47" name="文本框 27"/>
          <p:cNvSpPr txBox="1">
            <a:spLocks noChangeArrowheads="1"/>
          </p:cNvSpPr>
          <p:nvPr/>
        </p:nvSpPr>
        <p:spPr bwMode="auto">
          <a:xfrm>
            <a:off x="2263370" y="1900370"/>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5</a:t>
            </a:r>
            <a:endParaRPr lang="zh-CN" altLang="en-US" sz="2000"/>
          </a:p>
        </p:txBody>
      </p:sp>
      <p:sp>
        <p:nvSpPr>
          <p:cNvPr id="48" name="文本框 28"/>
          <p:cNvSpPr txBox="1">
            <a:spLocks noChangeArrowheads="1"/>
          </p:cNvSpPr>
          <p:nvPr/>
        </p:nvSpPr>
        <p:spPr bwMode="auto">
          <a:xfrm>
            <a:off x="2263370" y="1163108"/>
            <a:ext cx="779856"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FF0000"/>
                </a:solidFill>
              </a:rPr>
              <a:t>7</a:t>
            </a:r>
            <a:endParaRPr lang="zh-CN" altLang="en-US" sz="2000" dirty="0">
              <a:solidFill>
                <a:srgbClr val="FF0000"/>
              </a:solidFill>
            </a:endParaRPr>
          </a:p>
        </p:txBody>
      </p:sp>
      <p:sp>
        <p:nvSpPr>
          <p:cNvPr id="49" name="文本框 29"/>
          <p:cNvSpPr txBox="1">
            <a:spLocks noChangeArrowheads="1"/>
          </p:cNvSpPr>
          <p:nvPr/>
        </p:nvSpPr>
        <p:spPr bwMode="auto">
          <a:xfrm>
            <a:off x="2263370" y="3215353"/>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9</a:t>
            </a:r>
            <a:endParaRPr lang="zh-CN" altLang="en-US" sz="2000"/>
          </a:p>
        </p:txBody>
      </p:sp>
      <p:sp>
        <p:nvSpPr>
          <p:cNvPr id="50" name="文本框 30"/>
          <p:cNvSpPr txBox="1">
            <a:spLocks noChangeArrowheads="1"/>
          </p:cNvSpPr>
          <p:nvPr/>
        </p:nvSpPr>
        <p:spPr bwMode="auto">
          <a:xfrm>
            <a:off x="2280168" y="5328029"/>
            <a:ext cx="7798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2</a:t>
            </a:r>
            <a:endParaRPr lang="zh-CN" altLang="en-US" sz="2000"/>
          </a:p>
        </p:txBody>
      </p:sp>
      <p:sp>
        <p:nvSpPr>
          <p:cNvPr id="51" name="文本框 31"/>
          <p:cNvSpPr txBox="1">
            <a:spLocks noChangeArrowheads="1"/>
          </p:cNvSpPr>
          <p:nvPr/>
        </p:nvSpPr>
        <p:spPr bwMode="auto">
          <a:xfrm>
            <a:off x="2263370" y="3793075"/>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1</a:t>
            </a:r>
            <a:endParaRPr lang="zh-CN" altLang="en-US" sz="2000"/>
          </a:p>
        </p:txBody>
      </p:sp>
      <p:sp>
        <p:nvSpPr>
          <p:cNvPr id="52" name="文本框 32"/>
          <p:cNvSpPr txBox="1">
            <a:spLocks noChangeArrowheads="1"/>
          </p:cNvSpPr>
          <p:nvPr/>
        </p:nvSpPr>
        <p:spPr bwMode="auto">
          <a:xfrm>
            <a:off x="1199856" y="2777831"/>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11</a:t>
            </a:r>
            <a:endParaRPr lang="zh-CN" altLang="en-US" sz="2000" dirty="0"/>
          </a:p>
        </p:txBody>
      </p:sp>
      <p:sp>
        <p:nvSpPr>
          <p:cNvPr id="53" name="文本框 33"/>
          <p:cNvSpPr txBox="1">
            <a:spLocks noChangeArrowheads="1"/>
          </p:cNvSpPr>
          <p:nvPr/>
        </p:nvSpPr>
        <p:spPr bwMode="auto">
          <a:xfrm>
            <a:off x="1284351" y="4421560"/>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FF0000"/>
                </a:solidFill>
              </a:rPr>
              <a:t>6</a:t>
            </a:r>
            <a:endParaRPr lang="zh-CN" altLang="en-US" sz="2000" dirty="0">
              <a:solidFill>
                <a:srgbClr val="FF0000"/>
              </a:solidFill>
            </a:endParaRPr>
          </a:p>
        </p:txBody>
      </p:sp>
      <p:sp>
        <p:nvSpPr>
          <p:cNvPr id="54" name="文本框 34"/>
          <p:cNvSpPr txBox="1">
            <a:spLocks noChangeArrowheads="1"/>
          </p:cNvSpPr>
          <p:nvPr/>
        </p:nvSpPr>
        <p:spPr bwMode="auto">
          <a:xfrm>
            <a:off x="1284351" y="3872845"/>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FF0000"/>
                </a:solidFill>
              </a:rPr>
              <a:t>7</a:t>
            </a:r>
            <a:endParaRPr lang="zh-CN" altLang="en-US" sz="2000" dirty="0">
              <a:solidFill>
                <a:srgbClr val="FF0000"/>
              </a:solidFill>
            </a:endParaRPr>
          </a:p>
        </p:txBody>
      </p:sp>
      <p:sp>
        <p:nvSpPr>
          <p:cNvPr id="55" name="标题 1"/>
          <p:cNvSpPr>
            <a:spLocks noGrp="1"/>
          </p:cNvSpPr>
          <p:nvPr>
            <p:ph type="title"/>
          </p:nvPr>
        </p:nvSpPr>
        <p:spPr>
          <a:xfrm>
            <a:off x="0" y="98425"/>
            <a:ext cx="9144000" cy="738188"/>
          </a:xfrm>
        </p:spPr>
        <p:txBody>
          <a:bodyPr/>
          <a:lstStyle/>
          <a:p>
            <a:pPr algn="ctr" eaLnBrk="1" hangingPunct="1"/>
            <a:r>
              <a:rPr lang="en-US" altLang="zh-CN" sz="3200" dirty="0"/>
              <a:t>Online Maximum Weighted Bipartite Matching</a:t>
            </a:r>
            <a:endParaRPr lang="zh-CN" altLang="en-US" sz="3200" dirty="0"/>
          </a:p>
        </p:txBody>
      </p:sp>
      <p:sp>
        <p:nvSpPr>
          <p:cNvPr id="56"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48</a:t>
            </a:fld>
            <a:endParaRPr lang="en-US" altLang="zh-CN" sz="1200" b="0">
              <a:ea typeface="Gulim" pitchFamily="34" charset="-127"/>
            </a:endParaRPr>
          </a:p>
        </p:txBody>
      </p:sp>
      <p:sp>
        <p:nvSpPr>
          <p:cNvPr id="57" name="矩形标注 26"/>
          <p:cNvSpPr>
            <a:spLocks noChangeArrowheads="1"/>
          </p:cNvSpPr>
          <p:nvPr/>
        </p:nvSpPr>
        <p:spPr bwMode="auto">
          <a:xfrm>
            <a:off x="4288597" y="3961492"/>
            <a:ext cx="4459867" cy="1627748"/>
          </a:xfrm>
          <a:prstGeom prst="wedgeRectCallout">
            <a:avLst>
              <a:gd name="adj1" fmla="val 13920"/>
              <a:gd name="adj2" fmla="val -101263"/>
            </a:avLst>
          </a:prstGeom>
          <a:solidFill>
            <a:srgbClr val="FFC000"/>
          </a:solidFill>
          <a:ln>
            <a:noFill/>
          </a:ln>
        </p:spPr>
        <p:txBody>
          <a:bodyPr anchor="ct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marL="360000" indent="-360000" algn="just" eaLnBrk="1" hangingPunct="1">
              <a:spcBef>
                <a:spcPct val="0"/>
              </a:spcBef>
              <a:buClrTx/>
              <a:buSzTx/>
              <a:buFontTx/>
              <a:buAutoNum type="arabicPeriod"/>
              <a:defRPr/>
            </a:pPr>
            <a:r>
              <a:rPr lang="en-US" altLang="zh-CN" sz="2000" dirty="0">
                <a:cs typeface="ＭＳ Ｐゴシック" charset="-128"/>
              </a:rPr>
              <a:t>Full bipartite graph cannot be known.</a:t>
            </a:r>
          </a:p>
          <a:p>
            <a:pPr marL="360000" indent="-360000" algn="just" eaLnBrk="1" hangingPunct="1">
              <a:spcBef>
                <a:spcPct val="0"/>
              </a:spcBef>
              <a:buClrTx/>
              <a:buSzTx/>
              <a:buFontTx/>
              <a:buAutoNum type="arabicPeriod"/>
              <a:defRPr/>
            </a:pPr>
            <a:r>
              <a:rPr lang="en-US" altLang="zh-CN" sz="2000" dirty="0">
                <a:latin typeface="+mn-lt"/>
                <a:cs typeface="ＭＳ Ｐゴシック" charset="-128"/>
              </a:rPr>
              <a:t>The new arrival object </a:t>
            </a:r>
            <a:r>
              <a:rPr lang="en-US" altLang="zh-CN" sz="2000" dirty="0">
                <a:cs typeface="ＭＳ Ｐゴシック" charset="-128"/>
              </a:rPr>
              <a:t>needs to be immediately made a decision based on partial information. </a:t>
            </a:r>
            <a:endParaRPr lang="zh-CN" altLang="en-US" sz="2000" dirty="0">
              <a:latin typeface="+mn-lt"/>
              <a:cs typeface="ＭＳ Ｐゴシック" charset="-128"/>
            </a:endParaRPr>
          </a:p>
        </p:txBody>
      </p:sp>
    </p:spTree>
    <p:extLst>
      <p:ext uri="{BB962C8B-B14F-4D97-AF65-F5344CB8AC3E}">
        <p14:creationId xmlns:p14="http://schemas.microsoft.com/office/powerpoint/2010/main" val="1074123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85" name="Rectangle 3"/>
          <p:cNvSpPr txBox="1">
            <a:spLocks noChangeArrowheads="1"/>
          </p:cNvSpPr>
          <p:nvPr/>
        </p:nvSpPr>
        <p:spPr bwMode="auto">
          <a:xfrm>
            <a:off x="5268913" y="6021288"/>
            <a:ext cx="3335337"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a:spcBef>
                <a:spcPts val="0"/>
              </a:spcBef>
              <a:spcAft>
                <a:spcPts val="0"/>
              </a:spcAft>
              <a:buSzPct val="60000"/>
              <a:buFont typeface="Wingdings" panose="05000000000000000000" pitchFamily="2" charset="2"/>
              <a:buNone/>
              <a:defRPr/>
            </a:pPr>
            <a:r>
              <a:rPr lang="en-US" altLang="zh-CN" sz="2400" dirty="0">
                <a:latin typeface="+mn-lt"/>
                <a:cs typeface="ＭＳ Ｐゴシック" charset="-128"/>
              </a:rPr>
              <a:t>(Two-sided)</a:t>
            </a:r>
          </a:p>
          <a:p>
            <a:pPr algn="ctr">
              <a:spcBef>
                <a:spcPts val="0"/>
              </a:spcBef>
              <a:spcAft>
                <a:spcPts val="0"/>
              </a:spcAft>
              <a:buSzPct val="60000"/>
              <a:buFont typeface="Wingdings" panose="05000000000000000000" pitchFamily="2" charset="2"/>
              <a:buNone/>
              <a:defRPr/>
            </a:pPr>
            <a:r>
              <a:rPr lang="en-US" altLang="zh-CN" sz="2400" dirty="0">
                <a:latin typeface="+mn-lt"/>
                <a:cs typeface="ＭＳ Ｐゴシック" charset="-128"/>
              </a:rPr>
              <a:t>Online Scenario</a:t>
            </a:r>
          </a:p>
        </p:txBody>
      </p:sp>
      <p:sp>
        <p:nvSpPr>
          <p:cNvPr id="38" name="Oval 83"/>
          <p:cNvSpPr>
            <a:spLocks noRot="1" noChangeAspect="1" noMove="1" noResize="1" noEditPoints="1" noAdjustHandles="1" noChangeArrowheads="1" noChangeShapeType="1" noTextEdit="1"/>
          </p:cNvSpPr>
          <p:nvPr/>
        </p:nvSpPr>
        <p:spPr>
          <a:xfrm>
            <a:off x="7869493" y="3223704"/>
            <a:ext cx="590939" cy="603047"/>
          </a:xfrm>
          <a:prstGeom prst="ellipse">
            <a:avLst/>
          </a:prstGeom>
          <a:blipFill>
            <a:blip r:embed="rId3"/>
            <a:stretch>
              <a:fillRect/>
            </a:stretch>
          </a:blipFill>
          <a:ln w="50800"/>
        </p:spPr>
        <p:txBody>
          <a:bodyPr/>
          <a:lstStyle/>
          <a:p>
            <a:pPr>
              <a:defRPr/>
            </a:pPr>
            <a:r>
              <a:rPr lang="zh-CN" altLang="en-US">
                <a:noFill/>
                <a:ea typeface="MS PGothic"/>
                <a:cs typeface="MS PGothic"/>
              </a:rPr>
              <a:t> </a:t>
            </a:r>
          </a:p>
        </p:txBody>
      </p:sp>
      <p:sp>
        <p:nvSpPr>
          <p:cNvPr id="59" name="Rectangle 3"/>
          <p:cNvSpPr txBox="1">
            <a:spLocks noChangeArrowheads="1"/>
          </p:cNvSpPr>
          <p:nvPr/>
        </p:nvSpPr>
        <p:spPr bwMode="auto">
          <a:xfrm>
            <a:off x="611188" y="6376504"/>
            <a:ext cx="3119437" cy="413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a:lnSpc>
                <a:spcPct val="95000"/>
              </a:lnSpc>
              <a:spcBef>
                <a:spcPct val="25000"/>
              </a:spcBef>
              <a:spcAft>
                <a:spcPct val="10000"/>
              </a:spcAft>
              <a:buSzPct val="60000"/>
              <a:buFont typeface="Wingdings" panose="05000000000000000000" pitchFamily="2" charset="2"/>
              <a:buNone/>
              <a:defRPr/>
            </a:pPr>
            <a:r>
              <a:rPr lang="en-US" altLang="zh-CN" sz="2400" dirty="0">
                <a:latin typeface="+mn-lt"/>
                <a:cs typeface="ＭＳ Ｐゴシック" charset="-128"/>
              </a:rPr>
              <a:t>Offline Scenario</a:t>
            </a:r>
          </a:p>
        </p:txBody>
      </p:sp>
      <p:sp>
        <p:nvSpPr>
          <p:cNvPr id="23" name="Oval 78"/>
          <p:cNvSpPr>
            <a:spLocks noRot="1" noChangeAspect="1" noMove="1" noResize="1" noEditPoints="1" noAdjustHandles="1" noChangeArrowheads="1" noChangeShapeType="1" noTextEdit="1"/>
          </p:cNvSpPr>
          <p:nvPr/>
        </p:nvSpPr>
        <p:spPr>
          <a:xfrm>
            <a:off x="5269359" y="1776393"/>
            <a:ext cx="590939" cy="603047"/>
          </a:xfrm>
          <a:prstGeom prst="ellipse">
            <a:avLst/>
          </a:prstGeom>
          <a:blipFill>
            <a:blip r:embed="rId4"/>
            <a:stretch>
              <a:fillRect/>
            </a:stretch>
          </a:blipFill>
          <a:ln w="50800"/>
        </p:spPr>
        <p:txBody>
          <a:bodyPr/>
          <a:lstStyle/>
          <a:p>
            <a:pPr>
              <a:defRPr/>
            </a:pPr>
            <a:r>
              <a:rPr lang="zh-CN" altLang="en-US">
                <a:noFill/>
                <a:ea typeface="MS PGothic"/>
                <a:cs typeface="MS PGothic"/>
              </a:rPr>
              <a:t> </a:t>
            </a:r>
          </a:p>
        </p:txBody>
      </p:sp>
      <p:cxnSp>
        <p:nvCxnSpPr>
          <p:cNvPr id="24" name="直接连接符 23"/>
          <p:cNvCxnSpPr>
            <a:stCxn id="23" idx="6"/>
          </p:cNvCxnSpPr>
          <p:nvPr/>
        </p:nvCxnSpPr>
        <p:spPr bwMode="auto">
          <a:xfrm>
            <a:off x="5860587" y="2079085"/>
            <a:ext cx="2008429" cy="144551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sp>
        <p:nvSpPr>
          <p:cNvPr id="25" name="文本框 24"/>
          <p:cNvSpPr txBox="1">
            <a:spLocks noChangeArrowheads="1"/>
          </p:cNvSpPr>
          <p:nvPr/>
        </p:nvSpPr>
        <p:spPr bwMode="auto">
          <a:xfrm>
            <a:off x="6993177" y="2557701"/>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3</a:t>
            </a:r>
            <a:endParaRPr lang="zh-CN" altLang="en-US" sz="2000" dirty="0"/>
          </a:p>
        </p:txBody>
      </p:sp>
      <p:sp>
        <p:nvSpPr>
          <p:cNvPr id="26" name="矩形标注 25"/>
          <p:cNvSpPr>
            <a:spLocks noChangeArrowheads="1"/>
          </p:cNvSpPr>
          <p:nvPr/>
        </p:nvSpPr>
        <p:spPr bwMode="auto">
          <a:xfrm>
            <a:off x="104215" y="5653746"/>
            <a:ext cx="2379553" cy="649865"/>
          </a:xfrm>
          <a:prstGeom prst="wedgeRectCallout">
            <a:avLst>
              <a:gd name="adj1" fmla="val 12929"/>
              <a:gd name="adj2" fmla="val -181494"/>
            </a:avLst>
          </a:prstGeom>
          <a:solidFill>
            <a:srgbClr val="FFC000"/>
          </a:solidFill>
          <a:ln>
            <a:noFill/>
          </a:ln>
        </p:spPr>
        <p:txBody>
          <a:bodyPr anchor="ct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defRPr/>
            </a:pPr>
            <a:r>
              <a:rPr lang="en-US" altLang="zh-CN" sz="2000" dirty="0">
                <a:latin typeface="+mn-lt"/>
                <a:cs typeface="ＭＳ Ｐゴシック" charset="-128"/>
              </a:rPr>
              <a:t>The offline optimal cost is 20</a:t>
            </a:r>
            <a:endParaRPr lang="zh-CN" altLang="en-US" sz="2000" dirty="0">
              <a:latin typeface="+mn-lt"/>
              <a:cs typeface="ＭＳ Ｐゴシック" charset="-128"/>
            </a:endParaRPr>
          </a:p>
        </p:txBody>
      </p:sp>
      <p:sp>
        <p:nvSpPr>
          <p:cNvPr id="28" name="Oval 78"/>
          <p:cNvSpPr>
            <a:spLocks noRot="1" noChangeAspect="1" noMove="1" noResize="1" noEditPoints="1" noAdjustHandles="1" noChangeArrowheads="1" noChangeShapeType="1" noTextEdit="1"/>
          </p:cNvSpPr>
          <p:nvPr/>
        </p:nvSpPr>
        <p:spPr>
          <a:xfrm>
            <a:off x="539552" y="1776554"/>
            <a:ext cx="590939" cy="603047"/>
          </a:xfrm>
          <a:prstGeom prst="ellipse">
            <a:avLst/>
          </a:prstGeom>
          <a:blipFill>
            <a:blip r:embed="rId4"/>
            <a:stretch>
              <a:fillRect/>
            </a:stretch>
          </a:blipFill>
          <a:ln w="50800"/>
        </p:spPr>
        <p:txBody>
          <a:bodyPr/>
          <a:lstStyle/>
          <a:p>
            <a:pPr>
              <a:defRPr/>
            </a:pPr>
            <a:r>
              <a:rPr lang="zh-CN" altLang="en-US">
                <a:noFill/>
                <a:ea typeface="MS PGothic"/>
                <a:cs typeface="MS PGothic"/>
              </a:rPr>
              <a:t> </a:t>
            </a:r>
          </a:p>
        </p:txBody>
      </p:sp>
      <p:sp>
        <p:nvSpPr>
          <p:cNvPr id="29" name="Oval 79"/>
          <p:cNvSpPr>
            <a:spLocks noRot="1" noChangeAspect="1" noMove="1" noResize="1" noEditPoints="1" noAdjustHandles="1" noChangeArrowheads="1" noChangeShapeType="1" noTextEdit="1"/>
          </p:cNvSpPr>
          <p:nvPr/>
        </p:nvSpPr>
        <p:spPr>
          <a:xfrm>
            <a:off x="539552" y="3223865"/>
            <a:ext cx="590939" cy="603047"/>
          </a:xfrm>
          <a:prstGeom prst="ellipse">
            <a:avLst/>
          </a:prstGeom>
          <a:blipFill>
            <a:blip r:embed="rId5"/>
            <a:stretch>
              <a:fillRect/>
            </a:stretch>
          </a:blipFill>
          <a:ln w="50800"/>
        </p:spPr>
        <p:txBody>
          <a:bodyPr/>
          <a:lstStyle/>
          <a:p>
            <a:pPr>
              <a:defRPr/>
            </a:pPr>
            <a:r>
              <a:rPr lang="zh-CN" altLang="en-US">
                <a:noFill/>
                <a:ea typeface="MS PGothic"/>
                <a:cs typeface="MS PGothic"/>
              </a:rPr>
              <a:t> </a:t>
            </a:r>
          </a:p>
        </p:txBody>
      </p:sp>
      <p:sp>
        <p:nvSpPr>
          <p:cNvPr id="30" name="Oval 80"/>
          <p:cNvSpPr>
            <a:spLocks noRot="1" noChangeAspect="1" noMove="1" noResize="1" noEditPoints="1" noAdjustHandles="1" noChangeArrowheads="1" noChangeShapeType="1" noTextEdit="1"/>
          </p:cNvSpPr>
          <p:nvPr/>
        </p:nvSpPr>
        <p:spPr>
          <a:xfrm>
            <a:off x="539552" y="4550569"/>
            <a:ext cx="590939" cy="603047"/>
          </a:xfrm>
          <a:prstGeom prst="ellipse">
            <a:avLst/>
          </a:prstGeom>
          <a:blipFill>
            <a:blip r:embed="rId6"/>
            <a:stretch>
              <a:fillRect/>
            </a:stretch>
          </a:blipFill>
          <a:ln w="50800"/>
        </p:spPr>
        <p:txBody>
          <a:bodyPr/>
          <a:lstStyle/>
          <a:p>
            <a:pPr>
              <a:defRPr/>
            </a:pPr>
            <a:r>
              <a:rPr lang="zh-CN" altLang="en-US">
                <a:noFill/>
                <a:ea typeface="MS PGothic"/>
                <a:cs typeface="MS PGothic"/>
              </a:rPr>
              <a:t> </a:t>
            </a:r>
          </a:p>
        </p:txBody>
      </p:sp>
      <p:sp>
        <p:nvSpPr>
          <p:cNvPr id="31" name="Oval 81"/>
          <p:cNvSpPr>
            <a:spLocks noRot="1" noChangeAspect="1" noMove="1" noResize="1" noEditPoints="1" noAdjustHandles="1" noChangeArrowheads="1" noChangeShapeType="1" noTextEdit="1"/>
          </p:cNvSpPr>
          <p:nvPr/>
        </p:nvSpPr>
        <p:spPr>
          <a:xfrm>
            <a:off x="3139686" y="1052897"/>
            <a:ext cx="590939" cy="603047"/>
          </a:xfrm>
          <a:prstGeom prst="ellipse">
            <a:avLst/>
          </a:prstGeom>
          <a:blipFill>
            <a:blip r:embed="rId7"/>
            <a:stretch>
              <a:fillRect/>
            </a:stretch>
          </a:blipFill>
          <a:ln w="50800"/>
        </p:spPr>
        <p:txBody>
          <a:bodyPr/>
          <a:lstStyle/>
          <a:p>
            <a:pPr>
              <a:defRPr/>
            </a:pPr>
            <a:r>
              <a:rPr lang="zh-CN" altLang="en-US">
                <a:noFill/>
                <a:ea typeface="MS PGothic"/>
                <a:cs typeface="MS PGothic"/>
              </a:rPr>
              <a:t> </a:t>
            </a:r>
          </a:p>
        </p:txBody>
      </p:sp>
      <p:sp>
        <p:nvSpPr>
          <p:cNvPr id="32" name="Oval 82"/>
          <p:cNvSpPr>
            <a:spLocks noRot="1" noChangeAspect="1" noMove="1" noResize="1" noEditPoints="1" noAdjustHandles="1" noChangeArrowheads="1" noChangeShapeType="1" noTextEdit="1"/>
          </p:cNvSpPr>
          <p:nvPr/>
        </p:nvSpPr>
        <p:spPr>
          <a:xfrm>
            <a:off x="3139686" y="2109790"/>
            <a:ext cx="590939" cy="603047"/>
          </a:xfrm>
          <a:prstGeom prst="ellipse">
            <a:avLst/>
          </a:prstGeom>
          <a:blipFill>
            <a:blip r:embed="rId8"/>
            <a:stretch>
              <a:fillRect/>
            </a:stretch>
          </a:blipFill>
          <a:ln w="50800"/>
        </p:spPr>
        <p:txBody>
          <a:bodyPr/>
          <a:lstStyle/>
          <a:p>
            <a:pPr>
              <a:defRPr/>
            </a:pPr>
            <a:r>
              <a:rPr lang="zh-CN" altLang="en-US">
                <a:noFill/>
                <a:ea typeface="MS PGothic"/>
                <a:cs typeface="MS PGothic"/>
              </a:rPr>
              <a:t> </a:t>
            </a:r>
          </a:p>
        </p:txBody>
      </p:sp>
      <p:sp>
        <p:nvSpPr>
          <p:cNvPr id="33" name="Oval 83"/>
          <p:cNvSpPr>
            <a:spLocks noRot="1" noChangeAspect="1" noMove="1" noResize="1" noEditPoints="1" noAdjustHandles="1" noChangeArrowheads="1" noChangeShapeType="1" noTextEdit="1"/>
          </p:cNvSpPr>
          <p:nvPr/>
        </p:nvSpPr>
        <p:spPr>
          <a:xfrm>
            <a:off x="3139686" y="3223865"/>
            <a:ext cx="590939" cy="603047"/>
          </a:xfrm>
          <a:prstGeom prst="ellipse">
            <a:avLst/>
          </a:prstGeom>
          <a:blipFill>
            <a:blip r:embed="rId3"/>
            <a:stretch>
              <a:fillRect/>
            </a:stretch>
          </a:blipFill>
          <a:ln w="50800"/>
        </p:spPr>
        <p:txBody>
          <a:bodyPr/>
          <a:lstStyle/>
          <a:p>
            <a:pPr>
              <a:defRPr/>
            </a:pPr>
            <a:r>
              <a:rPr lang="zh-CN" altLang="en-US">
                <a:noFill/>
                <a:ea typeface="MS PGothic"/>
                <a:cs typeface="MS PGothic"/>
              </a:rPr>
              <a:t> </a:t>
            </a:r>
          </a:p>
        </p:txBody>
      </p:sp>
      <p:sp>
        <p:nvSpPr>
          <p:cNvPr id="34" name="Oval 84"/>
          <p:cNvSpPr>
            <a:spLocks noRot="1" noChangeAspect="1" noMove="1" noResize="1" noEditPoints="1" noAdjustHandles="1" noChangeArrowheads="1" noChangeShapeType="1" noTextEdit="1"/>
          </p:cNvSpPr>
          <p:nvPr/>
        </p:nvSpPr>
        <p:spPr>
          <a:xfrm>
            <a:off x="3139686" y="4249044"/>
            <a:ext cx="590939" cy="603047"/>
          </a:xfrm>
          <a:prstGeom prst="ellipse">
            <a:avLst/>
          </a:prstGeom>
          <a:blipFill>
            <a:blip r:embed="rId9"/>
            <a:stretch>
              <a:fillRect/>
            </a:stretch>
          </a:blipFill>
          <a:ln w="50800"/>
        </p:spPr>
        <p:txBody>
          <a:bodyPr/>
          <a:lstStyle/>
          <a:p>
            <a:pPr>
              <a:defRPr/>
            </a:pPr>
            <a:r>
              <a:rPr lang="zh-CN" altLang="en-US">
                <a:noFill/>
                <a:ea typeface="MS PGothic"/>
                <a:cs typeface="MS PGothic"/>
              </a:rPr>
              <a:t> </a:t>
            </a:r>
          </a:p>
        </p:txBody>
      </p:sp>
      <p:sp>
        <p:nvSpPr>
          <p:cNvPr id="35" name="Oval 85"/>
          <p:cNvSpPr>
            <a:spLocks noRot="1" noChangeAspect="1" noMove="1" noResize="1" noEditPoints="1" noAdjustHandles="1" noChangeArrowheads="1" noChangeShapeType="1" noTextEdit="1"/>
          </p:cNvSpPr>
          <p:nvPr/>
        </p:nvSpPr>
        <p:spPr>
          <a:xfrm>
            <a:off x="3139686" y="5274225"/>
            <a:ext cx="590939" cy="603047"/>
          </a:xfrm>
          <a:prstGeom prst="ellipse">
            <a:avLst/>
          </a:prstGeom>
          <a:blipFill>
            <a:blip r:embed="rId10"/>
            <a:stretch>
              <a:fillRect/>
            </a:stretch>
          </a:blipFill>
          <a:ln w="50800"/>
        </p:spPr>
        <p:txBody>
          <a:bodyPr/>
          <a:lstStyle/>
          <a:p>
            <a:pPr>
              <a:defRPr/>
            </a:pPr>
            <a:r>
              <a:rPr lang="zh-CN" altLang="en-US">
                <a:noFill/>
                <a:ea typeface="MS PGothic"/>
                <a:cs typeface="MS PGothic"/>
              </a:rPr>
              <a:t> </a:t>
            </a:r>
          </a:p>
        </p:txBody>
      </p:sp>
      <p:cxnSp>
        <p:nvCxnSpPr>
          <p:cNvPr id="36" name="Straight Connector 86"/>
          <p:cNvCxnSpPr>
            <a:stCxn id="28" idx="6"/>
            <a:endCxn id="31" idx="2"/>
          </p:cNvCxnSpPr>
          <p:nvPr/>
        </p:nvCxnSpPr>
        <p:spPr>
          <a:xfrm flipV="1">
            <a:off x="1130780" y="1354072"/>
            <a:ext cx="2008429" cy="72517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37" name="Straight Connector 88"/>
          <p:cNvCxnSpPr>
            <a:endCxn id="34" idx="2"/>
          </p:cNvCxnSpPr>
          <p:nvPr/>
        </p:nvCxnSpPr>
        <p:spPr>
          <a:xfrm>
            <a:off x="1130780" y="2110670"/>
            <a:ext cx="2008429" cy="2439005"/>
          </a:xfrm>
          <a:prstGeom prst="line">
            <a:avLst/>
          </a:prstGeom>
          <a:ln w="50800"/>
        </p:spPr>
        <p:style>
          <a:lnRef idx="1">
            <a:schemeClr val="dk1"/>
          </a:lnRef>
          <a:fillRef idx="0">
            <a:schemeClr val="dk1"/>
          </a:fillRef>
          <a:effectRef idx="0">
            <a:schemeClr val="dk1"/>
          </a:effectRef>
          <a:fontRef idx="minor">
            <a:schemeClr val="tx1"/>
          </a:fontRef>
        </p:style>
      </p:cxnSp>
      <p:cxnSp>
        <p:nvCxnSpPr>
          <p:cNvPr id="39" name="Straight Connector 89"/>
          <p:cNvCxnSpPr>
            <a:stCxn id="28" idx="6"/>
            <a:endCxn id="32" idx="2"/>
          </p:cNvCxnSpPr>
          <p:nvPr/>
        </p:nvCxnSpPr>
        <p:spPr>
          <a:xfrm>
            <a:off x="1130780" y="2079246"/>
            <a:ext cx="2008429" cy="331162"/>
          </a:xfrm>
          <a:prstGeom prst="line">
            <a:avLst/>
          </a:prstGeom>
          <a:ln w="50800"/>
        </p:spPr>
        <p:style>
          <a:lnRef idx="1">
            <a:schemeClr val="dk1"/>
          </a:lnRef>
          <a:fillRef idx="0">
            <a:schemeClr val="dk1"/>
          </a:fillRef>
          <a:effectRef idx="0">
            <a:schemeClr val="dk1"/>
          </a:effectRef>
          <a:fontRef idx="minor">
            <a:schemeClr val="tx1"/>
          </a:fontRef>
        </p:style>
      </p:cxnSp>
      <p:cxnSp>
        <p:nvCxnSpPr>
          <p:cNvPr id="40" name="Straight Connector 90"/>
          <p:cNvCxnSpPr>
            <a:stCxn id="29" idx="6"/>
            <a:endCxn id="34" idx="2"/>
          </p:cNvCxnSpPr>
          <p:nvPr/>
        </p:nvCxnSpPr>
        <p:spPr>
          <a:xfrm>
            <a:off x="1130780" y="3524761"/>
            <a:ext cx="2008429" cy="1024914"/>
          </a:xfrm>
          <a:prstGeom prst="line">
            <a:avLst/>
          </a:prstGeom>
          <a:ln w="50800"/>
        </p:spPr>
        <p:style>
          <a:lnRef idx="1">
            <a:schemeClr val="dk1"/>
          </a:lnRef>
          <a:fillRef idx="0">
            <a:schemeClr val="dk1"/>
          </a:fillRef>
          <a:effectRef idx="0">
            <a:schemeClr val="dk1"/>
          </a:effectRef>
          <a:fontRef idx="minor">
            <a:schemeClr val="tx1"/>
          </a:fontRef>
        </p:style>
      </p:cxnSp>
      <p:cxnSp>
        <p:nvCxnSpPr>
          <p:cNvPr id="41" name="Straight Connector 91"/>
          <p:cNvCxnSpPr>
            <a:stCxn id="29" idx="6"/>
            <a:endCxn id="35" idx="2"/>
          </p:cNvCxnSpPr>
          <p:nvPr/>
        </p:nvCxnSpPr>
        <p:spPr>
          <a:xfrm>
            <a:off x="1130780" y="3524761"/>
            <a:ext cx="2008429" cy="2049827"/>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42" name="Straight Connector 92"/>
          <p:cNvCxnSpPr>
            <a:stCxn id="30" idx="6"/>
            <a:endCxn id="35" idx="2"/>
          </p:cNvCxnSpPr>
          <p:nvPr/>
        </p:nvCxnSpPr>
        <p:spPr>
          <a:xfrm>
            <a:off x="1130780" y="4851830"/>
            <a:ext cx="2008429" cy="722758"/>
          </a:xfrm>
          <a:prstGeom prst="line">
            <a:avLst/>
          </a:prstGeom>
          <a:ln w="50800"/>
        </p:spPr>
        <p:style>
          <a:lnRef idx="1">
            <a:schemeClr val="dk1"/>
          </a:lnRef>
          <a:fillRef idx="0">
            <a:schemeClr val="dk1"/>
          </a:fillRef>
          <a:effectRef idx="0">
            <a:schemeClr val="dk1"/>
          </a:effectRef>
          <a:fontRef idx="minor">
            <a:schemeClr val="tx1"/>
          </a:fontRef>
        </p:style>
      </p:cxnSp>
      <p:cxnSp>
        <p:nvCxnSpPr>
          <p:cNvPr id="43" name="Straight Connector 102"/>
          <p:cNvCxnSpPr>
            <a:stCxn id="28" idx="6"/>
            <a:endCxn id="35" idx="2"/>
          </p:cNvCxnSpPr>
          <p:nvPr/>
        </p:nvCxnSpPr>
        <p:spPr>
          <a:xfrm>
            <a:off x="1130780" y="2079246"/>
            <a:ext cx="2008429" cy="3495342"/>
          </a:xfrm>
          <a:prstGeom prst="line">
            <a:avLst/>
          </a:prstGeom>
          <a:ln w="50800"/>
        </p:spPr>
        <p:style>
          <a:lnRef idx="1">
            <a:schemeClr val="dk1"/>
          </a:lnRef>
          <a:fillRef idx="0">
            <a:schemeClr val="dk1"/>
          </a:fillRef>
          <a:effectRef idx="0">
            <a:schemeClr val="dk1"/>
          </a:effectRef>
          <a:fontRef idx="minor">
            <a:schemeClr val="tx1"/>
          </a:fontRef>
        </p:style>
      </p:cxnSp>
      <p:cxnSp>
        <p:nvCxnSpPr>
          <p:cNvPr id="44" name="Straight Connector 105"/>
          <p:cNvCxnSpPr>
            <a:stCxn id="30" idx="6"/>
            <a:endCxn id="34" idx="2"/>
          </p:cNvCxnSpPr>
          <p:nvPr/>
        </p:nvCxnSpPr>
        <p:spPr>
          <a:xfrm flipV="1">
            <a:off x="1130780" y="4549675"/>
            <a:ext cx="2008429" cy="30215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45" name="直接连接符 44"/>
          <p:cNvCxnSpPr>
            <a:stCxn id="28" idx="6"/>
            <a:endCxn id="33" idx="2"/>
          </p:cNvCxnSpPr>
          <p:nvPr/>
        </p:nvCxnSpPr>
        <p:spPr bwMode="auto">
          <a:xfrm>
            <a:off x="1130780" y="2079246"/>
            <a:ext cx="2008429" cy="1445515"/>
          </a:xfrm>
          <a:prstGeom prst="line">
            <a:avLst/>
          </a:prstGeom>
          <a:ln w="50800"/>
        </p:spPr>
        <p:style>
          <a:lnRef idx="1">
            <a:schemeClr val="dk1"/>
          </a:lnRef>
          <a:fillRef idx="0">
            <a:schemeClr val="dk1"/>
          </a:fillRef>
          <a:effectRef idx="0">
            <a:schemeClr val="dk1"/>
          </a:effectRef>
          <a:fontRef idx="minor">
            <a:schemeClr val="tx1"/>
          </a:fontRef>
        </p:style>
      </p:cxnSp>
      <p:sp>
        <p:nvSpPr>
          <p:cNvPr id="46" name="文本框 24"/>
          <p:cNvSpPr txBox="1">
            <a:spLocks noChangeArrowheads="1"/>
          </p:cNvSpPr>
          <p:nvPr/>
        </p:nvSpPr>
        <p:spPr bwMode="auto">
          <a:xfrm>
            <a:off x="2263370" y="2557862"/>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3</a:t>
            </a:r>
            <a:endParaRPr lang="zh-CN" altLang="en-US" sz="2000"/>
          </a:p>
        </p:txBody>
      </p:sp>
      <p:sp>
        <p:nvSpPr>
          <p:cNvPr id="47" name="文本框 27"/>
          <p:cNvSpPr txBox="1">
            <a:spLocks noChangeArrowheads="1"/>
          </p:cNvSpPr>
          <p:nvPr/>
        </p:nvSpPr>
        <p:spPr bwMode="auto">
          <a:xfrm>
            <a:off x="2263370" y="1900370"/>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5</a:t>
            </a:r>
            <a:endParaRPr lang="zh-CN" altLang="en-US" sz="2000"/>
          </a:p>
        </p:txBody>
      </p:sp>
      <p:sp>
        <p:nvSpPr>
          <p:cNvPr id="48" name="文本框 28"/>
          <p:cNvSpPr txBox="1">
            <a:spLocks noChangeArrowheads="1"/>
          </p:cNvSpPr>
          <p:nvPr/>
        </p:nvSpPr>
        <p:spPr bwMode="auto">
          <a:xfrm>
            <a:off x="2263370" y="1163108"/>
            <a:ext cx="779856"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FF0000"/>
                </a:solidFill>
              </a:rPr>
              <a:t>7</a:t>
            </a:r>
            <a:endParaRPr lang="zh-CN" altLang="en-US" sz="2000" dirty="0">
              <a:solidFill>
                <a:srgbClr val="FF0000"/>
              </a:solidFill>
            </a:endParaRPr>
          </a:p>
        </p:txBody>
      </p:sp>
      <p:sp>
        <p:nvSpPr>
          <p:cNvPr id="49" name="文本框 29"/>
          <p:cNvSpPr txBox="1">
            <a:spLocks noChangeArrowheads="1"/>
          </p:cNvSpPr>
          <p:nvPr/>
        </p:nvSpPr>
        <p:spPr bwMode="auto">
          <a:xfrm>
            <a:off x="2263370" y="3215353"/>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9</a:t>
            </a:r>
            <a:endParaRPr lang="zh-CN" altLang="en-US" sz="2000"/>
          </a:p>
        </p:txBody>
      </p:sp>
      <p:sp>
        <p:nvSpPr>
          <p:cNvPr id="50" name="文本框 30"/>
          <p:cNvSpPr txBox="1">
            <a:spLocks noChangeArrowheads="1"/>
          </p:cNvSpPr>
          <p:nvPr/>
        </p:nvSpPr>
        <p:spPr bwMode="auto">
          <a:xfrm>
            <a:off x="2280168" y="5328029"/>
            <a:ext cx="7798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2</a:t>
            </a:r>
            <a:endParaRPr lang="zh-CN" altLang="en-US" sz="2000"/>
          </a:p>
        </p:txBody>
      </p:sp>
      <p:sp>
        <p:nvSpPr>
          <p:cNvPr id="51" name="文本框 31"/>
          <p:cNvSpPr txBox="1">
            <a:spLocks noChangeArrowheads="1"/>
          </p:cNvSpPr>
          <p:nvPr/>
        </p:nvSpPr>
        <p:spPr bwMode="auto">
          <a:xfrm>
            <a:off x="2263370" y="3793075"/>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1</a:t>
            </a:r>
            <a:endParaRPr lang="zh-CN" altLang="en-US" sz="2000"/>
          </a:p>
        </p:txBody>
      </p:sp>
      <p:sp>
        <p:nvSpPr>
          <p:cNvPr id="52" name="文本框 32"/>
          <p:cNvSpPr txBox="1">
            <a:spLocks noChangeArrowheads="1"/>
          </p:cNvSpPr>
          <p:nvPr/>
        </p:nvSpPr>
        <p:spPr bwMode="auto">
          <a:xfrm>
            <a:off x="1199856" y="2777831"/>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11</a:t>
            </a:r>
            <a:endParaRPr lang="zh-CN" altLang="en-US" sz="2000" dirty="0"/>
          </a:p>
        </p:txBody>
      </p:sp>
      <p:sp>
        <p:nvSpPr>
          <p:cNvPr id="53" name="文本框 33"/>
          <p:cNvSpPr txBox="1">
            <a:spLocks noChangeArrowheads="1"/>
          </p:cNvSpPr>
          <p:nvPr/>
        </p:nvSpPr>
        <p:spPr bwMode="auto">
          <a:xfrm>
            <a:off x="1284351" y="4421560"/>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FF0000"/>
                </a:solidFill>
              </a:rPr>
              <a:t>6</a:t>
            </a:r>
            <a:endParaRPr lang="zh-CN" altLang="en-US" sz="2000" dirty="0">
              <a:solidFill>
                <a:srgbClr val="FF0000"/>
              </a:solidFill>
            </a:endParaRPr>
          </a:p>
        </p:txBody>
      </p:sp>
      <p:sp>
        <p:nvSpPr>
          <p:cNvPr id="54" name="文本框 34"/>
          <p:cNvSpPr txBox="1">
            <a:spLocks noChangeArrowheads="1"/>
          </p:cNvSpPr>
          <p:nvPr/>
        </p:nvSpPr>
        <p:spPr bwMode="auto">
          <a:xfrm>
            <a:off x="1284351" y="3872845"/>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FF0000"/>
                </a:solidFill>
              </a:rPr>
              <a:t>7</a:t>
            </a:r>
            <a:endParaRPr lang="zh-CN" altLang="en-US" sz="2000" dirty="0">
              <a:solidFill>
                <a:srgbClr val="FF0000"/>
              </a:solidFill>
            </a:endParaRPr>
          </a:p>
        </p:txBody>
      </p:sp>
      <p:sp>
        <p:nvSpPr>
          <p:cNvPr id="55" name="Oval 79"/>
          <p:cNvSpPr>
            <a:spLocks noRot="1" noChangeAspect="1" noMove="1" noResize="1" noEditPoints="1" noAdjustHandles="1" noChangeArrowheads="1" noChangeShapeType="1" noTextEdit="1"/>
          </p:cNvSpPr>
          <p:nvPr/>
        </p:nvSpPr>
        <p:spPr>
          <a:xfrm>
            <a:off x="5269359" y="3223704"/>
            <a:ext cx="590939" cy="603047"/>
          </a:xfrm>
          <a:prstGeom prst="ellipse">
            <a:avLst/>
          </a:prstGeom>
          <a:blipFill>
            <a:blip r:embed="rId5"/>
            <a:stretch>
              <a:fillRect/>
            </a:stretch>
          </a:blipFill>
          <a:ln w="50800"/>
        </p:spPr>
        <p:txBody>
          <a:bodyPr/>
          <a:lstStyle/>
          <a:p>
            <a:pPr>
              <a:defRPr/>
            </a:pPr>
            <a:r>
              <a:rPr lang="zh-CN" altLang="en-US">
                <a:noFill/>
                <a:ea typeface="MS PGothic"/>
                <a:cs typeface="MS PGothic"/>
              </a:rPr>
              <a:t> </a:t>
            </a:r>
          </a:p>
        </p:txBody>
      </p:sp>
      <p:sp>
        <p:nvSpPr>
          <p:cNvPr id="56" name="标题 1"/>
          <p:cNvSpPr>
            <a:spLocks noGrp="1"/>
          </p:cNvSpPr>
          <p:nvPr>
            <p:ph type="title"/>
          </p:nvPr>
        </p:nvSpPr>
        <p:spPr>
          <a:xfrm>
            <a:off x="0" y="98425"/>
            <a:ext cx="9144000" cy="738188"/>
          </a:xfrm>
        </p:spPr>
        <p:txBody>
          <a:bodyPr/>
          <a:lstStyle/>
          <a:p>
            <a:pPr algn="ctr" eaLnBrk="1" hangingPunct="1"/>
            <a:r>
              <a:rPr lang="en-US" altLang="zh-CN" sz="3200" dirty="0"/>
              <a:t>Online Maximum Weighted Bipartite Matching</a:t>
            </a:r>
            <a:endParaRPr lang="zh-CN" altLang="en-US" sz="3200" dirty="0"/>
          </a:p>
        </p:txBody>
      </p:sp>
      <p:sp>
        <p:nvSpPr>
          <p:cNvPr id="57"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49</a:t>
            </a:fld>
            <a:endParaRPr lang="en-US" altLang="zh-CN" sz="1200" b="0">
              <a:ea typeface="Gulim" pitchFamily="34" charset="-127"/>
            </a:endParaRPr>
          </a:p>
        </p:txBody>
      </p:sp>
    </p:spTree>
    <p:extLst>
      <p:ext uri="{BB962C8B-B14F-4D97-AF65-F5344CB8AC3E}">
        <p14:creationId xmlns:p14="http://schemas.microsoft.com/office/powerpoint/2010/main" val="1673689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US" altLang="zh-CN"/>
              <a:t>Human Computation</a:t>
            </a:r>
          </a:p>
        </p:txBody>
      </p:sp>
      <p:sp>
        <p:nvSpPr>
          <p:cNvPr id="20483" name="Content Placeholder 2"/>
          <p:cNvSpPr>
            <a:spLocks noGrp="1"/>
          </p:cNvSpPr>
          <p:nvPr>
            <p:ph sz="quarter" idx="1"/>
          </p:nvPr>
        </p:nvSpPr>
        <p:spPr>
          <a:xfrm>
            <a:off x="457200" y="1219200"/>
            <a:ext cx="8229600" cy="4937125"/>
          </a:xfrm>
        </p:spPr>
        <p:txBody>
          <a:bodyPr/>
          <a:lstStyle/>
          <a:p>
            <a:pPr eaLnBrk="1" hangingPunct="1"/>
            <a:endParaRPr lang="en-US" altLang="zh-CN"/>
          </a:p>
          <a:p>
            <a:pPr eaLnBrk="1" hangingPunct="1"/>
            <a:endParaRPr lang="en-US" altLang="zh-CN"/>
          </a:p>
          <a:p>
            <a:pPr eaLnBrk="1" hangingPunct="1"/>
            <a:endParaRPr lang="en-US" altLang="zh-CN"/>
          </a:p>
        </p:txBody>
      </p:sp>
      <p:sp>
        <p:nvSpPr>
          <p:cNvPr id="7" name="TextBox 6"/>
          <p:cNvSpPr txBox="1">
            <a:spLocks noChangeArrowheads="1"/>
          </p:cNvSpPr>
          <p:nvPr/>
        </p:nvSpPr>
        <p:spPr bwMode="auto">
          <a:xfrm>
            <a:off x="1116013" y="1828800"/>
            <a:ext cx="6799262"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buFontTx/>
              <a:buChar char="-"/>
            </a:pPr>
            <a:r>
              <a:rPr lang="ja-JP" altLang="en-US" sz="2800"/>
              <a:t>“</a:t>
            </a:r>
            <a:r>
              <a:rPr lang="en-US" altLang="ja-JP" sz="2800"/>
              <a:t>Hey, ever thought of this question: </a:t>
            </a:r>
            <a:r>
              <a:rPr lang="en-US" altLang="ja-JP" sz="2800">
                <a:solidFill>
                  <a:srgbClr val="FFC000"/>
                </a:solidFill>
              </a:rPr>
              <a:t>what is Computer</a:t>
            </a:r>
            <a:r>
              <a:rPr lang="en-US" altLang="ja-JP" sz="2800"/>
              <a:t>?</a:t>
            </a:r>
            <a:r>
              <a:rPr lang="ja-JP" altLang="en-US" sz="2800"/>
              <a:t>”</a:t>
            </a:r>
            <a:endParaRPr lang="en-US" altLang="ja-JP" sz="2800"/>
          </a:p>
          <a:p>
            <a:pPr eaLnBrk="1" hangingPunct="1">
              <a:buFontTx/>
              <a:buChar char="-"/>
            </a:pPr>
            <a:endParaRPr lang="en-US" altLang="zh-CN" sz="2800"/>
          </a:p>
          <a:p>
            <a:pPr eaLnBrk="1" hangingPunct="1">
              <a:buFontTx/>
              <a:buChar char="-"/>
            </a:pPr>
            <a:r>
              <a:rPr lang="ja-JP" altLang="en-US" sz="2800"/>
              <a:t>“</a:t>
            </a:r>
            <a:r>
              <a:rPr lang="en-US" altLang="ja-JP" sz="2800"/>
              <a:t>The machines developed based on semi-conductor…</a:t>
            </a:r>
            <a:r>
              <a:rPr lang="ja-JP" altLang="en-US" sz="2800"/>
              <a:t>”</a:t>
            </a:r>
            <a:endParaRPr lang="en-US" altLang="ja-JP" sz="2800"/>
          </a:p>
          <a:p>
            <a:pPr eaLnBrk="1" hangingPunct="1">
              <a:buFontTx/>
              <a:buChar char="-"/>
            </a:pPr>
            <a:endParaRPr lang="en-US" altLang="zh-CN" sz="2800"/>
          </a:p>
          <a:p>
            <a:pPr eaLnBrk="1" hangingPunct="1">
              <a:buFontTx/>
              <a:buChar char="-"/>
            </a:pPr>
            <a:r>
              <a:rPr lang="ja-JP" altLang="en-US" sz="2800"/>
              <a:t>“</a:t>
            </a:r>
            <a:r>
              <a:rPr lang="en-US" altLang="ja-JP" sz="2800"/>
              <a:t>Actually, during its first usage the word means: </a:t>
            </a:r>
            <a:r>
              <a:rPr lang="en-US" altLang="ja-JP" sz="2800">
                <a:solidFill>
                  <a:srgbClr val="00B0F0"/>
                </a:solidFill>
              </a:rPr>
              <a:t>one who computes</a:t>
            </a:r>
            <a:r>
              <a:rPr lang="ja-JP" altLang="en-US" sz="2800"/>
              <a:t>”</a:t>
            </a:r>
            <a:endParaRPr lang="en-US" altLang="zh-CN" sz="2800"/>
          </a:p>
        </p:txBody>
      </p:sp>
      <p:sp>
        <p:nvSpPr>
          <p:cNvPr id="20485"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E342BAF9-C44B-47FA-B059-3C5CFAE60421}" type="slidenum">
              <a:rPr lang="en-US" altLang="zh-CN" sz="1200" b="0">
                <a:ea typeface="Gulim" pitchFamily="34" charset="-127"/>
              </a:rPr>
              <a:pPr eaLnBrk="1" hangingPunct="1"/>
              <a:t>5</a:t>
            </a:fld>
            <a:endParaRPr lang="en-US" altLang="zh-CN" sz="1200" b="0">
              <a:ea typeface="Gulim" pitchFamily="34" charset="-127"/>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85" name="Rectangle 3"/>
          <p:cNvSpPr txBox="1">
            <a:spLocks noChangeArrowheads="1"/>
          </p:cNvSpPr>
          <p:nvPr/>
        </p:nvSpPr>
        <p:spPr bwMode="auto">
          <a:xfrm>
            <a:off x="5268913" y="6021288"/>
            <a:ext cx="3335337"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a:spcBef>
                <a:spcPts val="0"/>
              </a:spcBef>
              <a:spcAft>
                <a:spcPts val="0"/>
              </a:spcAft>
              <a:buSzPct val="60000"/>
              <a:buFont typeface="Wingdings" panose="05000000000000000000" pitchFamily="2" charset="2"/>
              <a:buNone/>
              <a:defRPr/>
            </a:pPr>
            <a:r>
              <a:rPr lang="en-US" altLang="zh-CN" sz="2400" dirty="0">
                <a:latin typeface="+mn-lt"/>
                <a:cs typeface="ＭＳ Ｐゴシック" charset="-128"/>
              </a:rPr>
              <a:t>(Two-sided)</a:t>
            </a:r>
          </a:p>
          <a:p>
            <a:pPr algn="ctr">
              <a:spcBef>
                <a:spcPts val="0"/>
              </a:spcBef>
              <a:spcAft>
                <a:spcPts val="0"/>
              </a:spcAft>
              <a:buSzPct val="60000"/>
              <a:buFont typeface="Wingdings" panose="05000000000000000000" pitchFamily="2" charset="2"/>
              <a:buNone/>
              <a:defRPr/>
            </a:pPr>
            <a:r>
              <a:rPr lang="en-US" altLang="zh-CN" sz="2400" dirty="0">
                <a:latin typeface="+mn-lt"/>
                <a:cs typeface="ＭＳ Ｐゴシック" charset="-128"/>
              </a:rPr>
              <a:t>Online Scenario</a:t>
            </a:r>
          </a:p>
        </p:txBody>
      </p:sp>
      <p:sp>
        <p:nvSpPr>
          <p:cNvPr id="38" name="Oval 83"/>
          <p:cNvSpPr>
            <a:spLocks noRot="1" noChangeAspect="1" noMove="1" noResize="1" noEditPoints="1" noAdjustHandles="1" noChangeArrowheads="1" noChangeShapeType="1" noTextEdit="1"/>
          </p:cNvSpPr>
          <p:nvPr/>
        </p:nvSpPr>
        <p:spPr>
          <a:xfrm>
            <a:off x="7869493" y="3223704"/>
            <a:ext cx="590939" cy="603047"/>
          </a:xfrm>
          <a:prstGeom prst="ellipse">
            <a:avLst/>
          </a:prstGeom>
          <a:blipFill>
            <a:blip r:embed="rId3"/>
            <a:stretch>
              <a:fillRect/>
            </a:stretch>
          </a:blipFill>
          <a:ln w="50800"/>
        </p:spPr>
        <p:txBody>
          <a:bodyPr/>
          <a:lstStyle/>
          <a:p>
            <a:pPr>
              <a:defRPr/>
            </a:pPr>
            <a:r>
              <a:rPr lang="zh-CN" altLang="en-US">
                <a:noFill/>
                <a:ea typeface="MS PGothic"/>
                <a:cs typeface="MS PGothic"/>
              </a:rPr>
              <a:t> </a:t>
            </a:r>
          </a:p>
        </p:txBody>
      </p:sp>
      <p:sp>
        <p:nvSpPr>
          <p:cNvPr id="59" name="Rectangle 3"/>
          <p:cNvSpPr txBox="1">
            <a:spLocks noChangeArrowheads="1"/>
          </p:cNvSpPr>
          <p:nvPr/>
        </p:nvSpPr>
        <p:spPr bwMode="auto">
          <a:xfrm>
            <a:off x="611188" y="6376504"/>
            <a:ext cx="3119437" cy="413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a:lnSpc>
                <a:spcPct val="95000"/>
              </a:lnSpc>
              <a:spcBef>
                <a:spcPct val="25000"/>
              </a:spcBef>
              <a:spcAft>
                <a:spcPct val="10000"/>
              </a:spcAft>
              <a:buSzPct val="60000"/>
              <a:buFont typeface="Wingdings" panose="05000000000000000000" pitchFamily="2" charset="2"/>
              <a:buNone/>
              <a:defRPr/>
            </a:pPr>
            <a:r>
              <a:rPr lang="en-US" altLang="zh-CN" sz="2400" dirty="0">
                <a:latin typeface="+mn-lt"/>
                <a:cs typeface="ＭＳ Ｐゴシック" charset="-128"/>
              </a:rPr>
              <a:t>Offline Scenario</a:t>
            </a:r>
          </a:p>
        </p:txBody>
      </p:sp>
      <p:sp>
        <p:nvSpPr>
          <p:cNvPr id="23" name="Oval 78"/>
          <p:cNvSpPr>
            <a:spLocks noRot="1" noChangeAspect="1" noMove="1" noResize="1" noEditPoints="1" noAdjustHandles="1" noChangeArrowheads="1" noChangeShapeType="1" noTextEdit="1"/>
          </p:cNvSpPr>
          <p:nvPr/>
        </p:nvSpPr>
        <p:spPr>
          <a:xfrm>
            <a:off x="5269359" y="1776393"/>
            <a:ext cx="590939" cy="603047"/>
          </a:xfrm>
          <a:prstGeom prst="ellipse">
            <a:avLst/>
          </a:prstGeom>
          <a:blipFill>
            <a:blip r:embed="rId4"/>
            <a:stretch>
              <a:fillRect/>
            </a:stretch>
          </a:blipFill>
          <a:ln w="50800"/>
        </p:spPr>
        <p:txBody>
          <a:bodyPr/>
          <a:lstStyle/>
          <a:p>
            <a:pPr>
              <a:defRPr/>
            </a:pPr>
            <a:r>
              <a:rPr lang="zh-CN" altLang="en-US">
                <a:noFill/>
                <a:ea typeface="MS PGothic"/>
                <a:cs typeface="MS PGothic"/>
              </a:rPr>
              <a:t> </a:t>
            </a:r>
          </a:p>
        </p:txBody>
      </p:sp>
      <p:cxnSp>
        <p:nvCxnSpPr>
          <p:cNvPr id="24" name="直接连接符 23"/>
          <p:cNvCxnSpPr>
            <a:stCxn id="23" idx="6"/>
          </p:cNvCxnSpPr>
          <p:nvPr/>
        </p:nvCxnSpPr>
        <p:spPr bwMode="auto">
          <a:xfrm>
            <a:off x="5860587" y="2079085"/>
            <a:ext cx="2008429" cy="144551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sp>
        <p:nvSpPr>
          <p:cNvPr id="25" name="文本框 24"/>
          <p:cNvSpPr txBox="1">
            <a:spLocks noChangeArrowheads="1"/>
          </p:cNvSpPr>
          <p:nvPr/>
        </p:nvSpPr>
        <p:spPr bwMode="auto">
          <a:xfrm>
            <a:off x="6993177" y="2557701"/>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3</a:t>
            </a:r>
            <a:endParaRPr lang="zh-CN" altLang="en-US" sz="2000" dirty="0"/>
          </a:p>
        </p:txBody>
      </p:sp>
      <p:sp>
        <p:nvSpPr>
          <p:cNvPr id="26" name="矩形标注 25"/>
          <p:cNvSpPr>
            <a:spLocks noChangeArrowheads="1"/>
          </p:cNvSpPr>
          <p:nvPr/>
        </p:nvSpPr>
        <p:spPr bwMode="auto">
          <a:xfrm>
            <a:off x="104215" y="5653746"/>
            <a:ext cx="2379553" cy="649865"/>
          </a:xfrm>
          <a:prstGeom prst="wedgeRectCallout">
            <a:avLst>
              <a:gd name="adj1" fmla="val 12929"/>
              <a:gd name="adj2" fmla="val -181494"/>
            </a:avLst>
          </a:prstGeom>
          <a:solidFill>
            <a:srgbClr val="FFC000"/>
          </a:solidFill>
          <a:ln>
            <a:noFill/>
          </a:ln>
        </p:spPr>
        <p:txBody>
          <a:bodyPr anchor="ct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defRPr/>
            </a:pPr>
            <a:r>
              <a:rPr lang="en-US" altLang="zh-CN" sz="2000" dirty="0">
                <a:latin typeface="+mn-lt"/>
                <a:cs typeface="ＭＳ Ｐゴシック" charset="-128"/>
              </a:rPr>
              <a:t>The offline optimal cost is 20</a:t>
            </a:r>
            <a:endParaRPr lang="zh-CN" altLang="en-US" sz="2000" dirty="0">
              <a:latin typeface="+mn-lt"/>
              <a:cs typeface="ＭＳ Ｐゴシック" charset="-128"/>
            </a:endParaRPr>
          </a:p>
        </p:txBody>
      </p:sp>
      <p:sp>
        <p:nvSpPr>
          <p:cNvPr id="28" name="Oval 78"/>
          <p:cNvSpPr>
            <a:spLocks noRot="1" noChangeAspect="1" noMove="1" noResize="1" noEditPoints="1" noAdjustHandles="1" noChangeArrowheads="1" noChangeShapeType="1" noTextEdit="1"/>
          </p:cNvSpPr>
          <p:nvPr/>
        </p:nvSpPr>
        <p:spPr>
          <a:xfrm>
            <a:off x="539552" y="1776554"/>
            <a:ext cx="590939" cy="603047"/>
          </a:xfrm>
          <a:prstGeom prst="ellipse">
            <a:avLst/>
          </a:prstGeom>
          <a:blipFill>
            <a:blip r:embed="rId4"/>
            <a:stretch>
              <a:fillRect/>
            </a:stretch>
          </a:blipFill>
          <a:ln w="50800"/>
        </p:spPr>
        <p:txBody>
          <a:bodyPr/>
          <a:lstStyle/>
          <a:p>
            <a:pPr>
              <a:defRPr/>
            </a:pPr>
            <a:r>
              <a:rPr lang="zh-CN" altLang="en-US">
                <a:noFill/>
                <a:ea typeface="MS PGothic"/>
                <a:cs typeface="MS PGothic"/>
              </a:rPr>
              <a:t> </a:t>
            </a:r>
          </a:p>
        </p:txBody>
      </p:sp>
      <p:sp>
        <p:nvSpPr>
          <p:cNvPr id="29" name="Oval 79"/>
          <p:cNvSpPr>
            <a:spLocks noRot="1" noChangeAspect="1" noMove="1" noResize="1" noEditPoints="1" noAdjustHandles="1" noChangeArrowheads="1" noChangeShapeType="1" noTextEdit="1"/>
          </p:cNvSpPr>
          <p:nvPr/>
        </p:nvSpPr>
        <p:spPr>
          <a:xfrm>
            <a:off x="539552" y="3223865"/>
            <a:ext cx="590939" cy="603047"/>
          </a:xfrm>
          <a:prstGeom prst="ellipse">
            <a:avLst/>
          </a:prstGeom>
          <a:blipFill>
            <a:blip r:embed="rId5"/>
            <a:stretch>
              <a:fillRect/>
            </a:stretch>
          </a:blipFill>
          <a:ln w="50800"/>
        </p:spPr>
        <p:txBody>
          <a:bodyPr/>
          <a:lstStyle/>
          <a:p>
            <a:pPr>
              <a:defRPr/>
            </a:pPr>
            <a:r>
              <a:rPr lang="zh-CN" altLang="en-US">
                <a:noFill/>
                <a:ea typeface="MS PGothic"/>
                <a:cs typeface="MS PGothic"/>
              </a:rPr>
              <a:t> </a:t>
            </a:r>
          </a:p>
        </p:txBody>
      </p:sp>
      <p:sp>
        <p:nvSpPr>
          <p:cNvPr id="30" name="Oval 80"/>
          <p:cNvSpPr>
            <a:spLocks noRot="1" noChangeAspect="1" noMove="1" noResize="1" noEditPoints="1" noAdjustHandles="1" noChangeArrowheads="1" noChangeShapeType="1" noTextEdit="1"/>
          </p:cNvSpPr>
          <p:nvPr/>
        </p:nvSpPr>
        <p:spPr>
          <a:xfrm>
            <a:off x="539552" y="4550569"/>
            <a:ext cx="590939" cy="603047"/>
          </a:xfrm>
          <a:prstGeom prst="ellipse">
            <a:avLst/>
          </a:prstGeom>
          <a:blipFill>
            <a:blip r:embed="rId6"/>
            <a:stretch>
              <a:fillRect/>
            </a:stretch>
          </a:blipFill>
          <a:ln w="50800"/>
        </p:spPr>
        <p:txBody>
          <a:bodyPr/>
          <a:lstStyle/>
          <a:p>
            <a:pPr>
              <a:defRPr/>
            </a:pPr>
            <a:r>
              <a:rPr lang="zh-CN" altLang="en-US">
                <a:noFill/>
                <a:ea typeface="MS PGothic"/>
                <a:cs typeface="MS PGothic"/>
              </a:rPr>
              <a:t> </a:t>
            </a:r>
          </a:p>
        </p:txBody>
      </p:sp>
      <p:sp>
        <p:nvSpPr>
          <p:cNvPr id="31" name="Oval 81"/>
          <p:cNvSpPr>
            <a:spLocks noRot="1" noChangeAspect="1" noMove="1" noResize="1" noEditPoints="1" noAdjustHandles="1" noChangeArrowheads="1" noChangeShapeType="1" noTextEdit="1"/>
          </p:cNvSpPr>
          <p:nvPr/>
        </p:nvSpPr>
        <p:spPr>
          <a:xfrm>
            <a:off x="3139686" y="1052897"/>
            <a:ext cx="590939" cy="603047"/>
          </a:xfrm>
          <a:prstGeom prst="ellipse">
            <a:avLst/>
          </a:prstGeom>
          <a:blipFill>
            <a:blip r:embed="rId7"/>
            <a:stretch>
              <a:fillRect/>
            </a:stretch>
          </a:blipFill>
          <a:ln w="50800"/>
        </p:spPr>
        <p:txBody>
          <a:bodyPr/>
          <a:lstStyle/>
          <a:p>
            <a:pPr>
              <a:defRPr/>
            </a:pPr>
            <a:r>
              <a:rPr lang="zh-CN" altLang="en-US">
                <a:noFill/>
                <a:ea typeface="MS PGothic"/>
                <a:cs typeface="MS PGothic"/>
              </a:rPr>
              <a:t> </a:t>
            </a:r>
          </a:p>
        </p:txBody>
      </p:sp>
      <p:sp>
        <p:nvSpPr>
          <p:cNvPr id="32" name="Oval 82"/>
          <p:cNvSpPr>
            <a:spLocks noRot="1" noChangeAspect="1" noMove="1" noResize="1" noEditPoints="1" noAdjustHandles="1" noChangeArrowheads="1" noChangeShapeType="1" noTextEdit="1"/>
          </p:cNvSpPr>
          <p:nvPr/>
        </p:nvSpPr>
        <p:spPr>
          <a:xfrm>
            <a:off x="3139686" y="2109790"/>
            <a:ext cx="590939" cy="603047"/>
          </a:xfrm>
          <a:prstGeom prst="ellipse">
            <a:avLst/>
          </a:prstGeom>
          <a:blipFill>
            <a:blip r:embed="rId8"/>
            <a:stretch>
              <a:fillRect/>
            </a:stretch>
          </a:blipFill>
          <a:ln w="50800"/>
        </p:spPr>
        <p:txBody>
          <a:bodyPr/>
          <a:lstStyle/>
          <a:p>
            <a:pPr>
              <a:defRPr/>
            </a:pPr>
            <a:r>
              <a:rPr lang="zh-CN" altLang="en-US">
                <a:noFill/>
                <a:ea typeface="MS PGothic"/>
                <a:cs typeface="MS PGothic"/>
              </a:rPr>
              <a:t> </a:t>
            </a:r>
          </a:p>
        </p:txBody>
      </p:sp>
      <p:sp>
        <p:nvSpPr>
          <p:cNvPr id="33" name="Oval 83"/>
          <p:cNvSpPr>
            <a:spLocks noRot="1" noChangeAspect="1" noMove="1" noResize="1" noEditPoints="1" noAdjustHandles="1" noChangeArrowheads="1" noChangeShapeType="1" noTextEdit="1"/>
          </p:cNvSpPr>
          <p:nvPr/>
        </p:nvSpPr>
        <p:spPr>
          <a:xfrm>
            <a:off x="3139686" y="3223865"/>
            <a:ext cx="590939" cy="603047"/>
          </a:xfrm>
          <a:prstGeom prst="ellipse">
            <a:avLst/>
          </a:prstGeom>
          <a:blipFill>
            <a:blip r:embed="rId3"/>
            <a:stretch>
              <a:fillRect/>
            </a:stretch>
          </a:blipFill>
          <a:ln w="50800"/>
        </p:spPr>
        <p:txBody>
          <a:bodyPr/>
          <a:lstStyle/>
          <a:p>
            <a:pPr>
              <a:defRPr/>
            </a:pPr>
            <a:r>
              <a:rPr lang="zh-CN" altLang="en-US">
                <a:noFill/>
                <a:ea typeface="MS PGothic"/>
                <a:cs typeface="MS PGothic"/>
              </a:rPr>
              <a:t> </a:t>
            </a:r>
          </a:p>
        </p:txBody>
      </p:sp>
      <p:sp>
        <p:nvSpPr>
          <p:cNvPr id="34" name="Oval 84"/>
          <p:cNvSpPr>
            <a:spLocks noRot="1" noChangeAspect="1" noMove="1" noResize="1" noEditPoints="1" noAdjustHandles="1" noChangeArrowheads="1" noChangeShapeType="1" noTextEdit="1"/>
          </p:cNvSpPr>
          <p:nvPr/>
        </p:nvSpPr>
        <p:spPr>
          <a:xfrm>
            <a:off x="3139686" y="4249044"/>
            <a:ext cx="590939" cy="603047"/>
          </a:xfrm>
          <a:prstGeom prst="ellipse">
            <a:avLst/>
          </a:prstGeom>
          <a:blipFill>
            <a:blip r:embed="rId9"/>
            <a:stretch>
              <a:fillRect/>
            </a:stretch>
          </a:blipFill>
          <a:ln w="50800"/>
        </p:spPr>
        <p:txBody>
          <a:bodyPr/>
          <a:lstStyle/>
          <a:p>
            <a:pPr>
              <a:defRPr/>
            </a:pPr>
            <a:r>
              <a:rPr lang="zh-CN" altLang="en-US">
                <a:noFill/>
                <a:ea typeface="MS PGothic"/>
                <a:cs typeface="MS PGothic"/>
              </a:rPr>
              <a:t> </a:t>
            </a:r>
          </a:p>
        </p:txBody>
      </p:sp>
      <p:sp>
        <p:nvSpPr>
          <p:cNvPr id="35" name="Oval 85"/>
          <p:cNvSpPr>
            <a:spLocks noRot="1" noChangeAspect="1" noMove="1" noResize="1" noEditPoints="1" noAdjustHandles="1" noChangeArrowheads="1" noChangeShapeType="1" noTextEdit="1"/>
          </p:cNvSpPr>
          <p:nvPr/>
        </p:nvSpPr>
        <p:spPr>
          <a:xfrm>
            <a:off x="3139686" y="5274225"/>
            <a:ext cx="590939" cy="603047"/>
          </a:xfrm>
          <a:prstGeom prst="ellipse">
            <a:avLst/>
          </a:prstGeom>
          <a:blipFill>
            <a:blip r:embed="rId10"/>
            <a:stretch>
              <a:fillRect/>
            </a:stretch>
          </a:blipFill>
          <a:ln w="50800"/>
        </p:spPr>
        <p:txBody>
          <a:bodyPr/>
          <a:lstStyle/>
          <a:p>
            <a:pPr>
              <a:defRPr/>
            </a:pPr>
            <a:r>
              <a:rPr lang="zh-CN" altLang="en-US">
                <a:noFill/>
                <a:ea typeface="MS PGothic"/>
                <a:cs typeface="MS PGothic"/>
              </a:rPr>
              <a:t> </a:t>
            </a:r>
          </a:p>
        </p:txBody>
      </p:sp>
      <p:cxnSp>
        <p:nvCxnSpPr>
          <p:cNvPr id="36" name="Straight Connector 86"/>
          <p:cNvCxnSpPr>
            <a:stCxn id="28" idx="6"/>
            <a:endCxn id="31" idx="2"/>
          </p:cNvCxnSpPr>
          <p:nvPr/>
        </p:nvCxnSpPr>
        <p:spPr>
          <a:xfrm flipV="1">
            <a:off x="1130780" y="1354072"/>
            <a:ext cx="2008429" cy="72517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37" name="Straight Connector 88"/>
          <p:cNvCxnSpPr>
            <a:endCxn id="34" idx="2"/>
          </p:cNvCxnSpPr>
          <p:nvPr/>
        </p:nvCxnSpPr>
        <p:spPr>
          <a:xfrm>
            <a:off x="1130780" y="2110670"/>
            <a:ext cx="2008429" cy="2439005"/>
          </a:xfrm>
          <a:prstGeom prst="line">
            <a:avLst/>
          </a:prstGeom>
          <a:ln w="50800"/>
        </p:spPr>
        <p:style>
          <a:lnRef idx="1">
            <a:schemeClr val="dk1"/>
          </a:lnRef>
          <a:fillRef idx="0">
            <a:schemeClr val="dk1"/>
          </a:fillRef>
          <a:effectRef idx="0">
            <a:schemeClr val="dk1"/>
          </a:effectRef>
          <a:fontRef idx="minor">
            <a:schemeClr val="tx1"/>
          </a:fontRef>
        </p:style>
      </p:cxnSp>
      <p:cxnSp>
        <p:nvCxnSpPr>
          <p:cNvPr id="39" name="Straight Connector 89"/>
          <p:cNvCxnSpPr>
            <a:stCxn id="28" idx="6"/>
            <a:endCxn id="32" idx="2"/>
          </p:cNvCxnSpPr>
          <p:nvPr/>
        </p:nvCxnSpPr>
        <p:spPr>
          <a:xfrm>
            <a:off x="1130780" y="2079246"/>
            <a:ext cx="2008429" cy="331162"/>
          </a:xfrm>
          <a:prstGeom prst="line">
            <a:avLst/>
          </a:prstGeom>
          <a:ln w="50800"/>
        </p:spPr>
        <p:style>
          <a:lnRef idx="1">
            <a:schemeClr val="dk1"/>
          </a:lnRef>
          <a:fillRef idx="0">
            <a:schemeClr val="dk1"/>
          </a:fillRef>
          <a:effectRef idx="0">
            <a:schemeClr val="dk1"/>
          </a:effectRef>
          <a:fontRef idx="minor">
            <a:schemeClr val="tx1"/>
          </a:fontRef>
        </p:style>
      </p:cxnSp>
      <p:cxnSp>
        <p:nvCxnSpPr>
          <p:cNvPr id="40" name="Straight Connector 90"/>
          <p:cNvCxnSpPr>
            <a:stCxn id="29" idx="6"/>
            <a:endCxn id="34" idx="2"/>
          </p:cNvCxnSpPr>
          <p:nvPr/>
        </p:nvCxnSpPr>
        <p:spPr>
          <a:xfrm>
            <a:off x="1130780" y="3524761"/>
            <a:ext cx="2008429" cy="1024914"/>
          </a:xfrm>
          <a:prstGeom prst="line">
            <a:avLst/>
          </a:prstGeom>
          <a:ln w="50800"/>
        </p:spPr>
        <p:style>
          <a:lnRef idx="1">
            <a:schemeClr val="dk1"/>
          </a:lnRef>
          <a:fillRef idx="0">
            <a:schemeClr val="dk1"/>
          </a:fillRef>
          <a:effectRef idx="0">
            <a:schemeClr val="dk1"/>
          </a:effectRef>
          <a:fontRef idx="minor">
            <a:schemeClr val="tx1"/>
          </a:fontRef>
        </p:style>
      </p:cxnSp>
      <p:cxnSp>
        <p:nvCxnSpPr>
          <p:cNvPr id="41" name="Straight Connector 91"/>
          <p:cNvCxnSpPr>
            <a:stCxn id="29" idx="6"/>
            <a:endCxn id="35" idx="2"/>
          </p:cNvCxnSpPr>
          <p:nvPr/>
        </p:nvCxnSpPr>
        <p:spPr>
          <a:xfrm>
            <a:off x="1130780" y="3524761"/>
            <a:ext cx="2008429" cy="2049827"/>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42" name="Straight Connector 92"/>
          <p:cNvCxnSpPr>
            <a:stCxn id="30" idx="6"/>
            <a:endCxn id="35" idx="2"/>
          </p:cNvCxnSpPr>
          <p:nvPr/>
        </p:nvCxnSpPr>
        <p:spPr>
          <a:xfrm>
            <a:off x="1130780" y="4851830"/>
            <a:ext cx="2008429" cy="722758"/>
          </a:xfrm>
          <a:prstGeom prst="line">
            <a:avLst/>
          </a:prstGeom>
          <a:ln w="50800"/>
        </p:spPr>
        <p:style>
          <a:lnRef idx="1">
            <a:schemeClr val="dk1"/>
          </a:lnRef>
          <a:fillRef idx="0">
            <a:schemeClr val="dk1"/>
          </a:fillRef>
          <a:effectRef idx="0">
            <a:schemeClr val="dk1"/>
          </a:effectRef>
          <a:fontRef idx="minor">
            <a:schemeClr val="tx1"/>
          </a:fontRef>
        </p:style>
      </p:cxnSp>
      <p:cxnSp>
        <p:nvCxnSpPr>
          <p:cNvPr id="43" name="Straight Connector 102"/>
          <p:cNvCxnSpPr>
            <a:stCxn id="28" idx="6"/>
            <a:endCxn id="35" idx="2"/>
          </p:cNvCxnSpPr>
          <p:nvPr/>
        </p:nvCxnSpPr>
        <p:spPr>
          <a:xfrm>
            <a:off x="1130780" y="2079246"/>
            <a:ext cx="2008429" cy="3495342"/>
          </a:xfrm>
          <a:prstGeom prst="line">
            <a:avLst/>
          </a:prstGeom>
          <a:ln w="50800"/>
        </p:spPr>
        <p:style>
          <a:lnRef idx="1">
            <a:schemeClr val="dk1"/>
          </a:lnRef>
          <a:fillRef idx="0">
            <a:schemeClr val="dk1"/>
          </a:fillRef>
          <a:effectRef idx="0">
            <a:schemeClr val="dk1"/>
          </a:effectRef>
          <a:fontRef idx="minor">
            <a:schemeClr val="tx1"/>
          </a:fontRef>
        </p:style>
      </p:cxnSp>
      <p:cxnSp>
        <p:nvCxnSpPr>
          <p:cNvPr id="44" name="Straight Connector 105"/>
          <p:cNvCxnSpPr>
            <a:stCxn id="30" idx="6"/>
            <a:endCxn id="34" idx="2"/>
          </p:cNvCxnSpPr>
          <p:nvPr/>
        </p:nvCxnSpPr>
        <p:spPr>
          <a:xfrm flipV="1">
            <a:off x="1130780" y="4549675"/>
            <a:ext cx="2008429" cy="30215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45" name="直接连接符 44"/>
          <p:cNvCxnSpPr>
            <a:stCxn id="28" idx="6"/>
            <a:endCxn id="33" idx="2"/>
          </p:cNvCxnSpPr>
          <p:nvPr/>
        </p:nvCxnSpPr>
        <p:spPr bwMode="auto">
          <a:xfrm>
            <a:off x="1130780" y="2079246"/>
            <a:ext cx="2008429" cy="1445515"/>
          </a:xfrm>
          <a:prstGeom prst="line">
            <a:avLst/>
          </a:prstGeom>
          <a:ln w="50800"/>
        </p:spPr>
        <p:style>
          <a:lnRef idx="1">
            <a:schemeClr val="dk1"/>
          </a:lnRef>
          <a:fillRef idx="0">
            <a:schemeClr val="dk1"/>
          </a:fillRef>
          <a:effectRef idx="0">
            <a:schemeClr val="dk1"/>
          </a:effectRef>
          <a:fontRef idx="minor">
            <a:schemeClr val="tx1"/>
          </a:fontRef>
        </p:style>
      </p:cxnSp>
      <p:sp>
        <p:nvSpPr>
          <p:cNvPr id="46" name="文本框 24"/>
          <p:cNvSpPr txBox="1">
            <a:spLocks noChangeArrowheads="1"/>
          </p:cNvSpPr>
          <p:nvPr/>
        </p:nvSpPr>
        <p:spPr bwMode="auto">
          <a:xfrm>
            <a:off x="2263370" y="2557862"/>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3</a:t>
            </a:r>
            <a:endParaRPr lang="zh-CN" altLang="en-US" sz="2000"/>
          </a:p>
        </p:txBody>
      </p:sp>
      <p:sp>
        <p:nvSpPr>
          <p:cNvPr id="47" name="文本框 27"/>
          <p:cNvSpPr txBox="1">
            <a:spLocks noChangeArrowheads="1"/>
          </p:cNvSpPr>
          <p:nvPr/>
        </p:nvSpPr>
        <p:spPr bwMode="auto">
          <a:xfrm>
            <a:off x="2263370" y="1900370"/>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5</a:t>
            </a:r>
            <a:endParaRPr lang="zh-CN" altLang="en-US" sz="2000"/>
          </a:p>
        </p:txBody>
      </p:sp>
      <p:sp>
        <p:nvSpPr>
          <p:cNvPr id="48" name="文本框 28"/>
          <p:cNvSpPr txBox="1">
            <a:spLocks noChangeArrowheads="1"/>
          </p:cNvSpPr>
          <p:nvPr/>
        </p:nvSpPr>
        <p:spPr bwMode="auto">
          <a:xfrm>
            <a:off x="2263370" y="1163108"/>
            <a:ext cx="779856"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FF0000"/>
                </a:solidFill>
              </a:rPr>
              <a:t>7</a:t>
            </a:r>
            <a:endParaRPr lang="zh-CN" altLang="en-US" sz="2000" dirty="0">
              <a:solidFill>
                <a:srgbClr val="FF0000"/>
              </a:solidFill>
            </a:endParaRPr>
          </a:p>
        </p:txBody>
      </p:sp>
      <p:sp>
        <p:nvSpPr>
          <p:cNvPr id="49" name="文本框 29"/>
          <p:cNvSpPr txBox="1">
            <a:spLocks noChangeArrowheads="1"/>
          </p:cNvSpPr>
          <p:nvPr/>
        </p:nvSpPr>
        <p:spPr bwMode="auto">
          <a:xfrm>
            <a:off x="2263370" y="3215353"/>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9</a:t>
            </a:r>
            <a:endParaRPr lang="zh-CN" altLang="en-US" sz="2000"/>
          </a:p>
        </p:txBody>
      </p:sp>
      <p:sp>
        <p:nvSpPr>
          <p:cNvPr id="50" name="文本框 30"/>
          <p:cNvSpPr txBox="1">
            <a:spLocks noChangeArrowheads="1"/>
          </p:cNvSpPr>
          <p:nvPr/>
        </p:nvSpPr>
        <p:spPr bwMode="auto">
          <a:xfrm>
            <a:off x="2280168" y="5328029"/>
            <a:ext cx="7798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2</a:t>
            </a:r>
            <a:endParaRPr lang="zh-CN" altLang="en-US" sz="2000"/>
          </a:p>
        </p:txBody>
      </p:sp>
      <p:sp>
        <p:nvSpPr>
          <p:cNvPr id="51" name="文本框 31"/>
          <p:cNvSpPr txBox="1">
            <a:spLocks noChangeArrowheads="1"/>
          </p:cNvSpPr>
          <p:nvPr/>
        </p:nvSpPr>
        <p:spPr bwMode="auto">
          <a:xfrm>
            <a:off x="2263370" y="3793075"/>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1</a:t>
            </a:r>
            <a:endParaRPr lang="zh-CN" altLang="en-US" sz="2000" dirty="0"/>
          </a:p>
        </p:txBody>
      </p:sp>
      <p:sp>
        <p:nvSpPr>
          <p:cNvPr id="52" name="文本框 32"/>
          <p:cNvSpPr txBox="1">
            <a:spLocks noChangeArrowheads="1"/>
          </p:cNvSpPr>
          <p:nvPr/>
        </p:nvSpPr>
        <p:spPr bwMode="auto">
          <a:xfrm>
            <a:off x="1199856" y="2777831"/>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11</a:t>
            </a:r>
            <a:endParaRPr lang="zh-CN" altLang="en-US" sz="2000" dirty="0"/>
          </a:p>
        </p:txBody>
      </p:sp>
      <p:sp>
        <p:nvSpPr>
          <p:cNvPr id="53" name="文本框 33"/>
          <p:cNvSpPr txBox="1">
            <a:spLocks noChangeArrowheads="1"/>
          </p:cNvSpPr>
          <p:nvPr/>
        </p:nvSpPr>
        <p:spPr bwMode="auto">
          <a:xfrm>
            <a:off x="1284351" y="4421560"/>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FF0000"/>
                </a:solidFill>
              </a:rPr>
              <a:t>6</a:t>
            </a:r>
            <a:endParaRPr lang="zh-CN" altLang="en-US" sz="2000" dirty="0">
              <a:solidFill>
                <a:srgbClr val="FF0000"/>
              </a:solidFill>
            </a:endParaRPr>
          </a:p>
        </p:txBody>
      </p:sp>
      <p:sp>
        <p:nvSpPr>
          <p:cNvPr id="54" name="文本框 34"/>
          <p:cNvSpPr txBox="1">
            <a:spLocks noChangeArrowheads="1"/>
          </p:cNvSpPr>
          <p:nvPr/>
        </p:nvSpPr>
        <p:spPr bwMode="auto">
          <a:xfrm>
            <a:off x="1284351" y="3872845"/>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FF0000"/>
                </a:solidFill>
              </a:rPr>
              <a:t>7</a:t>
            </a:r>
            <a:endParaRPr lang="zh-CN" altLang="en-US" sz="2000" dirty="0">
              <a:solidFill>
                <a:srgbClr val="FF0000"/>
              </a:solidFill>
            </a:endParaRPr>
          </a:p>
        </p:txBody>
      </p:sp>
      <p:sp>
        <p:nvSpPr>
          <p:cNvPr id="55" name="Oval 79"/>
          <p:cNvSpPr>
            <a:spLocks noRot="1" noChangeAspect="1" noMove="1" noResize="1" noEditPoints="1" noAdjustHandles="1" noChangeArrowheads="1" noChangeShapeType="1" noTextEdit="1"/>
          </p:cNvSpPr>
          <p:nvPr/>
        </p:nvSpPr>
        <p:spPr>
          <a:xfrm>
            <a:off x="5269359" y="3223704"/>
            <a:ext cx="590939" cy="603047"/>
          </a:xfrm>
          <a:prstGeom prst="ellipse">
            <a:avLst/>
          </a:prstGeom>
          <a:blipFill>
            <a:blip r:embed="rId5"/>
            <a:stretch>
              <a:fillRect/>
            </a:stretch>
          </a:blipFill>
          <a:ln w="50800"/>
        </p:spPr>
        <p:txBody>
          <a:bodyPr/>
          <a:lstStyle/>
          <a:p>
            <a:pPr>
              <a:defRPr/>
            </a:pPr>
            <a:r>
              <a:rPr lang="zh-CN" altLang="en-US">
                <a:noFill/>
                <a:ea typeface="MS PGothic"/>
                <a:cs typeface="MS PGothic"/>
              </a:rPr>
              <a:t> </a:t>
            </a:r>
          </a:p>
        </p:txBody>
      </p:sp>
      <p:sp>
        <p:nvSpPr>
          <p:cNvPr id="56" name="Oval 84"/>
          <p:cNvSpPr>
            <a:spLocks noRot="1" noChangeAspect="1" noMove="1" noResize="1" noEditPoints="1" noAdjustHandles="1" noChangeArrowheads="1" noChangeShapeType="1" noTextEdit="1"/>
          </p:cNvSpPr>
          <p:nvPr/>
        </p:nvSpPr>
        <p:spPr>
          <a:xfrm>
            <a:off x="7869493" y="4248883"/>
            <a:ext cx="590939" cy="603047"/>
          </a:xfrm>
          <a:prstGeom prst="ellipse">
            <a:avLst/>
          </a:prstGeom>
          <a:blipFill>
            <a:blip r:embed="rId9"/>
            <a:stretch>
              <a:fillRect/>
            </a:stretch>
          </a:blipFill>
          <a:ln w="50800"/>
        </p:spPr>
        <p:txBody>
          <a:bodyPr/>
          <a:lstStyle/>
          <a:p>
            <a:pPr>
              <a:defRPr/>
            </a:pPr>
            <a:r>
              <a:rPr lang="zh-CN" altLang="en-US">
                <a:noFill/>
                <a:ea typeface="MS PGothic"/>
                <a:cs typeface="MS PGothic"/>
              </a:rPr>
              <a:t> </a:t>
            </a:r>
          </a:p>
        </p:txBody>
      </p:sp>
      <p:cxnSp>
        <p:nvCxnSpPr>
          <p:cNvPr id="57" name="Straight Connector 90"/>
          <p:cNvCxnSpPr/>
          <p:nvPr/>
        </p:nvCxnSpPr>
        <p:spPr>
          <a:xfrm>
            <a:off x="5860587" y="3524600"/>
            <a:ext cx="2008429" cy="1024914"/>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sp>
        <p:nvSpPr>
          <p:cNvPr id="60" name="文本框 31"/>
          <p:cNvSpPr txBox="1">
            <a:spLocks noChangeArrowheads="1"/>
          </p:cNvSpPr>
          <p:nvPr/>
        </p:nvSpPr>
        <p:spPr bwMode="auto">
          <a:xfrm>
            <a:off x="6993177" y="3792914"/>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1</a:t>
            </a:r>
            <a:endParaRPr lang="zh-CN" altLang="en-US" sz="2000" dirty="0"/>
          </a:p>
        </p:txBody>
      </p:sp>
      <p:cxnSp>
        <p:nvCxnSpPr>
          <p:cNvPr id="61" name="Straight Connector 88"/>
          <p:cNvCxnSpPr/>
          <p:nvPr/>
        </p:nvCxnSpPr>
        <p:spPr>
          <a:xfrm>
            <a:off x="5860587" y="2110509"/>
            <a:ext cx="2008429" cy="2439005"/>
          </a:xfrm>
          <a:prstGeom prst="line">
            <a:avLst/>
          </a:prstGeom>
          <a:ln w="50800"/>
        </p:spPr>
        <p:style>
          <a:lnRef idx="1">
            <a:schemeClr val="dk1"/>
          </a:lnRef>
          <a:fillRef idx="0">
            <a:schemeClr val="dk1"/>
          </a:fillRef>
          <a:effectRef idx="0">
            <a:schemeClr val="dk1"/>
          </a:effectRef>
          <a:fontRef idx="minor">
            <a:schemeClr val="tx1"/>
          </a:fontRef>
        </p:style>
      </p:cxnSp>
      <p:sp>
        <p:nvSpPr>
          <p:cNvPr id="62" name="文本框 29"/>
          <p:cNvSpPr txBox="1">
            <a:spLocks noChangeArrowheads="1"/>
          </p:cNvSpPr>
          <p:nvPr/>
        </p:nvSpPr>
        <p:spPr bwMode="auto">
          <a:xfrm>
            <a:off x="6993177" y="3215192"/>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9</a:t>
            </a:r>
            <a:endParaRPr lang="zh-CN" altLang="en-US" sz="2000" dirty="0"/>
          </a:p>
        </p:txBody>
      </p:sp>
      <p:sp>
        <p:nvSpPr>
          <p:cNvPr id="58" name="标题 1"/>
          <p:cNvSpPr>
            <a:spLocks noGrp="1"/>
          </p:cNvSpPr>
          <p:nvPr>
            <p:ph type="title"/>
          </p:nvPr>
        </p:nvSpPr>
        <p:spPr>
          <a:xfrm>
            <a:off x="0" y="98425"/>
            <a:ext cx="9144000" cy="738188"/>
          </a:xfrm>
        </p:spPr>
        <p:txBody>
          <a:bodyPr/>
          <a:lstStyle/>
          <a:p>
            <a:pPr algn="ctr" eaLnBrk="1" hangingPunct="1"/>
            <a:r>
              <a:rPr lang="en-US" altLang="zh-CN" sz="3200" dirty="0"/>
              <a:t>Online Maximum Weighted Bipartite Matching</a:t>
            </a:r>
            <a:endParaRPr lang="zh-CN" altLang="en-US" sz="3200" dirty="0"/>
          </a:p>
        </p:txBody>
      </p:sp>
      <p:sp>
        <p:nvSpPr>
          <p:cNvPr id="63"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50</a:t>
            </a:fld>
            <a:endParaRPr lang="en-US" altLang="zh-CN" sz="1200" b="0">
              <a:ea typeface="Gulim" pitchFamily="34" charset="-127"/>
            </a:endParaRPr>
          </a:p>
        </p:txBody>
      </p:sp>
    </p:spTree>
    <p:extLst>
      <p:ext uri="{BB962C8B-B14F-4D97-AF65-F5344CB8AC3E}">
        <p14:creationId xmlns:p14="http://schemas.microsoft.com/office/powerpoint/2010/main" val="8479992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85" name="Rectangle 3"/>
          <p:cNvSpPr txBox="1">
            <a:spLocks noChangeArrowheads="1"/>
          </p:cNvSpPr>
          <p:nvPr/>
        </p:nvSpPr>
        <p:spPr bwMode="auto">
          <a:xfrm>
            <a:off x="5268913" y="6021288"/>
            <a:ext cx="3335337"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a:spcBef>
                <a:spcPts val="0"/>
              </a:spcBef>
              <a:spcAft>
                <a:spcPts val="0"/>
              </a:spcAft>
              <a:buSzPct val="60000"/>
              <a:buFont typeface="Wingdings" panose="05000000000000000000" pitchFamily="2" charset="2"/>
              <a:buNone/>
              <a:defRPr/>
            </a:pPr>
            <a:r>
              <a:rPr lang="en-US" altLang="zh-CN" sz="2400" dirty="0">
                <a:latin typeface="+mn-lt"/>
                <a:cs typeface="ＭＳ Ｐゴシック" charset="-128"/>
              </a:rPr>
              <a:t>(Two-sided)</a:t>
            </a:r>
          </a:p>
          <a:p>
            <a:pPr algn="ctr">
              <a:spcBef>
                <a:spcPts val="0"/>
              </a:spcBef>
              <a:spcAft>
                <a:spcPts val="0"/>
              </a:spcAft>
              <a:buSzPct val="60000"/>
              <a:buFont typeface="Wingdings" panose="05000000000000000000" pitchFamily="2" charset="2"/>
              <a:buNone/>
              <a:defRPr/>
            </a:pPr>
            <a:r>
              <a:rPr lang="en-US" altLang="zh-CN" sz="2400" dirty="0">
                <a:latin typeface="+mn-lt"/>
                <a:cs typeface="ＭＳ Ｐゴシック" charset="-128"/>
              </a:rPr>
              <a:t>Online Scenario</a:t>
            </a:r>
          </a:p>
        </p:txBody>
      </p:sp>
      <p:sp>
        <p:nvSpPr>
          <p:cNvPr id="38" name="Oval 83"/>
          <p:cNvSpPr>
            <a:spLocks noRot="1" noChangeAspect="1" noMove="1" noResize="1" noEditPoints="1" noAdjustHandles="1" noChangeArrowheads="1" noChangeShapeType="1" noTextEdit="1"/>
          </p:cNvSpPr>
          <p:nvPr/>
        </p:nvSpPr>
        <p:spPr>
          <a:xfrm>
            <a:off x="7869493" y="3223704"/>
            <a:ext cx="590939" cy="603047"/>
          </a:xfrm>
          <a:prstGeom prst="ellipse">
            <a:avLst/>
          </a:prstGeom>
          <a:blipFill>
            <a:blip r:embed="rId3"/>
            <a:stretch>
              <a:fillRect/>
            </a:stretch>
          </a:blipFill>
          <a:ln w="50800"/>
        </p:spPr>
        <p:txBody>
          <a:bodyPr/>
          <a:lstStyle/>
          <a:p>
            <a:pPr>
              <a:defRPr/>
            </a:pPr>
            <a:r>
              <a:rPr lang="zh-CN" altLang="en-US">
                <a:noFill/>
                <a:ea typeface="MS PGothic"/>
                <a:cs typeface="MS PGothic"/>
              </a:rPr>
              <a:t> </a:t>
            </a:r>
          </a:p>
        </p:txBody>
      </p:sp>
      <p:sp>
        <p:nvSpPr>
          <p:cNvPr id="59" name="Rectangle 3"/>
          <p:cNvSpPr txBox="1">
            <a:spLocks noChangeArrowheads="1"/>
          </p:cNvSpPr>
          <p:nvPr/>
        </p:nvSpPr>
        <p:spPr bwMode="auto">
          <a:xfrm>
            <a:off x="611188" y="6376504"/>
            <a:ext cx="3119437" cy="413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a:lnSpc>
                <a:spcPct val="95000"/>
              </a:lnSpc>
              <a:spcBef>
                <a:spcPct val="25000"/>
              </a:spcBef>
              <a:spcAft>
                <a:spcPct val="10000"/>
              </a:spcAft>
              <a:buSzPct val="60000"/>
              <a:buFont typeface="Wingdings" panose="05000000000000000000" pitchFamily="2" charset="2"/>
              <a:buNone/>
              <a:defRPr/>
            </a:pPr>
            <a:r>
              <a:rPr lang="en-US" altLang="zh-CN" sz="2400" dirty="0">
                <a:latin typeface="+mn-lt"/>
                <a:cs typeface="ＭＳ Ｐゴシック" charset="-128"/>
              </a:rPr>
              <a:t>Offline Scenario</a:t>
            </a:r>
          </a:p>
        </p:txBody>
      </p:sp>
      <p:sp>
        <p:nvSpPr>
          <p:cNvPr id="23" name="Oval 78"/>
          <p:cNvSpPr>
            <a:spLocks noRot="1" noChangeAspect="1" noMove="1" noResize="1" noEditPoints="1" noAdjustHandles="1" noChangeArrowheads="1" noChangeShapeType="1" noTextEdit="1"/>
          </p:cNvSpPr>
          <p:nvPr/>
        </p:nvSpPr>
        <p:spPr>
          <a:xfrm>
            <a:off x="5269359" y="1776393"/>
            <a:ext cx="590939" cy="603047"/>
          </a:xfrm>
          <a:prstGeom prst="ellipse">
            <a:avLst/>
          </a:prstGeom>
          <a:blipFill>
            <a:blip r:embed="rId4"/>
            <a:stretch>
              <a:fillRect/>
            </a:stretch>
          </a:blipFill>
          <a:ln w="50800"/>
        </p:spPr>
        <p:txBody>
          <a:bodyPr/>
          <a:lstStyle/>
          <a:p>
            <a:pPr>
              <a:defRPr/>
            </a:pPr>
            <a:r>
              <a:rPr lang="zh-CN" altLang="en-US">
                <a:noFill/>
                <a:ea typeface="MS PGothic"/>
                <a:cs typeface="MS PGothic"/>
              </a:rPr>
              <a:t> </a:t>
            </a:r>
          </a:p>
        </p:txBody>
      </p:sp>
      <p:cxnSp>
        <p:nvCxnSpPr>
          <p:cNvPr id="24" name="直接连接符 23"/>
          <p:cNvCxnSpPr>
            <a:stCxn id="23" idx="6"/>
          </p:cNvCxnSpPr>
          <p:nvPr/>
        </p:nvCxnSpPr>
        <p:spPr bwMode="auto">
          <a:xfrm>
            <a:off x="5860587" y="2079085"/>
            <a:ext cx="2008429" cy="144551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sp>
        <p:nvSpPr>
          <p:cNvPr id="25" name="文本框 24"/>
          <p:cNvSpPr txBox="1">
            <a:spLocks noChangeArrowheads="1"/>
          </p:cNvSpPr>
          <p:nvPr/>
        </p:nvSpPr>
        <p:spPr bwMode="auto">
          <a:xfrm>
            <a:off x="6993177" y="2557701"/>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3</a:t>
            </a:r>
            <a:endParaRPr lang="zh-CN" altLang="en-US" sz="2000" dirty="0"/>
          </a:p>
        </p:txBody>
      </p:sp>
      <p:sp>
        <p:nvSpPr>
          <p:cNvPr id="26" name="矩形标注 25"/>
          <p:cNvSpPr>
            <a:spLocks noChangeArrowheads="1"/>
          </p:cNvSpPr>
          <p:nvPr/>
        </p:nvSpPr>
        <p:spPr bwMode="auto">
          <a:xfrm>
            <a:off x="104215" y="5653746"/>
            <a:ext cx="2379553" cy="649865"/>
          </a:xfrm>
          <a:prstGeom prst="wedgeRectCallout">
            <a:avLst>
              <a:gd name="adj1" fmla="val 12929"/>
              <a:gd name="adj2" fmla="val -181494"/>
            </a:avLst>
          </a:prstGeom>
          <a:solidFill>
            <a:srgbClr val="FFC000"/>
          </a:solidFill>
          <a:ln>
            <a:noFill/>
          </a:ln>
        </p:spPr>
        <p:txBody>
          <a:bodyPr anchor="ct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defRPr/>
            </a:pPr>
            <a:r>
              <a:rPr lang="en-US" altLang="zh-CN" sz="2000" dirty="0">
                <a:latin typeface="+mn-lt"/>
                <a:cs typeface="ＭＳ Ｐゴシック" charset="-128"/>
              </a:rPr>
              <a:t>The offline optimal cost is 20</a:t>
            </a:r>
            <a:endParaRPr lang="zh-CN" altLang="en-US" sz="2000" dirty="0">
              <a:latin typeface="+mn-lt"/>
              <a:cs typeface="ＭＳ Ｐゴシック" charset="-128"/>
            </a:endParaRPr>
          </a:p>
        </p:txBody>
      </p:sp>
      <p:sp>
        <p:nvSpPr>
          <p:cNvPr id="28" name="Oval 78"/>
          <p:cNvSpPr>
            <a:spLocks noRot="1" noChangeAspect="1" noMove="1" noResize="1" noEditPoints="1" noAdjustHandles="1" noChangeArrowheads="1" noChangeShapeType="1" noTextEdit="1"/>
          </p:cNvSpPr>
          <p:nvPr/>
        </p:nvSpPr>
        <p:spPr>
          <a:xfrm>
            <a:off x="539552" y="1776554"/>
            <a:ext cx="590939" cy="603047"/>
          </a:xfrm>
          <a:prstGeom prst="ellipse">
            <a:avLst/>
          </a:prstGeom>
          <a:blipFill>
            <a:blip r:embed="rId4"/>
            <a:stretch>
              <a:fillRect/>
            </a:stretch>
          </a:blipFill>
          <a:ln w="50800"/>
        </p:spPr>
        <p:txBody>
          <a:bodyPr/>
          <a:lstStyle/>
          <a:p>
            <a:pPr>
              <a:defRPr/>
            </a:pPr>
            <a:r>
              <a:rPr lang="zh-CN" altLang="en-US">
                <a:noFill/>
                <a:ea typeface="MS PGothic"/>
                <a:cs typeface="MS PGothic"/>
              </a:rPr>
              <a:t> </a:t>
            </a:r>
          </a:p>
        </p:txBody>
      </p:sp>
      <p:sp>
        <p:nvSpPr>
          <p:cNvPr id="29" name="Oval 79"/>
          <p:cNvSpPr>
            <a:spLocks noRot="1" noChangeAspect="1" noMove="1" noResize="1" noEditPoints="1" noAdjustHandles="1" noChangeArrowheads="1" noChangeShapeType="1" noTextEdit="1"/>
          </p:cNvSpPr>
          <p:nvPr/>
        </p:nvSpPr>
        <p:spPr>
          <a:xfrm>
            <a:off x="539552" y="3223865"/>
            <a:ext cx="590939" cy="603047"/>
          </a:xfrm>
          <a:prstGeom prst="ellipse">
            <a:avLst/>
          </a:prstGeom>
          <a:blipFill>
            <a:blip r:embed="rId5"/>
            <a:stretch>
              <a:fillRect/>
            </a:stretch>
          </a:blipFill>
          <a:ln w="50800"/>
        </p:spPr>
        <p:txBody>
          <a:bodyPr/>
          <a:lstStyle/>
          <a:p>
            <a:pPr>
              <a:defRPr/>
            </a:pPr>
            <a:r>
              <a:rPr lang="zh-CN" altLang="en-US">
                <a:noFill/>
                <a:ea typeface="MS PGothic"/>
                <a:cs typeface="MS PGothic"/>
              </a:rPr>
              <a:t> </a:t>
            </a:r>
          </a:p>
        </p:txBody>
      </p:sp>
      <p:sp>
        <p:nvSpPr>
          <p:cNvPr id="30" name="Oval 80"/>
          <p:cNvSpPr>
            <a:spLocks noRot="1" noChangeAspect="1" noMove="1" noResize="1" noEditPoints="1" noAdjustHandles="1" noChangeArrowheads="1" noChangeShapeType="1" noTextEdit="1"/>
          </p:cNvSpPr>
          <p:nvPr/>
        </p:nvSpPr>
        <p:spPr>
          <a:xfrm>
            <a:off x="539552" y="4550569"/>
            <a:ext cx="590939" cy="603047"/>
          </a:xfrm>
          <a:prstGeom prst="ellipse">
            <a:avLst/>
          </a:prstGeom>
          <a:blipFill>
            <a:blip r:embed="rId6"/>
            <a:stretch>
              <a:fillRect/>
            </a:stretch>
          </a:blipFill>
          <a:ln w="50800"/>
        </p:spPr>
        <p:txBody>
          <a:bodyPr/>
          <a:lstStyle/>
          <a:p>
            <a:pPr>
              <a:defRPr/>
            </a:pPr>
            <a:r>
              <a:rPr lang="zh-CN" altLang="en-US">
                <a:noFill/>
                <a:ea typeface="MS PGothic"/>
                <a:cs typeface="MS PGothic"/>
              </a:rPr>
              <a:t> </a:t>
            </a:r>
          </a:p>
        </p:txBody>
      </p:sp>
      <p:sp>
        <p:nvSpPr>
          <p:cNvPr id="31" name="Oval 81"/>
          <p:cNvSpPr>
            <a:spLocks noRot="1" noChangeAspect="1" noMove="1" noResize="1" noEditPoints="1" noAdjustHandles="1" noChangeArrowheads="1" noChangeShapeType="1" noTextEdit="1"/>
          </p:cNvSpPr>
          <p:nvPr/>
        </p:nvSpPr>
        <p:spPr>
          <a:xfrm>
            <a:off x="3139686" y="1052897"/>
            <a:ext cx="590939" cy="603047"/>
          </a:xfrm>
          <a:prstGeom prst="ellipse">
            <a:avLst/>
          </a:prstGeom>
          <a:blipFill>
            <a:blip r:embed="rId7"/>
            <a:stretch>
              <a:fillRect/>
            </a:stretch>
          </a:blipFill>
          <a:ln w="50800"/>
        </p:spPr>
        <p:txBody>
          <a:bodyPr/>
          <a:lstStyle/>
          <a:p>
            <a:pPr>
              <a:defRPr/>
            </a:pPr>
            <a:r>
              <a:rPr lang="zh-CN" altLang="en-US">
                <a:noFill/>
                <a:ea typeface="MS PGothic"/>
                <a:cs typeface="MS PGothic"/>
              </a:rPr>
              <a:t> </a:t>
            </a:r>
          </a:p>
        </p:txBody>
      </p:sp>
      <p:sp>
        <p:nvSpPr>
          <p:cNvPr id="32" name="Oval 82"/>
          <p:cNvSpPr>
            <a:spLocks noRot="1" noChangeAspect="1" noMove="1" noResize="1" noEditPoints="1" noAdjustHandles="1" noChangeArrowheads="1" noChangeShapeType="1" noTextEdit="1"/>
          </p:cNvSpPr>
          <p:nvPr/>
        </p:nvSpPr>
        <p:spPr>
          <a:xfrm>
            <a:off x="3139686" y="2109790"/>
            <a:ext cx="590939" cy="603047"/>
          </a:xfrm>
          <a:prstGeom prst="ellipse">
            <a:avLst/>
          </a:prstGeom>
          <a:blipFill>
            <a:blip r:embed="rId8"/>
            <a:stretch>
              <a:fillRect/>
            </a:stretch>
          </a:blipFill>
          <a:ln w="50800"/>
        </p:spPr>
        <p:txBody>
          <a:bodyPr/>
          <a:lstStyle/>
          <a:p>
            <a:pPr>
              <a:defRPr/>
            </a:pPr>
            <a:r>
              <a:rPr lang="zh-CN" altLang="en-US">
                <a:noFill/>
                <a:ea typeface="MS PGothic"/>
                <a:cs typeface="MS PGothic"/>
              </a:rPr>
              <a:t> </a:t>
            </a:r>
          </a:p>
        </p:txBody>
      </p:sp>
      <p:sp>
        <p:nvSpPr>
          <p:cNvPr id="33" name="Oval 83"/>
          <p:cNvSpPr>
            <a:spLocks noRot="1" noChangeAspect="1" noMove="1" noResize="1" noEditPoints="1" noAdjustHandles="1" noChangeArrowheads="1" noChangeShapeType="1" noTextEdit="1"/>
          </p:cNvSpPr>
          <p:nvPr/>
        </p:nvSpPr>
        <p:spPr>
          <a:xfrm>
            <a:off x="3139686" y="3223865"/>
            <a:ext cx="590939" cy="603047"/>
          </a:xfrm>
          <a:prstGeom prst="ellipse">
            <a:avLst/>
          </a:prstGeom>
          <a:blipFill>
            <a:blip r:embed="rId3"/>
            <a:stretch>
              <a:fillRect/>
            </a:stretch>
          </a:blipFill>
          <a:ln w="50800"/>
        </p:spPr>
        <p:txBody>
          <a:bodyPr/>
          <a:lstStyle/>
          <a:p>
            <a:pPr>
              <a:defRPr/>
            </a:pPr>
            <a:r>
              <a:rPr lang="zh-CN" altLang="en-US">
                <a:noFill/>
                <a:ea typeface="MS PGothic"/>
                <a:cs typeface="MS PGothic"/>
              </a:rPr>
              <a:t> </a:t>
            </a:r>
          </a:p>
        </p:txBody>
      </p:sp>
      <p:sp>
        <p:nvSpPr>
          <p:cNvPr id="34" name="Oval 84"/>
          <p:cNvSpPr>
            <a:spLocks noRot="1" noChangeAspect="1" noMove="1" noResize="1" noEditPoints="1" noAdjustHandles="1" noChangeArrowheads="1" noChangeShapeType="1" noTextEdit="1"/>
          </p:cNvSpPr>
          <p:nvPr/>
        </p:nvSpPr>
        <p:spPr>
          <a:xfrm>
            <a:off x="3139686" y="4249044"/>
            <a:ext cx="590939" cy="603047"/>
          </a:xfrm>
          <a:prstGeom prst="ellipse">
            <a:avLst/>
          </a:prstGeom>
          <a:blipFill>
            <a:blip r:embed="rId9"/>
            <a:stretch>
              <a:fillRect/>
            </a:stretch>
          </a:blipFill>
          <a:ln w="50800"/>
        </p:spPr>
        <p:txBody>
          <a:bodyPr/>
          <a:lstStyle/>
          <a:p>
            <a:pPr>
              <a:defRPr/>
            </a:pPr>
            <a:r>
              <a:rPr lang="zh-CN" altLang="en-US">
                <a:noFill/>
                <a:ea typeface="MS PGothic"/>
                <a:cs typeface="MS PGothic"/>
              </a:rPr>
              <a:t> </a:t>
            </a:r>
          </a:p>
        </p:txBody>
      </p:sp>
      <p:sp>
        <p:nvSpPr>
          <p:cNvPr id="35" name="Oval 85"/>
          <p:cNvSpPr>
            <a:spLocks noRot="1" noChangeAspect="1" noMove="1" noResize="1" noEditPoints="1" noAdjustHandles="1" noChangeArrowheads="1" noChangeShapeType="1" noTextEdit="1"/>
          </p:cNvSpPr>
          <p:nvPr/>
        </p:nvSpPr>
        <p:spPr>
          <a:xfrm>
            <a:off x="3139686" y="5274225"/>
            <a:ext cx="590939" cy="603047"/>
          </a:xfrm>
          <a:prstGeom prst="ellipse">
            <a:avLst/>
          </a:prstGeom>
          <a:blipFill>
            <a:blip r:embed="rId10"/>
            <a:stretch>
              <a:fillRect/>
            </a:stretch>
          </a:blipFill>
          <a:ln w="50800"/>
        </p:spPr>
        <p:txBody>
          <a:bodyPr/>
          <a:lstStyle/>
          <a:p>
            <a:pPr>
              <a:defRPr/>
            </a:pPr>
            <a:r>
              <a:rPr lang="zh-CN" altLang="en-US">
                <a:noFill/>
                <a:ea typeface="MS PGothic"/>
                <a:cs typeface="MS PGothic"/>
              </a:rPr>
              <a:t> </a:t>
            </a:r>
          </a:p>
        </p:txBody>
      </p:sp>
      <p:cxnSp>
        <p:nvCxnSpPr>
          <p:cNvPr id="36" name="Straight Connector 86"/>
          <p:cNvCxnSpPr>
            <a:stCxn id="28" idx="6"/>
            <a:endCxn id="31" idx="2"/>
          </p:cNvCxnSpPr>
          <p:nvPr/>
        </p:nvCxnSpPr>
        <p:spPr>
          <a:xfrm flipV="1">
            <a:off x="1130780" y="1354072"/>
            <a:ext cx="2008429" cy="72517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37" name="Straight Connector 88"/>
          <p:cNvCxnSpPr>
            <a:endCxn id="34" idx="2"/>
          </p:cNvCxnSpPr>
          <p:nvPr/>
        </p:nvCxnSpPr>
        <p:spPr>
          <a:xfrm>
            <a:off x="1130780" y="2110670"/>
            <a:ext cx="2008429" cy="2439005"/>
          </a:xfrm>
          <a:prstGeom prst="line">
            <a:avLst/>
          </a:prstGeom>
          <a:ln w="50800"/>
        </p:spPr>
        <p:style>
          <a:lnRef idx="1">
            <a:schemeClr val="dk1"/>
          </a:lnRef>
          <a:fillRef idx="0">
            <a:schemeClr val="dk1"/>
          </a:fillRef>
          <a:effectRef idx="0">
            <a:schemeClr val="dk1"/>
          </a:effectRef>
          <a:fontRef idx="minor">
            <a:schemeClr val="tx1"/>
          </a:fontRef>
        </p:style>
      </p:cxnSp>
      <p:cxnSp>
        <p:nvCxnSpPr>
          <p:cNvPr id="39" name="Straight Connector 89"/>
          <p:cNvCxnSpPr>
            <a:stCxn id="28" idx="6"/>
            <a:endCxn id="32" idx="2"/>
          </p:cNvCxnSpPr>
          <p:nvPr/>
        </p:nvCxnSpPr>
        <p:spPr>
          <a:xfrm>
            <a:off x="1130780" y="2079246"/>
            <a:ext cx="2008429" cy="331162"/>
          </a:xfrm>
          <a:prstGeom prst="line">
            <a:avLst/>
          </a:prstGeom>
          <a:ln w="50800"/>
        </p:spPr>
        <p:style>
          <a:lnRef idx="1">
            <a:schemeClr val="dk1"/>
          </a:lnRef>
          <a:fillRef idx="0">
            <a:schemeClr val="dk1"/>
          </a:fillRef>
          <a:effectRef idx="0">
            <a:schemeClr val="dk1"/>
          </a:effectRef>
          <a:fontRef idx="minor">
            <a:schemeClr val="tx1"/>
          </a:fontRef>
        </p:style>
      </p:cxnSp>
      <p:cxnSp>
        <p:nvCxnSpPr>
          <p:cNvPr id="40" name="Straight Connector 90"/>
          <p:cNvCxnSpPr>
            <a:stCxn id="29" idx="6"/>
            <a:endCxn id="34" idx="2"/>
          </p:cNvCxnSpPr>
          <p:nvPr/>
        </p:nvCxnSpPr>
        <p:spPr>
          <a:xfrm>
            <a:off x="1130780" y="3524761"/>
            <a:ext cx="2008429" cy="1024914"/>
          </a:xfrm>
          <a:prstGeom prst="line">
            <a:avLst/>
          </a:prstGeom>
          <a:ln w="50800"/>
        </p:spPr>
        <p:style>
          <a:lnRef idx="1">
            <a:schemeClr val="dk1"/>
          </a:lnRef>
          <a:fillRef idx="0">
            <a:schemeClr val="dk1"/>
          </a:fillRef>
          <a:effectRef idx="0">
            <a:schemeClr val="dk1"/>
          </a:effectRef>
          <a:fontRef idx="minor">
            <a:schemeClr val="tx1"/>
          </a:fontRef>
        </p:style>
      </p:cxnSp>
      <p:cxnSp>
        <p:nvCxnSpPr>
          <p:cNvPr id="41" name="Straight Connector 91"/>
          <p:cNvCxnSpPr>
            <a:stCxn id="29" idx="6"/>
            <a:endCxn id="35" idx="2"/>
          </p:cNvCxnSpPr>
          <p:nvPr/>
        </p:nvCxnSpPr>
        <p:spPr>
          <a:xfrm>
            <a:off x="1130780" y="3524761"/>
            <a:ext cx="2008429" cy="2049827"/>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42" name="Straight Connector 92"/>
          <p:cNvCxnSpPr>
            <a:stCxn id="30" idx="6"/>
            <a:endCxn id="35" idx="2"/>
          </p:cNvCxnSpPr>
          <p:nvPr/>
        </p:nvCxnSpPr>
        <p:spPr>
          <a:xfrm>
            <a:off x="1130780" y="4851830"/>
            <a:ext cx="2008429" cy="722758"/>
          </a:xfrm>
          <a:prstGeom prst="line">
            <a:avLst/>
          </a:prstGeom>
          <a:ln w="50800"/>
        </p:spPr>
        <p:style>
          <a:lnRef idx="1">
            <a:schemeClr val="dk1"/>
          </a:lnRef>
          <a:fillRef idx="0">
            <a:schemeClr val="dk1"/>
          </a:fillRef>
          <a:effectRef idx="0">
            <a:schemeClr val="dk1"/>
          </a:effectRef>
          <a:fontRef idx="minor">
            <a:schemeClr val="tx1"/>
          </a:fontRef>
        </p:style>
      </p:cxnSp>
      <p:cxnSp>
        <p:nvCxnSpPr>
          <p:cNvPr id="43" name="Straight Connector 102"/>
          <p:cNvCxnSpPr>
            <a:stCxn id="28" idx="6"/>
            <a:endCxn id="35" idx="2"/>
          </p:cNvCxnSpPr>
          <p:nvPr/>
        </p:nvCxnSpPr>
        <p:spPr>
          <a:xfrm>
            <a:off x="1130780" y="2079246"/>
            <a:ext cx="2008429" cy="3495342"/>
          </a:xfrm>
          <a:prstGeom prst="line">
            <a:avLst/>
          </a:prstGeom>
          <a:ln w="50800"/>
        </p:spPr>
        <p:style>
          <a:lnRef idx="1">
            <a:schemeClr val="dk1"/>
          </a:lnRef>
          <a:fillRef idx="0">
            <a:schemeClr val="dk1"/>
          </a:fillRef>
          <a:effectRef idx="0">
            <a:schemeClr val="dk1"/>
          </a:effectRef>
          <a:fontRef idx="minor">
            <a:schemeClr val="tx1"/>
          </a:fontRef>
        </p:style>
      </p:cxnSp>
      <p:cxnSp>
        <p:nvCxnSpPr>
          <p:cNvPr id="44" name="Straight Connector 105"/>
          <p:cNvCxnSpPr>
            <a:stCxn id="30" idx="6"/>
            <a:endCxn id="34" idx="2"/>
          </p:cNvCxnSpPr>
          <p:nvPr/>
        </p:nvCxnSpPr>
        <p:spPr>
          <a:xfrm flipV="1">
            <a:off x="1130780" y="4549675"/>
            <a:ext cx="2008429" cy="30215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45" name="直接连接符 44"/>
          <p:cNvCxnSpPr>
            <a:stCxn id="28" idx="6"/>
            <a:endCxn id="33" idx="2"/>
          </p:cNvCxnSpPr>
          <p:nvPr/>
        </p:nvCxnSpPr>
        <p:spPr bwMode="auto">
          <a:xfrm>
            <a:off x="1130780" y="2079246"/>
            <a:ext cx="2008429" cy="1445515"/>
          </a:xfrm>
          <a:prstGeom prst="line">
            <a:avLst/>
          </a:prstGeom>
          <a:ln w="50800"/>
        </p:spPr>
        <p:style>
          <a:lnRef idx="1">
            <a:schemeClr val="dk1"/>
          </a:lnRef>
          <a:fillRef idx="0">
            <a:schemeClr val="dk1"/>
          </a:fillRef>
          <a:effectRef idx="0">
            <a:schemeClr val="dk1"/>
          </a:effectRef>
          <a:fontRef idx="minor">
            <a:schemeClr val="tx1"/>
          </a:fontRef>
        </p:style>
      </p:cxnSp>
      <p:sp>
        <p:nvSpPr>
          <p:cNvPr id="46" name="文本框 24"/>
          <p:cNvSpPr txBox="1">
            <a:spLocks noChangeArrowheads="1"/>
          </p:cNvSpPr>
          <p:nvPr/>
        </p:nvSpPr>
        <p:spPr bwMode="auto">
          <a:xfrm>
            <a:off x="2263370" y="2557862"/>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3</a:t>
            </a:r>
            <a:endParaRPr lang="zh-CN" altLang="en-US" sz="2000"/>
          </a:p>
        </p:txBody>
      </p:sp>
      <p:sp>
        <p:nvSpPr>
          <p:cNvPr id="47" name="文本框 27"/>
          <p:cNvSpPr txBox="1">
            <a:spLocks noChangeArrowheads="1"/>
          </p:cNvSpPr>
          <p:nvPr/>
        </p:nvSpPr>
        <p:spPr bwMode="auto">
          <a:xfrm>
            <a:off x="2263370" y="1900370"/>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5</a:t>
            </a:r>
            <a:endParaRPr lang="zh-CN" altLang="en-US" sz="2000"/>
          </a:p>
        </p:txBody>
      </p:sp>
      <p:sp>
        <p:nvSpPr>
          <p:cNvPr id="48" name="文本框 28"/>
          <p:cNvSpPr txBox="1">
            <a:spLocks noChangeArrowheads="1"/>
          </p:cNvSpPr>
          <p:nvPr/>
        </p:nvSpPr>
        <p:spPr bwMode="auto">
          <a:xfrm>
            <a:off x="2263370" y="1163108"/>
            <a:ext cx="779856"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FF0000"/>
                </a:solidFill>
              </a:rPr>
              <a:t>7</a:t>
            </a:r>
            <a:endParaRPr lang="zh-CN" altLang="en-US" sz="2000" dirty="0">
              <a:solidFill>
                <a:srgbClr val="FF0000"/>
              </a:solidFill>
            </a:endParaRPr>
          </a:p>
        </p:txBody>
      </p:sp>
      <p:sp>
        <p:nvSpPr>
          <p:cNvPr id="49" name="文本框 29"/>
          <p:cNvSpPr txBox="1">
            <a:spLocks noChangeArrowheads="1"/>
          </p:cNvSpPr>
          <p:nvPr/>
        </p:nvSpPr>
        <p:spPr bwMode="auto">
          <a:xfrm>
            <a:off x="2263370" y="3215353"/>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9</a:t>
            </a:r>
            <a:endParaRPr lang="zh-CN" altLang="en-US" sz="2000"/>
          </a:p>
        </p:txBody>
      </p:sp>
      <p:sp>
        <p:nvSpPr>
          <p:cNvPr id="50" name="文本框 30"/>
          <p:cNvSpPr txBox="1">
            <a:spLocks noChangeArrowheads="1"/>
          </p:cNvSpPr>
          <p:nvPr/>
        </p:nvSpPr>
        <p:spPr bwMode="auto">
          <a:xfrm>
            <a:off x="2280168" y="5328029"/>
            <a:ext cx="7798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2</a:t>
            </a:r>
            <a:endParaRPr lang="zh-CN" altLang="en-US" sz="2000"/>
          </a:p>
        </p:txBody>
      </p:sp>
      <p:sp>
        <p:nvSpPr>
          <p:cNvPr id="51" name="文本框 31"/>
          <p:cNvSpPr txBox="1">
            <a:spLocks noChangeArrowheads="1"/>
          </p:cNvSpPr>
          <p:nvPr/>
        </p:nvSpPr>
        <p:spPr bwMode="auto">
          <a:xfrm>
            <a:off x="2263370" y="3793075"/>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1</a:t>
            </a:r>
            <a:endParaRPr lang="zh-CN" altLang="en-US" sz="2000" dirty="0"/>
          </a:p>
        </p:txBody>
      </p:sp>
      <p:sp>
        <p:nvSpPr>
          <p:cNvPr id="52" name="文本框 32"/>
          <p:cNvSpPr txBox="1">
            <a:spLocks noChangeArrowheads="1"/>
          </p:cNvSpPr>
          <p:nvPr/>
        </p:nvSpPr>
        <p:spPr bwMode="auto">
          <a:xfrm>
            <a:off x="1199856" y="2777831"/>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11</a:t>
            </a:r>
            <a:endParaRPr lang="zh-CN" altLang="en-US" sz="2000" dirty="0"/>
          </a:p>
        </p:txBody>
      </p:sp>
      <p:sp>
        <p:nvSpPr>
          <p:cNvPr id="53" name="文本框 33"/>
          <p:cNvSpPr txBox="1">
            <a:spLocks noChangeArrowheads="1"/>
          </p:cNvSpPr>
          <p:nvPr/>
        </p:nvSpPr>
        <p:spPr bwMode="auto">
          <a:xfrm>
            <a:off x="1284351" y="4421560"/>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FF0000"/>
                </a:solidFill>
              </a:rPr>
              <a:t>6</a:t>
            </a:r>
            <a:endParaRPr lang="zh-CN" altLang="en-US" sz="2000" dirty="0">
              <a:solidFill>
                <a:srgbClr val="FF0000"/>
              </a:solidFill>
            </a:endParaRPr>
          </a:p>
        </p:txBody>
      </p:sp>
      <p:sp>
        <p:nvSpPr>
          <p:cNvPr id="54" name="文本框 34"/>
          <p:cNvSpPr txBox="1">
            <a:spLocks noChangeArrowheads="1"/>
          </p:cNvSpPr>
          <p:nvPr/>
        </p:nvSpPr>
        <p:spPr bwMode="auto">
          <a:xfrm>
            <a:off x="1284351" y="3872845"/>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FF0000"/>
                </a:solidFill>
              </a:rPr>
              <a:t>7</a:t>
            </a:r>
            <a:endParaRPr lang="zh-CN" altLang="en-US" sz="2000" dirty="0">
              <a:solidFill>
                <a:srgbClr val="FF0000"/>
              </a:solidFill>
            </a:endParaRPr>
          </a:p>
        </p:txBody>
      </p:sp>
      <p:sp>
        <p:nvSpPr>
          <p:cNvPr id="55" name="Oval 79"/>
          <p:cNvSpPr>
            <a:spLocks noRot="1" noChangeAspect="1" noMove="1" noResize="1" noEditPoints="1" noAdjustHandles="1" noChangeArrowheads="1" noChangeShapeType="1" noTextEdit="1"/>
          </p:cNvSpPr>
          <p:nvPr/>
        </p:nvSpPr>
        <p:spPr>
          <a:xfrm>
            <a:off x="5269359" y="3223704"/>
            <a:ext cx="590939" cy="603047"/>
          </a:xfrm>
          <a:prstGeom prst="ellipse">
            <a:avLst/>
          </a:prstGeom>
          <a:blipFill>
            <a:blip r:embed="rId5"/>
            <a:stretch>
              <a:fillRect/>
            </a:stretch>
          </a:blipFill>
          <a:ln w="50800"/>
        </p:spPr>
        <p:txBody>
          <a:bodyPr/>
          <a:lstStyle/>
          <a:p>
            <a:pPr>
              <a:defRPr/>
            </a:pPr>
            <a:r>
              <a:rPr lang="zh-CN" altLang="en-US">
                <a:noFill/>
                <a:ea typeface="MS PGothic"/>
                <a:cs typeface="MS PGothic"/>
              </a:rPr>
              <a:t> </a:t>
            </a:r>
          </a:p>
        </p:txBody>
      </p:sp>
      <p:sp>
        <p:nvSpPr>
          <p:cNvPr id="56" name="Oval 84"/>
          <p:cNvSpPr>
            <a:spLocks noRot="1" noChangeAspect="1" noMove="1" noResize="1" noEditPoints="1" noAdjustHandles="1" noChangeArrowheads="1" noChangeShapeType="1" noTextEdit="1"/>
          </p:cNvSpPr>
          <p:nvPr/>
        </p:nvSpPr>
        <p:spPr>
          <a:xfrm>
            <a:off x="7869493" y="4248883"/>
            <a:ext cx="590939" cy="603047"/>
          </a:xfrm>
          <a:prstGeom prst="ellipse">
            <a:avLst/>
          </a:prstGeom>
          <a:blipFill>
            <a:blip r:embed="rId9"/>
            <a:stretch>
              <a:fillRect/>
            </a:stretch>
          </a:blipFill>
          <a:ln w="50800"/>
        </p:spPr>
        <p:txBody>
          <a:bodyPr/>
          <a:lstStyle/>
          <a:p>
            <a:pPr>
              <a:defRPr/>
            </a:pPr>
            <a:r>
              <a:rPr lang="zh-CN" altLang="en-US">
                <a:noFill/>
                <a:ea typeface="MS PGothic"/>
                <a:cs typeface="MS PGothic"/>
              </a:rPr>
              <a:t> </a:t>
            </a:r>
          </a:p>
        </p:txBody>
      </p:sp>
      <p:cxnSp>
        <p:nvCxnSpPr>
          <p:cNvPr id="57" name="Straight Connector 90"/>
          <p:cNvCxnSpPr/>
          <p:nvPr/>
        </p:nvCxnSpPr>
        <p:spPr>
          <a:xfrm>
            <a:off x="5860587" y="3524600"/>
            <a:ext cx="2008429" cy="1024914"/>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sp>
        <p:nvSpPr>
          <p:cNvPr id="60" name="文本框 31"/>
          <p:cNvSpPr txBox="1">
            <a:spLocks noChangeArrowheads="1"/>
          </p:cNvSpPr>
          <p:nvPr/>
        </p:nvSpPr>
        <p:spPr bwMode="auto">
          <a:xfrm>
            <a:off x="6993177" y="3792914"/>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1</a:t>
            </a:r>
            <a:endParaRPr lang="zh-CN" altLang="en-US" sz="2000" dirty="0"/>
          </a:p>
        </p:txBody>
      </p:sp>
      <p:sp>
        <p:nvSpPr>
          <p:cNvPr id="58" name="Oval 81"/>
          <p:cNvSpPr>
            <a:spLocks noRot="1" noChangeAspect="1" noMove="1" noResize="1" noEditPoints="1" noAdjustHandles="1" noChangeArrowheads="1" noChangeShapeType="1" noTextEdit="1"/>
          </p:cNvSpPr>
          <p:nvPr/>
        </p:nvSpPr>
        <p:spPr>
          <a:xfrm>
            <a:off x="7869493" y="1052736"/>
            <a:ext cx="590939" cy="603047"/>
          </a:xfrm>
          <a:prstGeom prst="ellipse">
            <a:avLst/>
          </a:prstGeom>
          <a:blipFill>
            <a:blip r:embed="rId7"/>
            <a:stretch>
              <a:fillRect/>
            </a:stretch>
          </a:blipFill>
          <a:ln w="50800"/>
        </p:spPr>
        <p:txBody>
          <a:bodyPr/>
          <a:lstStyle/>
          <a:p>
            <a:pPr>
              <a:defRPr/>
            </a:pPr>
            <a:r>
              <a:rPr lang="zh-CN" altLang="en-US">
                <a:noFill/>
                <a:ea typeface="MS PGothic"/>
                <a:cs typeface="MS PGothic"/>
              </a:rPr>
              <a:t> </a:t>
            </a:r>
          </a:p>
        </p:txBody>
      </p:sp>
      <p:sp>
        <p:nvSpPr>
          <p:cNvPr id="61" name="Oval 82"/>
          <p:cNvSpPr>
            <a:spLocks noRot="1" noChangeAspect="1" noMove="1" noResize="1" noEditPoints="1" noAdjustHandles="1" noChangeArrowheads="1" noChangeShapeType="1" noTextEdit="1"/>
          </p:cNvSpPr>
          <p:nvPr/>
        </p:nvSpPr>
        <p:spPr>
          <a:xfrm>
            <a:off x="7869493" y="2109629"/>
            <a:ext cx="590939" cy="603047"/>
          </a:xfrm>
          <a:prstGeom prst="ellipse">
            <a:avLst/>
          </a:prstGeom>
          <a:blipFill>
            <a:blip r:embed="rId8"/>
            <a:stretch>
              <a:fillRect/>
            </a:stretch>
          </a:blipFill>
          <a:ln w="50800"/>
        </p:spPr>
        <p:txBody>
          <a:bodyPr/>
          <a:lstStyle/>
          <a:p>
            <a:pPr>
              <a:defRPr/>
            </a:pPr>
            <a:r>
              <a:rPr lang="zh-CN" altLang="en-US">
                <a:noFill/>
                <a:ea typeface="MS PGothic"/>
                <a:cs typeface="MS PGothic"/>
              </a:rPr>
              <a:t> </a:t>
            </a:r>
          </a:p>
        </p:txBody>
      </p:sp>
      <p:cxnSp>
        <p:nvCxnSpPr>
          <p:cNvPr id="62" name="Straight Connector 86"/>
          <p:cNvCxnSpPr>
            <a:endCxn id="58" idx="2"/>
          </p:cNvCxnSpPr>
          <p:nvPr/>
        </p:nvCxnSpPr>
        <p:spPr>
          <a:xfrm flipV="1">
            <a:off x="5860587" y="1353911"/>
            <a:ext cx="2008429" cy="725175"/>
          </a:xfrm>
          <a:prstGeom prst="line">
            <a:avLst/>
          </a:prstGeom>
          <a:ln w="50800"/>
        </p:spPr>
        <p:style>
          <a:lnRef idx="1">
            <a:schemeClr val="dk1"/>
          </a:lnRef>
          <a:fillRef idx="0">
            <a:schemeClr val="dk1"/>
          </a:fillRef>
          <a:effectRef idx="0">
            <a:schemeClr val="dk1"/>
          </a:effectRef>
          <a:fontRef idx="minor">
            <a:schemeClr val="tx1"/>
          </a:fontRef>
        </p:style>
      </p:cxnSp>
      <p:cxnSp>
        <p:nvCxnSpPr>
          <p:cNvPr id="63" name="Straight Connector 89"/>
          <p:cNvCxnSpPr>
            <a:endCxn id="61" idx="2"/>
          </p:cNvCxnSpPr>
          <p:nvPr/>
        </p:nvCxnSpPr>
        <p:spPr>
          <a:xfrm>
            <a:off x="5860587" y="2079085"/>
            <a:ext cx="2008429" cy="331162"/>
          </a:xfrm>
          <a:prstGeom prst="line">
            <a:avLst/>
          </a:prstGeom>
          <a:ln w="50800"/>
        </p:spPr>
        <p:style>
          <a:lnRef idx="1">
            <a:schemeClr val="dk1"/>
          </a:lnRef>
          <a:fillRef idx="0">
            <a:schemeClr val="dk1"/>
          </a:fillRef>
          <a:effectRef idx="0">
            <a:schemeClr val="dk1"/>
          </a:effectRef>
          <a:fontRef idx="minor">
            <a:schemeClr val="tx1"/>
          </a:fontRef>
        </p:style>
      </p:cxnSp>
      <p:sp>
        <p:nvSpPr>
          <p:cNvPr id="64" name="文本框 27"/>
          <p:cNvSpPr txBox="1">
            <a:spLocks noChangeArrowheads="1"/>
          </p:cNvSpPr>
          <p:nvPr/>
        </p:nvSpPr>
        <p:spPr bwMode="auto">
          <a:xfrm>
            <a:off x="6993177" y="1900209"/>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5</a:t>
            </a:r>
            <a:endParaRPr lang="zh-CN" altLang="en-US" sz="2000"/>
          </a:p>
        </p:txBody>
      </p:sp>
      <p:sp>
        <p:nvSpPr>
          <p:cNvPr id="65" name="文本框 28"/>
          <p:cNvSpPr txBox="1">
            <a:spLocks noChangeArrowheads="1"/>
          </p:cNvSpPr>
          <p:nvPr/>
        </p:nvSpPr>
        <p:spPr bwMode="auto">
          <a:xfrm>
            <a:off x="6993177" y="1162947"/>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7</a:t>
            </a:r>
            <a:endParaRPr lang="zh-CN" altLang="en-US" sz="2000" dirty="0"/>
          </a:p>
        </p:txBody>
      </p:sp>
      <p:cxnSp>
        <p:nvCxnSpPr>
          <p:cNvPr id="66" name="Straight Connector 88"/>
          <p:cNvCxnSpPr/>
          <p:nvPr/>
        </p:nvCxnSpPr>
        <p:spPr>
          <a:xfrm>
            <a:off x="5860587" y="2110509"/>
            <a:ext cx="2008429" cy="2439005"/>
          </a:xfrm>
          <a:prstGeom prst="line">
            <a:avLst/>
          </a:prstGeom>
          <a:ln w="50800"/>
        </p:spPr>
        <p:style>
          <a:lnRef idx="1">
            <a:schemeClr val="dk1"/>
          </a:lnRef>
          <a:fillRef idx="0">
            <a:schemeClr val="dk1"/>
          </a:fillRef>
          <a:effectRef idx="0">
            <a:schemeClr val="dk1"/>
          </a:effectRef>
          <a:fontRef idx="minor">
            <a:schemeClr val="tx1"/>
          </a:fontRef>
        </p:style>
      </p:cxnSp>
      <p:sp>
        <p:nvSpPr>
          <p:cNvPr id="67" name="文本框 29"/>
          <p:cNvSpPr txBox="1">
            <a:spLocks noChangeArrowheads="1"/>
          </p:cNvSpPr>
          <p:nvPr/>
        </p:nvSpPr>
        <p:spPr bwMode="auto">
          <a:xfrm>
            <a:off x="6993177" y="3215192"/>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9</a:t>
            </a:r>
            <a:endParaRPr lang="zh-CN" altLang="en-US" sz="2000" dirty="0"/>
          </a:p>
        </p:txBody>
      </p:sp>
      <p:sp>
        <p:nvSpPr>
          <p:cNvPr id="68" name="标题 1"/>
          <p:cNvSpPr>
            <a:spLocks noGrp="1"/>
          </p:cNvSpPr>
          <p:nvPr>
            <p:ph type="title"/>
          </p:nvPr>
        </p:nvSpPr>
        <p:spPr>
          <a:xfrm>
            <a:off x="0" y="98425"/>
            <a:ext cx="9144000" cy="738188"/>
          </a:xfrm>
        </p:spPr>
        <p:txBody>
          <a:bodyPr/>
          <a:lstStyle/>
          <a:p>
            <a:pPr algn="ctr" eaLnBrk="1" hangingPunct="1"/>
            <a:r>
              <a:rPr lang="en-US" altLang="zh-CN" sz="3200" dirty="0"/>
              <a:t>Online Maximum Weighted Bipartite Matching</a:t>
            </a:r>
            <a:endParaRPr lang="zh-CN" altLang="en-US" sz="3200" dirty="0"/>
          </a:p>
        </p:txBody>
      </p:sp>
      <p:sp>
        <p:nvSpPr>
          <p:cNvPr id="69"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51</a:t>
            </a:fld>
            <a:endParaRPr lang="en-US" altLang="zh-CN" sz="1200" b="0">
              <a:ea typeface="Gulim" pitchFamily="34" charset="-127"/>
            </a:endParaRPr>
          </a:p>
        </p:txBody>
      </p:sp>
    </p:spTree>
    <p:extLst>
      <p:ext uri="{BB962C8B-B14F-4D97-AF65-F5344CB8AC3E}">
        <p14:creationId xmlns:p14="http://schemas.microsoft.com/office/powerpoint/2010/main" val="39420252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85" name="Rectangle 3"/>
          <p:cNvSpPr txBox="1">
            <a:spLocks noChangeArrowheads="1"/>
          </p:cNvSpPr>
          <p:nvPr/>
        </p:nvSpPr>
        <p:spPr bwMode="auto">
          <a:xfrm>
            <a:off x="5268913" y="6021288"/>
            <a:ext cx="3335337"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a:spcBef>
                <a:spcPts val="0"/>
              </a:spcBef>
              <a:spcAft>
                <a:spcPts val="0"/>
              </a:spcAft>
              <a:buSzPct val="60000"/>
              <a:buFont typeface="Wingdings" panose="05000000000000000000" pitchFamily="2" charset="2"/>
              <a:buNone/>
              <a:defRPr/>
            </a:pPr>
            <a:r>
              <a:rPr lang="en-US" altLang="zh-CN" sz="2400" dirty="0">
                <a:latin typeface="+mn-lt"/>
                <a:cs typeface="ＭＳ Ｐゴシック" charset="-128"/>
              </a:rPr>
              <a:t>(Two-sided)</a:t>
            </a:r>
          </a:p>
          <a:p>
            <a:pPr algn="ctr">
              <a:spcBef>
                <a:spcPts val="0"/>
              </a:spcBef>
              <a:spcAft>
                <a:spcPts val="0"/>
              </a:spcAft>
              <a:buSzPct val="60000"/>
              <a:buFont typeface="Wingdings" panose="05000000000000000000" pitchFamily="2" charset="2"/>
              <a:buNone/>
              <a:defRPr/>
            </a:pPr>
            <a:r>
              <a:rPr lang="en-US" altLang="zh-CN" sz="2400" dirty="0">
                <a:latin typeface="+mn-lt"/>
                <a:cs typeface="ＭＳ Ｐゴシック" charset="-128"/>
              </a:rPr>
              <a:t>Online Scenario</a:t>
            </a:r>
          </a:p>
        </p:txBody>
      </p:sp>
      <p:sp>
        <p:nvSpPr>
          <p:cNvPr id="38" name="Oval 83"/>
          <p:cNvSpPr>
            <a:spLocks noRot="1" noChangeAspect="1" noMove="1" noResize="1" noEditPoints="1" noAdjustHandles="1" noChangeArrowheads="1" noChangeShapeType="1" noTextEdit="1"/>
          </p:cNvSpPr>
          <p:nvPr/>
        </p:nvSpPr>
        <p:spPr>
          <a:xfrm>
            <a:off x="7869493" y="3223704"/>
            <a:ext cx="590939" cy="603047"/>
          </a:xfrm>
          <a:prstGeom prst="ellipse">
            <a:avLst/>
          </a:prstGeom>
          <a:blipFill>
            <a:blip r:embed="rId3"/>
            <a:stretch>
              <a:fillRect/>
            </a:stretch>
          </a:blipFill>
          <a:ln w="50800"/>
        </p:spPr>
        <p:txBody>
          <a:bodyPr/>
          <a:lstStyle/>
          <a:p>
            <a:pPr>
              <a:defRPr/>
            </a:pPr>
            <a:r>
              <a:rPr lang="zh-CN" altLang="en-US">
                <a:noFill/>
                <a:ea typeface="MS PGothic"/>
                <a:cs typeface="MS PGothic"/>
              </a:rPr>
              <a:t> </a:t>
            </a:r>
          </a:p>
        </p:txBody>
      </p:sp>
      <p:sp>
        <p:nvSpPr>
          <p:cNvPr id="59" name="Rectangle 3"/>
          <p:cNvSpPr txBox="1">
            <a:spLocks noChangeArrowheads="1"/>
          </p:cNvSpPr>
          <p:nvPr/>
        </p:nvSpPr>
        <p:spPr bwMode="auto">
          <a:xfrm>
            <a:off x="611188" y="6376504"/>
            <a:ext cx="3119437" cy="413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a:lnSpc>
                <a:spcPct val="95000"/>
              </a:lnSpc>
              <a:spcBef>
                <a:spcPct val="25000"/>
              </a:spcBef>
              <a:spcAft>
                <a:spcPct val="10000"/>
              </a:spcAft>
              <a:buSzPct val="60000"/>
              <a:buFont typeface="Wingdings" panose="05000000000000000000" pitchFamily="2" charset="2"/>
              <a:buNone/>
              <a:defRPr/>
            </a:pPr>
            <a:r>
              <a:rPr lang="en-US" altLang="zh-CN" sz="2400" dirty="0">
                <a:latin typeface="+mn-lt"/>
                <a:cs typeface="ＭＳ Ｐゴシック" charset="-128"/>
              </a:rPr>
              <a:t>Offline Scenario</a:t>
            </a:r>
          </a:p>
        </p:txBody>
      </p:sp>
      <p:sp>
        <p:nvSpPr>
          <p:cNvPr id="23" name="Oval 78"/>
          <p:cNvSpPr>
            <a:spLocks noRot="1" noChangeAspect="1" noMove="1" noResize="1" noEditPoints="1" noAdjustHandles="1" noChangeArrowheads="1" noChangeShapeType="1" noTextEdit="1"/>
          </p:cNvSpPr>
          <p:nvPr/>
        </p:nvSpPr>
        <p:spPr>
          <a:xfrm>
            <a:off x="5269359" y="1776393"/>
            <a:ext cx="590939" cy="603047"/>
          </a:xfrm>
          <a:prstGeom prst="ellipse">
            <a:avLst/>
          </a:prstGeom>
          <a:blipFill>
            <a:blip r:embed="rId4"/>
            <a:stretch>
              <a:fillRect/>
            </a:stretch>
          </a:blipFill>
          <a:ln w="50800"/>
        </p:spPr>
        <p:txBody>
          <a:bodyPr/>
          <a:lstStyle/>
          <a:p>
            <a:pPr>
              <a:defRPr/>
            </a:pPr>
            <a:r>
              <a:rPr lang="zh-CN" altLang="en-US">
                <a:noFill/>
                <a:ea typeface="MS PGothic"/>
                <a:cs typeface="MS PGothic"/>
              </a:rPr>
              <a:t> </a:t>
            </a:r>
          </a:p>
        </p:txBody>
      </p:sp>
      <p:cxnSp>
        <p:nvCxnSpPr>
          <p:cNvPr id="24" name="直接连接符 23"/>
          <p:cNvCxnSpPr>
            <a:stCxn id="23" idx="6"/>
          </p:cNvCxnSpPr>
          <p:nvPr/>
        </p:nvCxnSpPr>
        <p:spPr bwMode="auto">
          <a:xfrm>
            <a:off x="5860587" y="2079085"/>
            <a:ext cx="2008429" cy="144551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sp>
        <p:nvSpPr>
          <p:cNvPr id="25" name="文本框 24"/>
          <p:cNvSpPr txBox="1">
            <a:spLocks noChangeArrowheads="1"/>
          </p:cNvSpPr>
          <p:nvPr/>
        </p:nvSpPr>
        <p:spPr bwMode="auto">
          <a:xfrm>
            <a:off x="6993177" y="2557701"/>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3</a:t>
            </a:r>
            <a:endParaRPr lang="zh-CN" altLang="en-US" sz="2000" dirty="0"/>
          </a:p>
        </p:txBody>
      </p:sp>
      <p:sp>
        <p:nvSpPr>
          <p:cNvPr id="26" name="矩形标注 25"/>
          <p:cNvSpPr>
            <a:spLocks noChangeArrowheads="1"/>
          </p:cNvSpPr>
          <p:nvPr/>
        </p:nvSpPr>
        <p:spPr bwMode="auto">
          <a:xfrm>
            <a:off x="104215" y="5653746"/>
            <a:ext cx="2379553" cy="649865"/>
          </a:xfrm>
          <a:prstGeom prst="wedgeRectCallout">
            <a:avLst>
              <a:gd name="adj1" fmla="val 12929"/>
              <a:gd name="adj2" fmla="val -181494"/>
            </a:avLst>
          </a:prstGeom>
          <a:solidFill>
            <a:srgbClr val="FFC000"/>
          </a:solidFill>
          <a:ln>
            <a:noFill/>
          </a:ln>
        </p:spPr>
        <p:txBody>
          <a:bodyPr anchor="ct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defRPr/>
            </a:pPr>
            <a:r>
              <a:rPr lang="en-US" altLang="zh-CN" sz="2000" dirty="0">
                <a:latin typeface="+mn-lt"/>
                <a:cs typeface="ＭＳ Ｐゴシック" charset="-128"/>
              </a:rPr>
              <a:t>The offline optimal cost is 20</a:t>
            </a:r>
            <a:endParaRPr lang="zh-CN" altLang="en-US" sz="2000" dirty="0">
              <a:latin typeface="+mn-lt"/>
              <a:cs typeface="ＭＳ Ｐゴシック" charset="-128"/>
            </a:endParaRPr>
          </a:p>
        </p:txBody>
      </p:sp>
      <p:sp>
        <p:nvSpPr>
          <p:cNvPr id="28" name="Oval 78"/>
          <p:cNvSpPr>
            <a:spLocks noRot="1" noChangeAspect="1" noMove="1" noResize="1" noEditPoints="1" noAdjustHandles="1" noChangeArrowheads="1" noChangeShapeType="1" noTextEdit="1"/>
          </p:cNvSpPr>
          <p:nvPr/>
        </p:nvSpPr>
        <p:spPr>
          <a:xfrm>
            <a:off x="539552" y="1776554"/>
            <a:ext cx="590939" cy="603047"/>
          </a:xfrm>
          <a:prstGeom prst="ellipse">
            <a:avLst/>
          </a:prstGeom>
          <a:blipFill>
            <a:blip r:embed="rId4"/>
            <a:stretch>
              <a:fillRect/>
            </a:stretch>
          </a:blipFill>
          <a:ln w="50800"/>
        </p:spPr>
        <p:txBody>
          <a:bodyPr/>
          <a:lstStyle/>
          <a:p>
            <a:pPr>
              <a:defRPr/>
            </a:pPr>
            <a:r>
              <a:rPr lang="zh-CN" altLang="en-US">
                <a:noFill/>
                <a:ea typeface="MS PGothic"/>
                <a:cs typeface="MS PGothic"/>
              </a:rPr>
              <a:t> </a:t>
            </a:r>
          </a:p>
        </p:txBody>
      </p:sp>
      <p:sp>
        <p:nvSpPr>
          <p:cNvPr id="29" name="Oval 79"/>
          <p:cNvSpPr>
            <a:spLocks noRot="1" noChangeAspect="1" noMove="1" noResize="1" noEditPoints="1" noAdjustHandles="1" noChangeArrowheads="1" noChangeShapeType="1" noTextEdit="1"/>
          </p:cNvSpPr>
          <p:nvPr/>
        </p:nvSpPr>
        <p:spPr>
          <a:xfrm>
            <a:off x="539552" y="3223865"/>
            <a:ext cx="590939" cy="603047"/>
          </a:xfrm>
          <a:prstGeom prst="ellipse">
            <a:avLst/>
          </a:prstGeom>
          <a:blipFill>
            <a:blip r:embed="rId5"/>
            <a:stretch>
              <a:fillRect/>
            </a:stretch>
          </a:blipFill>
          <a:ln w="50800"/>
        </p:spPr>
        <p:txBody>
          <a:bodyPr/>
          <a:lstStyle/>
          <a:p>
            <a:pPr>
              <a:defRPr/>
            </a:pPr>
            <a:r>
              <a:rPr lang="zh-CN" altLang="en-US">
                <a:noFill/>
                <a:ea typeface="MS PGothic"/>
                <a:cs typeface="MS PGothic"/>
              </a:rPr>
              <a:t> </a:t>
            </a:r>
          </a:p>
        </p:txBody>
      </p:sp>
      <p:sp>
        <p:nvSpPr>
          <p:cNvPr id="30" name="Oval 80"/>
          <p:cNvSpPr>
            <a:spLocks noRot="1" noChangeAspect="1" noMove="1" noResize="1" noEditPoints="1" noAdjustHandles="1" noChangeArrowheads="1" noChangeShapeType="1" noTextEdit="1"/>
          </p:cNvSpPr>
          <p:nvPr/>
        </p:nvSpPr>
        <p:spPr>
          <a:xfrm>
            <a:off x="539552" y="4550569"/>
            <a:ext cx="590939" cy="603047"/>
          </a:xfrm>
          <a:prstGeom prst="ellipse">
            <a:avLst/>
          </a:prstGeom>
          <a:blipFill>
            <a:blip r:embed="rId6"/>
            <a:stretch>
              <a:fillRect/>
            </a:stretch>
          </a:blipFill>
          <a:ln w="50800"/>
        </p:spPr>
        <p:txBody>
          <a:bodyPr/>
          <a:lstStyle/>
          <a:p>
            <a:pPr>
              <a:defRPr/>
            </a:pPr>
            <a:r>
              <a:rPr lang="zh-CN" altLang="en-US">
                <a:noFill/>
                <a:ea typeface="MS PGothic"/>
                <a:cs typeface="MS PGothic"/>
              </a:rPr>
              <a:t> </a:t>
            </a:r>
          </a:p>
        </p:txBody>
      </p:sp>
      <p:sp>
        <p:nvSpPr>
          <p:cNvPr id="31" name="Oval 81"/>
          <p:cNvSpPr>
            <a:spLocks noRot="1" noChangeAspect="1" noMove="1" noResize="1" noEditPoints="1" noAdjustHandles="1" noChangeArrowheads="1" noChangeShapeType="1" noTextEdit="1"/>
          </p:cNvSpPr>
          <p:nvPr/>
        </p:nvSpPr>
        <p:spPr>
          <a:xfrm>
            <a:off x="3139686" y="1052897"/>
            <a:ext cx="590939" cy="603047"/>
          </a:xfrm>
          <a:prstGeom prst="ellipse">
            <a:avLst/>
          </a:prstGeom>
          <a:blipFill>
            <a:blip r:embed="rId7"/>
            <a:stretch>
              <a:fillRect/>
            </a:stretch>
          </a:blipFill>
          <a:ln w="50800"/>
        </p:spPr>
        <p:txBody>
          <a:bodyPr/>
          <a:lstStyle/>
          <a:p>
            <a:pPr>
              <a:defRPr/>
            </a:pPr>
            <a:r>
              <a:rPr lang="zh-CN" altLang="en-US">
                <a:noFill/>
                <a:ea typeface="MS PGothic"/>
                <a:cs typeface="MS PGothic"/>
              </a:rPr>
              <a:t> </a:t>
            </a:r>
          </a:p>
        </p:txBody>
      </p:sp>
      <p:sp>
        <p:nvSpPr>
          <p:cNvPr id="32" name="Oval 82"/>
          <p:cNvSpPr>
            <a:spLocks noRot="1" noChangeAspect="1" noMove="1" noResize="1" noEditPoints="1" noAdjustHandles="1" noChangeArrowheads="1" noChangeShapeType="1" noTextEdit="1"/>
          </p:cNvSpPr>
          <p:nvPr/>
        </p:nvSpPr>
        <p:spPr>
          <a:xfrm>
            <a:off x="3139686" y="2109790"/>
            <a:ext cx="590939" cy="603047"/>
          </a:xfrm>
          <a:prstGeom prst="ellipse">
            <a:avLst/>
          </a:prstGeom>
          <a:blipFill>
            <a:blip r:embed="rId8"/>
            <a:stretch>
              <a:fillRect/>
            </a:stretch>
          </a:blipFill>
          <a:ln w="50800"/>
        </p:spPr>
        <p:txBody>
          <a:bodyPr/>
          <a:lstStyle/>
          <a:p>
            <a:pPr>
              <a:defRPr/>
            </a:pPr>
            <a:r>
              <a:rPr lang="zh-CN" altLang="en-US">
                <a:noFill/>
                <a:ea typeface="MS PGothic"/>
                <a:cs typeface="MS PGothic"/>
              </a:rPr>
              <a:t> </a:t>
            </a:r>
          </a:p>
        </p:txBody>
      </p:sp>
      <p:sp>
        <p:nvSpPr>
          <p:cNvPr id="33" name="Oval 83"/>
          <p:cNvSpPr>
            <a:spLocks noRot="1" noChangeAspect="1" noMove="1" noResize="1" noEditPoints="1" noAdjustHandles="1" noChangeArrowheads="1" noChangeShapeType="1" noTextEdit="1"/>
          </p:cNvSpPr>
          <p:nvPr/>
        </p:nvSpPr>
        <p:spPr>
          <a:xfrm>
            <a:off x="3139686" y="3223865"/>
            <a:ext cx="590939" cy="603047"/>
          </a:xfrm>
          <a:prstGeom prst="ellipse">
            <a:avLst/>
          </a:prstGeom>
          <a:blipFill>
            <a:blip r:embed="rId3"/>
            <a:stretch>
              <a:fillRect/>
            </a:stretch>
          </a:blipFill>
          <a:ln w="50800"/>
        </p:spPr>
        <p:txBody>
          <a:bodyPr/>
          <a:lstStyle/>
          <a:p>
            <a:pPr>
              <a:defRPr/>
            </a:pPr>
            <a:r>
              <a:rPr lang="zh-CN" altLang="en-US">
                <a:noFill/>
                <a:ea typeface="MS PGothic"/>
                <a:cs typeface="MS PGothic"/>
              </a:rPr>
              <a:t> </a:t>
            </a:r>
          </a:p>
        </p:txBody>
      </p:sp>
      <p:sp>
        <p:nvSpPr>
          <p:cNvPr id="34" name="Oval 84"/>
          <p:cNvSpPr>
            <a:spLocks noRot="1" noChangeAspect="1" noMove="1" noResize="1" noEditPoints="1" noAdjustHandles="1" noChangeArrowheads="1" noChangeShapeType="1" noTextEdit="1"/>
          </p:cNvSpPr>
          <p:nvPr/>
        </p:nvSpPr>
        <p:spPr>
          <a:xfrm>
            <a:off x="3139686" y="4249044"/>
            <a:ext cx="590939" cy="603047"/>
          </a:xfrm>
          <a:prstGeom prst="ellipse">
            <a:avLst/>
          </a:prstGeom>
          <a:blipFill>
            <a:blip r:embed="rId9"/>
            <a:stretch>
              <a:fillRect/>
            </a:stretch>
          </a:blipFill>
          <a:ln w="50800"/>
        </p:spPr>
        <p:txBody>
          <a:bodyPr/>
          <a:lstStyle/>
          <a:p>
            <a:pPr>
              <a:defRPr/>
            </a:pPr>
            <a:r>
              <a:rPr lang="zh-CN" altLang="en-US">
                <a:noFill/>
                <a:ea typeface="MS PGothic"/>
                <a:cs typeface="MS PGothic"/>
              </a:rPr>
              <a:t> </a:t>
            </a:r>
          </a:p>
        </p:txBody>
      </p:sp>
      <p:sp>
        <p:nvSpPr>
          <p:cNvPr id="35" name="Oval 85"/>
          <p:cNvSpPr>
            <a:spLocks noRot="1" noChangeAspect="1" noMove="1" noResize="1" noEditPoints="1" noAdjustHandles="1" noChangeArrowheads="1" noChangeShapeType="1" noTextEdit="1"/>
          </p:cNvSpPr>
          <p:nvPr/>
        </p:nvSpPr>
        <p:spPr>
          <a:xfrm>
            <a:off x="3139686" y="5274225"/>
            <a:ext cx="590939" cy="603047"/>
          </a:xfrm>
          <a:prstGeom prst="ellipse">
            <a:avLst/>
          </a:prstGeom>
          <a:blipFill>
            <a:blip r:embed="rId10"/>
            <a:stretch>
              <a:fillRect/>
            </a:stretch>
          </a:blipFill>
          <a:ln w="50800"/>
        </p:spPr>
        <p:txBody>
          <a:bodyPr/>
          <a:lstStyle/>
          <a:p>
            <a:pPr>
              <a:defRPr/>
            </a:pPr>
            <a:r>
              <a:rPr lang="zh-CN" altLang="en-US">
                <a:noFill/>
                <a:ea typeface="MS PGothic"/>
                <a:cs typeface="MS PGothic"/>
              </a:rPr>
              <a:t> </a:t>
            </a:r>
          </a:p>
        </p:txBody>
      </p:sp>
      <p:cxnSp>
        <p:nvCxnSpPr>
          <p:cNvPr id="36" name="Straight Connector 86"/>
          <p:cNvCxnSpPr>
            <a:stCxn id="28" idx="6"/>
            <a:endCxn id="31" idx="2"/>
          </p:cNvCxnSpPr>
          <p:nvPr/>
        </p:nvCxnSpPr>
        <p:spPr>
          <a:xfrm flipV="1">
            <a:off x="1130780" y="1354072"/>
            <a:ext cx="2008429" cy="72517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37" name="Straight Connector 88"/>
          <p:cNvCxnSpPr>
            <a:endCxn id="34" idx="2"/>
          </p:cNvCxnSpPr>
          <p:nvPr/>
        </p:nvCxnSpPr>
        <p:spPr>
          <a:xfrm>
            <a:off x="1130780" y="2110670"/>
            <a:ext cx="2008429" cy="2439005"/>
          </a:xfrm>
          <a:prstGeom prst="line">
            <a:avLst/>
          </a:prstGeom>
          <a:ln w="50800"/>
        </p:spPr>
        <p:style>
          <a:lnRef idx="1">
            <a:schemeClr val="dk1"/>
          </a:lnRef>
          <a:fillRef idx="0">
            <a:schemeClr val="dk1"/>
          </a:fillRef>
          <a:effectRef idx="0">
            <a:schemeClr val="dk1"/>
          </a:effectRef>
          <a:fontRef idx="minor">
            <a:schemeClr val="tx1"/>
          </a:fontRef>
        </p:style>
      </p:cxnSp>
      <p:cxnSp>
        <p:nvCxnSpPr>
          <p:cNvPr id="39" name="Straight Connector 89"/>
          <p:cNvCxnSpPr>
            <a:stCxn id="28" idx="6"/>
            <a:endCxn id="32" idx="2"/>
          </p:cNvCxnSpPr>
          <p:nvPr/>
        </p:nvCxnSpPr>
        <p:spPr>
          <a:xfrm>
            <a:off x="1130780" y="2079246"/>
            <a:ext cx="2008429" cy="331162"/>
          </a:xfrm>
          <a:prstGeom prst="line">
            <a:avLst/>
          </a:prstGeom>
          <a:ln w="50800"/>
        </p:spPr>
        <p:style>
          <a:lnRef idx="1">
            <a:schemeClr val="dk1"/>
          </a:lnRef>
          <a:fillRef idx="0">
            <a:schemeClr val="dk1"/>
          </a:fillRef>
          <a:effectRef idx="0">
            <a:schemeClr val="dk1"/>
          </a:effectRef>
          <a:fontRef idx="minor">
            <a:schemeClr val="tx1"/>
          </a:fontRef>
        </p:style>
      </p:cxnSp>
      <p:cxnSp>
        <p:nvCxnSpPr>
          <p:cNvPr id="40" name="Straight Connector 90"/>
          <p:cNvCxnSpPr>
            <a:stCxn id="29" idx="6"/>
            <a:endCxn id="34" idx="2"/>
          </p:cNvCxnSpPr>
          <p:nvPr/>
        </p:nvCxnSpPr>
        <p:spPr>
          <a:xfrm>
            <a:off x="1130780" y="3524761"/>
            <a:ext cx="2008429" cy="1024914"/>
          </a:xfrm>
          <a:prstGeom prst="line">
            <a:avLst/>
          </a:prstGeom>
          <a:ln w="50800"/>
        </p:spPr>
        <p:style>
          <a:lnRef idx="1">
            <a:schemeClr val="dk1"/>
          </a:lnRef>
          <a:fillRef idx="0">
            <a:schemeClr val="dk1"/>
          </a:fillRef>
          <a:effectRef idx="0">
            <a:schemeClr val="dk1"/>
          </a:effectRef>
          <a:fontRef idx="minor">
            <a:schemeClr val="tx1"/>
          </a:fontRef>
        </p:style>
      </p:cxnSp>
      <p:cxnSp>
        <p:nvCxnSpPr>
          <p:cNvPr id="41" name="Straight Connector 91"/>
          <p:cNvCxnSpPr>
            <a:stCxn id="29" idx="6"/>
            <a:endCxn id="35" idx="2"/>
          </p:cNvCxnSpPr>
          <p:nvPr/>
        </p:nvCxnSpPr>
        <p:spPr>
          <a:xfrm>
            <a:off x="1130780" y="3524761"/>
            <a:ext cx="2008429" cy="2049827"/>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42" name="Straight Connector 92"/>
          <p:cNvCxnSpPr>
            <a:stCxn id="30" idx="6"/>
            <a:endCxn id="35" idx="2"/>
          </p:cNvCxnSpPr>
          <p:nvPr/>
        </p:nvCxnSpPr>
        <p:spPr>
          <a:xfrm>
            <a:off x="1130780" y="4851830"/>
            <a:ext cx="2008429" cy="722758"/>
          </a:xfrm>
          <a:prstGeom prst="line">
            <a:avLst/>
          </a:prstGeom>
          <a:ln w="50800"/>
        </p:spPr>
        <p:style>
          <a:lnRef idx="1">
            <a:schemeClr val="dk1"/>
          </a:lnRef>
          <a:fillRef idx="0">
            <a:schemeClr val="dk1"/>
          </a:fillRef>
          <a:effectRef idx="0">
            <a:schemeClr val="dk1"/>
          </a:effectRef>
          <a:fontRef idx="minor">
            <a:schemeClr val="tx1"/>
          </a:fontRef>
        </p:style>
      </p:cxnSp>
      <p:cxnSp>
        <p:nvCxnSpPr>
          <p:cNvPr id="43" name="Straight Connector 102"/>
          <p:cNvCxnSpPr>
            <a:stCxn id="28" idx="6"/>
            <a:endCxn id="35" idx="2"/>
          </p:cNvCxnSpPr>
          <p:nvPr/>
        </p:nvCxnSpPr>
        <p:spPr>
          <a:xfrm>
            <a:off x="1130780" y="2079246"/>
            <a:ext cx="2008429" cy="3495342"/>
          </a:xfrm>
          <a:prstGeom prst="line">
            <a:avLst/>
          </a:prstGeom>
          <a:ln w="50800"/>
        </p:spPr>
        <p:style>
          <a:lnRef idx="1">
            <a:schemeClr val="dk1"/>
          </a:lnRef>
          <a:fillRef idx="0">
            <a:schemeClr val="dk1"/>
          </a:fillRef>
          <a:effectRef idx="0">
            <a:schemeClr val="dk1"/>
          </a:effectRef>
          <a:fontRef idx="minor">
            <a:schemeClr val="tx1"/>
          </a:fontRef>
        </p:style>
      </p:cxnSp>
      <p:cxnSp>
        <p:nvCxnSpPr>
          <p:cNvPr id="44" name="Straight Connector 105"/>
          <p:cNvCxnSpPr>
            <a:stCxn id="30" idx="6"/>
            <a:endCxn id="34" idx="2"/>
          </p:cNvCxnSpPr>
          <p:nvPr/>
        </p:nvCxnSpPr>
        <p:spPr>
          <a:xfrm flipV="1">
            <a:off x="1130780" y="4549675"/>
            <a:ext cx="2008429" cy="30215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45" name="直接连接符 44"/>
          <p:cNvCxnSpPr>
            <a:stCxn id="28" idx="6"/>
            <a:endCxn id="33" idx="2"/>
          </p:cNvCxnSpPr>
          <p:nvPr/>
        </p:nvCxnSpPr>
        <p:spPr bwMode="auto">
          <a:xfrm>
            <a:off x="1130780" y="2079246"/>
            <a:ext cx="2008429" cy="1445515"/>
          </a:xfrm>
          <a:prstGeom prst="line">
            <a:avLst/>
          </a:prstGeom>
          <a:ln w="50800"/>
        </p:spPr>
        <p:style>
          <a:lnRef idx="1">
            <a:schemeClr val="dk1"/>
          </a:lnRef>
          <a:fillRef idx="0">
            <a:schemeClr val="dk1"/>
          </a:fillRef>
          <a:effectRef idx="0">
            <a:schemeClr val="dk1"/>
          </a:effectRef>
          <a:fontRef idx="minor">
            <a:schemeClr val="tx1"/>
          </a:fontRef>
        </p:style>
      </p:cxnSp>
      <p:sp>
        <p:nvSpPr>
          <p:cNvPr id="46" name="文本框 24"/>
          <p:cNvSpPr txBox="1">
            <a:spLocks noChangeArrowheads="1"/>
          </p:cNvSpPr>
          <p:nvPr/>
        </p:nvSpPr>
        <p:spPr bwMode="auto">
          <a:xfrm>
            <a:off x="2263370" y="2557862"/>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3</a:t>
            </a:r>
            <a:endParaRPr lang="zh-CN" altLang="en-US" sz="2000"/>
          </a:p>
        </p:txBody>
      </p:sp>
      <p:sp>
        <p:nvSpPr>
          <p:cNvPr id="47" name="文本框 27"/>
          <p:cNvSpPr txBox="1">
            <a:spLocks noChangeArrowheads="1"/>
          </p:cNvSpPr>
          <p:nvPr/>
        </p:nvSpPr>
        <p:spPr bwMode="auto">
          <a:xfrm>
            <a:off x="2263370" y="1900370"/>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5</a:t>
            </a:r>
            <a:endParaRPr lang="zh-CN" altLang="en-US" sz="2000"/>
          </a:p>
        </p:txBody>
      </p:sp>
      <p:sp>
        <p:nvSpPr>
          <p:cNvPr id="48" name="文本框 28"/>
          <p:cNvSpPr txBox="1">
            <a:spLocks noChangeArrowheads="1"/>
          </p:cNvSpPr>
          <p:nvPr/>
        </p:nvSpPr>
        <p:spPr bwMode="auto">
          <a:xfrm>
            <a:off x="2263370" y="1163108"/>
            <a:ext cx="779856"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FF0000"/>
                </a:solidFill>
              </a:rPr>
              <a:t>7</a:t>
            </a:r>
            <a:endParaRPr lang="zh-CN" altLang="en-US" sz="2000" dirty="0">
              <a:solidFill>
                <a:srgbClr val="FF0000"/>
              </a:solidFill>
            </a:endParaRPr>
          </a:p>
        </p:txBody>
      </p:sp>
      <p:sp>
        <p:nvSpPr>
          <p:cNvPr id="49" name="文本框 29"/>
          <p:cNvSpPr txBox="1">
            <a:spLocks noChangeArrowheads="1"/>
          </p:cNvSpPr>
          <p:nvPr/>
        </p:nvSpPr>
        <p:spPr bwMode="auto">
          <a:xfrm>
            <a:off x="2263370" y="3215353"/>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9</a:t>
            </a:r>
            <a:endParaRPr lang="zh-CN" altLang="en-US" sz="2000"/>
          </a:p>
        </p:txBody>
      </p:sp>
      <p:sp>
        <p:nvSpPr>
          <p:cNvPr id="50" name="文本框 30"/>
          <p:cNvSpPr txBox="1">
            <a:spLocks noChangeArrowheads="1"/>
          </p:cNvSpPr>
          <p:nvPr/>
        </p:nvSpPr>
        <p:spPr bwMode="auto">
          <a:xfrm>
            <a:off x="2280168" y="5328029"/>
            <a:ext cx="7798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2</a:t>
            </a:r>
            <a:endParaRPr lang="zh-CN" altLang="en-US" sz="2000"/>
          </a:p>
        </p:txBody>
      </p:sp>
      <p:sp>
        <p:nvSpPr>
          <p:cNvPr id="51" name="文本框 31"/>
          <p:cNvSpPr txBox="1">
            <a:spLocks noChangeArrowheads="1"/>
          </p:cNvSpPr>
          <p:nvPr/>
        </p:nvSpPr>
        <p:spPr bwMode="auto">
          <a:xfrm>
            <a:off x="2263370" y="3793075"/>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1</a:t>
            </a:r>
            <a:endParaRPr lang="zh-CN" altLang="en-US" sz="2000" dirty="0"/>
          </a:p>
        </p:txBody>
      </p:sp>
      <p:sp>
        <p:nvSpPr>
          <p:cNvPr id="52" name="文本框 32"/>
          <p:cNvSpPr txBox="1">
            <a:spLocks noChangeArrowheads="1"/>
          </p:cNvSpPr>
          <p:nvPr/>
        </p:nvSpPr>
        <p:spPr bwMode="auto">
          <a:xfrm>
            <a:off x="1199856" y="2777831"/>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11</a:t>
            </a:r>
            <a:endParaRPr lang="zh-CN" altLang="en-US" sz="2000" dirty="0"/>
          </a:p>
        </p:txBody>
      </p:sp>
      <p:sp>
        <p:nvSpPr>
          <p:cNvPr id="53" name="文本框 33"/>
          <p:cNvSpPr txBox="1">
            <a:spLocks noChangeArrowheads="1"/>
          </p:cNvSpPr>
          <p:nvPr/>
        </p:nvSpPr>
        <p:spPr bwMode="auto">
          <a:xfrm>
            <a:off x="1284351" y="4421560"/>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FF0000"/>
                </a:solidFill>
              </a:rPr>
              <a:t>6</a:t>
            </a:r>
            <a:endParaRPr lang="zh-CN" altLang="en-US" sz="2000" dirty="0">
              <a:solidFill>
                <a:srgbClr val="FF0000"/>
              </a:solidFill>
            </a:endParaRPr>
          </a:p>
        </p:txBody>
      </p:sp>
      <p:sp>
        <p:nvSpPr>
          <p:cNvPr id="54" name="文本框 34"/>
          <p:cNvSpPr txBox="1">
            <a:spLocks noChangeArrowheads="1"/>
          </p:cNvSpPr>
          <p:nvPr/>
        </p:nvSpPr>
        <p:spPr bwMode="auto">
          <a:xfrm>
            <a:off x="1284351" y="3872845"/>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FF0000"/>
                </a:solidFill>
              </a:rPr>
              <a:t>7</a:t>
            </a:r>
            <a:endParaRPr lang="zh-CN" altLang="en-US" sz="2000" dirty="0">
              <a:solidFill>
                <a:srgbClr val="FF0000"/>
              </a:solidFill>
            </a:endParaRPr>
          </a:p>
        </p:txBody>
      </p:sp>
      <p:sp>
        <p:nvSpPr>
          <p:cNvPr id="55" name="Oval 79"/>
          <p:cNvSpPr>
            <a:spLocks noRot="1" noChangeAspect="1" noMove="1" noResize="1" noEditPoints="1" noAdjustHandles="1" noChangeArrowheads="1" noChangeShapeType="1" noTextEdit="1"/>
          </p:cNvSpPr>
          <p:nvPr/>
        </p:nvSpPr>
        <p:spPr>
          <a:xfrm>
            <a:off x="5269359" y="3223704"/>
            <a:ext cx="590939" cy="603047"/>
          </a:xfrm>
          <a:prstGeom prst="ellipse">
            <a:avLst/>
          </a:prstGeom>
          <a:blipFill>
            <a:blip r:embed="rId5"/>
            <a:stretch>
              <a:fillRect/>
            </a:stretch>
          </a:blipFill>
          <a:ln w="50800"/>
        </p:spPr>
        <p:txBody>
          <a:bodyPr/>
          <a:lstStyle/>
          <a:p>
            <a:pPr>
              <a:defRPr/>
            </a:pPr>
            <a:r>
              <a:rPr lang="zh-CN" altLang="en-US">
                <a:noFill/>
                <a:ea typeface="MS PGothic"/>
                <a:cs typeface="MS PGothic"/>
              </a:rPr>
              <a:t> </a:t>
            </a:r>
          </a:p>
        </p:txBody>
      </p:sp>
      <p:sp>
        <p:nvSpPr>
          <p:cNvPr id="56" name="Oval 84"/>
          <p:cNvSpPr>
            <a:spLocks noRot="1" noChangeAspect="1" noMove="1" noResize="1" noEditPoints="1" noAdjustHandles="1" noChangeArrowheads="1" noChangeShapeType="1" noTextEdit="1"/>
          </p:cNvSpPr>
          <p:nvPr/>
        </p:nvSpPr>
        <p:spPr>
          <a:xfrm>
            <a:off x="7869493" y="4248883"/>
            <a:ext cx="590939" cy="603047"/>
          </a:xfrm>
          <a:prstGeom prst="ellipse">
            <a:avLst/>
          </a:prstGeom>
          <a:blipFill>
            <a:blip r:embed="rId9"/>
            <a:stretch>
              <a:fillRect/>
            </a:stretch>
          </a:blipFill>
          <a:ln w="50800"/>
        </p:spPr>
        <p:txBody>
          <a:bodyPr/>
          <a:lstStyle/>
          <a:p>
            <a:pPr>
              <a:defRPr/>
            </a:pPr>
            <a:r>
              <a:rPr lang="zh-CN" altLang="en-US">
                <a:noFill/>
                <a:ea typeface="MS PGothic"/>
                <a:cs typeface="MS PGothic"/>
              </a:rPr>
              <a:t> </a:t>
            </a:r>
          </a:p>
        </p:txBody>
      </p:sp>
      <p:cxnSp>
        <p:nvCxnSpPr>
          <p:cNvPr id="57" name="Straight Connector 90"/>
          <p:cNvCxnSpPr/>
          <p:nvPr/>
        </p:nvCxnSpPr>
        <p:spPr>
          <a:xfrm>
            <a:off x="5860587" y="3524600"/>
            <a:ext cx="2008429" cy="1024914"/>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sp>
        <p:nvSpPr>
          <p:cNvPr id="60" name="文本框 31"/>
          <p:cNvSpPr txBox="1">
            <a:spLocks noChangeArrowheads="1"/>
          </p:cNvSpPr>
          <p:nvPr/>
        </p:nvSpPr>
        <p:spPr bwMode="auto">
          <a:xfrm>
            <a:off x="6993177" y="3792914"/>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1</a:t>
            </a:r>
            <a:endParaRPr lang="zh-CN" altLang="en-US" sz="2000" dirty="0"/>
          </a:p>
        </p:txBody>
      </p:sp>
      <p:sp>
        <p:nvSpPr>
          <p:cNvPr id="58" name="Oval 81"/>
          <p:cNvSpPr>
            <a:spLocks noRot="1" noChangeAspect="1" noMove="1" noResize="1" noEditPoints="1" noAdjustHandles="1" noChangeArrowheads="1" noChangeShapeType="1" noTextEdit="1"/>
          </p:cNvSpPr>
          <p:nvPr/>
        </p:nvSpPr>
        <p:spPr>
          <a:xfrm>
            <a:off x="7869493" y="1052736"/>
            <a:ext cx="590939" cy="603047"/>
          </a:xfrm>
          <a:prstGeom prst="ellipse">
            <a:avLst/>
          </a:prstGeom>
          <a:blipFill>
            <a:blip r:embed="rId7"/>
            <a:stretch>
              <a:fillRect/>
            </a:stretch>
          </a:blipFill>
          <a:ln w="50800"/>
        </p:spPr>
        <p:txBody>
          <a:bodyPr/>
          <a:lstStyle/>
          <a:p>
            <a:pPr>
              <a:defRPr/>
            </a:pPr>
            <a:r>
              <a:rPr lang="zh-CN" altLang="en-US">
                <a:noFill/>
                <a:ea typeface="MS PGothic"/>
                <a:cs typeface="MS PGothic"/>
              </a:rPr>
              <a:t> </a:t>
            </a:r>
          </a:p>
        </p:txBody>
      </p:sp>
      <p:sp>
        <p:nvSpPr>
          <p:cNvPr id="61" name="Oval 82"/>
          <p:cNvSpPr>
            <a:spLocks noRot="1" noChangeAspect="1" noMove="1" noResize="1" noEditPoints="1" noAdjustHandles="1" noChangeArrowheads="1" noChangeShapeType="1" noTextEdit="1"/>
          </p:cNvSpPr>
          <p:nvPr/>
        </p:nvSpPr>
        <p:spPr>
          <a:xfrm>
            <a:off x="7869493" y="2109629"/>
            <a:ext cx="590939" cy="603047"/>
          </a:xfrm>
          <a:prstGeom prst="ellipse">
            <a:avLst/>
          </a:prstGeom>
          <a:blipFill>
            <a:blip r:embed="rId8"/>
            <a:stretch>
              <a:fillRect/>
            </a:stretch>
          </a:blipFill>
          <a:ln w="50800"/>
        </p:spPr>
        <p:txBody>
          <a:bodyPr/>
          <a:lstStyle/>
          <a:p>
            <a:pPr>
              <a:defRPr/>
            </a:pPr>
            <a:r>
              <a:rPr lang="zh-CN" altLang="en-US">
                <a:noFill/>
                <a:ea typeface="MS PGothic"/>
                <a:cs typeface="MS PGothic"/>
              </a:rPr>
              <a:t> </a:t>
            </a:r>
          </a:p>
        </p:txBody>
      </p:sp>
      <p:cxnSp>
        <p:nvCxnSpPr>
          <p:cNvPr id="62" name="Straight Connector 86"/>
          <p:cNvCxnSpPr>
            <a:endCxn id="58" idx="2"/>
          </p:cNvCxnSpPr>
          <p:nvPr/>
        </p:nvCxnSpPr>
        <p:spPr>
          <a:xfrm flipV="1">
            <a:off x="5860587" y="1353911"/>
            <a:ext cx="2008429" cy="725175"/>
          </a:xfrm>
          <a:prstGeom prst="line">
            <a:avLst/>
          </a:prstGeom>
          <a:ln w="50800"/>
        </p:spPr>
        <p:style>
          <a:lnRef idx="1">
            <a:schemeClr val="dk1"/>
          </a:lnRef>
          <a:fillRef idx="0">
            <a:schemeClr val="dk1"/>
          </a:fillRef>
          <a:effectRef idx="0">
            <a:schemeClr val="dk1"/>
          </a:effectRef>
          <a:fontRef idx="minor">
            <a:schemeClr val="tx1"/>
          </a:fontRef>
        </p:style>
      </p:cxnSp>
      <p:cxnSp>
        <p:nvCxnSpPr>
          <p:cNvPr id="63" name="Straight Connector 89"/>
          <p:cNvCxnSpPr>
            <a:endCxn id="61" idx="2"/>
          </p:cNvCxnSpPr>
          <p:nvPr/>
        </p:nvCxnSpPr>
        <p:spPr>
          <a:xfrm>
            <a:off x="5860587" y="2079085"/>
            <a:ext cx="2008429" cy="331162"/>
          </a:xfrm>
          <a:prstGeom prst="line">
            <a:avLst/>
          </a:prstGeom>
          <a:ln w="50800"/>
        </p:spPr>
        <p:style>
          <a:lnRef idx="1">
            <a:schemeClr val="dk1"/>
          </a:lnRef>
          <a:fillRef idx="0">
            <a:schemeClr val="dk1"/>
          </a:fillRef>
          <a:effectRef idx="0">
            <a:schemeClr val="dk1"/>
          </a:effectRef>
          <a:fontRef idx="minor">
            <a:schemeClr val="tx1"/>
          </a:fontRef>
        </p:style>
      </p:cxnSp>
      <p:sp>
        <p:nvSpPr>
          <p:cNvPr id="64" name="文本框 27"/>
          <p:cNvSpPr txBox="1">
            <a:spLocks noChangeArrowheads="1"/>
          </p:cNvSpPr>
          <p:nvPr/>
        </p:nvSpPr>
        <p:spPr bwMode="auto">
          <a:xfrm>
            <a:off x="6993177" y="1900209"/>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5</a:t>
            </a:r>
            <a:endParaRPr lang="zh-CN" altLang="en-US" sz="2000"/>
          </a:p>
        </p:txBody>
      </p:sp>
      <p:sp>
        <p:nvSpPr>
          <p:cNvPr id="65" name="文本框 28"/>
          <p:cNvSpPr txBox="1">
            <a:spLocks noChangeArrowheads="1"/>
          </p:cNvSpPr>
          <p:nvPr/>
        </p:nvSpPr>
        <p:spPr bwMode="auto">
          <a:xfrm>
            <a:off x="6993177" y="1162947"/>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7</a:t>
            </a:r>
            <a:endParaRPr lang="zh-CN" altLang="en-US" sz="2000" dirty="0"/>
          </a:p>
        </p:txBody>
      </p:sp>
      <p:cxnSp>
        <p:nvCxnSpPr>
          <p:cNvPr id="66" name="Straight Connector 88"/>
          <p:cNvCxnSpPr/>
          <p:nvPr/>
        </p:nvCxnSpPr>
        <p:spPr>
          <a:xfrm>
            <a:off x="5860587" y="2110509"/>
            <a:ext cx="2008429" cy="2439005"/>
          </a:xfrm>
          <a:prstGeom prst="line">
            <a:avLst/>
          </a:prstGeom>
          <a:ln w="50800"/>
        </p:spPr>
        <p:style>
          <a:lnRef idx="1">
            <a:schemeClr val="dk1"/>
          </a:lnRef>
          <a:fillRef idx="0">
            <a:schemeClr val="dk1"/>
          </a:fillRef>
          <a:effectRef idx="0">
            <a:schemeClr val="dk1"/>
          </a:effectRef>
          <a:fontRef idx="minor">
            <a:schemeClr val="tx1"/>
          </a:fontRef>
        </p:style>
      </p:cxnSp>
      <p:sp>
        <p:nvSpPr>
          <p:cNvPr id="67" name="Oval 80"/>
          <p:cNvSpPr>
            <a:spLocks noRot="1" noChangeAspect="1" noMove="1" noResize="1" noEditPoints="1" noAdjustHandles="1" noChangeArrowheads="1" noChangeShapeType="1" noTextEdit="1"/>
          </p:cNvSpPr>
          <p:nvPr/>
        </p:nvSpPr>
        <p:spPr>
          <a:xfrm>
            <a:off x="5269359" y="4550408"/>
            <a:ext cx="590939" cy="603047"/>
          </a:xfrm>
          <a:prstGeom prst="ellipse">
            <a:avLst/>
          </a:prstGeom>
          <a:blipFill>
            <a:blip r:embed="rId6"/>
            <a:stretch>
              <a:fillRect/>
            </a:stretch>
          </a:blipFill>
          <a:ln w="50800"/>
        </p:spPr>
        <p:txBody>
          <a:bodyPr/>
          <a:lstStyle/>
          <a:p>
            <a:pPr>
              <a:defRPr/>
            </a:pPr>
            <a:r>
              <a:rPr lang="zh-CN" altLang="en-US">
                <a:noFill/>
                <a:ea typeface="MS PGothic"/>
                <a:cs typeface="MS PGothic"/>
              </a:rPr>
              <a:t> </a:t>
            </a:r>
          </a:p>
        </p:txBody>
      </p:sp>
      <p:cxnSp>
        <p:nvCxnSpPr>
          <p:cNvPr id="68" name="Straight Connector 105"/>
          <p:cNvCxnSpPr/>
          <p:nvPr/>
        </p:nvCxnSpPr>
        <p:spPr>
          <a:xfrm flipV="1">
            <a:off x="5860587" y="4549514"/>
            <a:ext cx="2008429" cy="302155"/>
          </a:xfrm>
          <a:prstGeom prst="line">
            <a:avLst/>
          </a:prstGeom>
          <a:ln w="50800"/>
        </p:spPr>
        <p:style>
          <a:lnRef idx="1">
            <a:schemeClr val="dk1"/>
          </a:lnRef>
          <a:fillRef idx="0">
            <a:schemeClr val="dk1"/>
          </a:fillRef>
          <a:effectRef idx="0">
            <a:schemeClr val="dk1"/>
          </a:effectRef>
          <a:fontRef idx="minor">
            <a:schemeClr val="tx1"/>
          </a:fontRef>
        </p:style>
      </p:cxnSp>
      <p:sp>
        <p:nvSpPr>
          <p:cNvPr id="69" name="文本框 33"/>
          <p:cNvSpPr txBox="1">
            <a:spLocks noChangeArrowheads="1"/>
          </p:cNvSpPr>
          <p:nvPr/>
        </p:nvSpPr>
        <p:spPr bwMode="auto">
          <a:xfrm>
            <a:off x="6014158" y="4421399"/>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6</a:t>
            </a:r>
            <a:endParaRPr lang="zh-CN" altLang="en-US" sz="2000" dirty="0"/>
          </a:p>
        </p:txBody>
      </p:sp>
      <p:sp>
        <p:nvSpPr>
          <p:cNvPr id="70" name="文本框 29"/>
          <p:cNvSpPr txBox="1">
            <a:spLocks noChangeArrowheads="1"/>
          </p:cNvSpPr>
          <p:nvPr/>
        </p:nvSpPr>
        <p:spPr bwMode="auto">
          <a:xfrm>
            <a:off x="6993177" y="3215192"/>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9</a:t>
            </a:r>
            <a:endParaRPr lang="zh-CN" altLang="en-US" sz="2000" dirty="0"/>
          </a:p>
        </p:txBody>
      </p:sp>
      <p:sp>
        <p:nvSpPr>
          <p:cNvPr id="71" name="标题 1"/>
          <p:cNvSpPr>
            <a:spLocks noGrp="1"/>
          </p:cNvSpPr>
          <p:nvPr>
            <p:ph type="title"/>
          </p:nvPr>
        </p:nvSpPr>
        <p:spPr>
          <a:xfrm>
            <a:off x="0" y="98425"/>
            <a:ext cx="9144000" cy="738188"/>
          </a:xfrm>
        </p:spPr>
        <p:txBody>
          <a:bodyPr/>
          <a:lstStyle/>
          <a:p>
            <a:pPr algn="ctr" eaLnBrk="1" hangingPunct="1"/>
            <a:r>
              <a:rPr lang="en-US" altLang="zh-CN" sz="3200" dirty="0"/>
              <a:t>Online Maximum Weighted Bipartite Matching</a:t>
            </a:r>
            <a:endParaRPr lang="zh-CN" altLang="en-US" sz="3200" dirty="0"/>
          </a:p>
        </p:txBody>
      </p:sp>
      <p:sp>
        <p:nvSpPr>
          <p:cNvPr id="72"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52</a:t>
            </a:fld>
            <a:endParaRPr lang="en-US" altLang="zh-CN" sz="1200" b="0">
              <a:ea typeface="Gulim" pitchFamily="34" charset="-127"/>
            </a:endParaRPr>
          </a:p>
        </p:txBody>
      </p:sp>
    </p:spTree>
    <p:extLst>
      <p:ext uri="{BB962C8B-B14F-4D97-AF65-F5344CB8AC3E}">
        <p14:creationId xmlns:p14="http://schemas.microsoft.com/office/powerpoint/2010/main" val="604604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85" name="Rectangle 3"/>
          <p:cNvSpPr txBox="1">
            <a:spLocks noChangeArrowheads="1"/>
          </p:cNvSpPr>
          <p:nvPr/>
        </p:nvSpPr>
        <p:spPr bwMode="auto">
          <a:xfrm>
            <a:off x="5268913" y="6021288"/>
            <a:ext cx="3335337"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a:spcBef>
                <a:spcPts val="0"/>
              </a:spcBef>
              <a:spcAft>
                <a:spcPts val="0"/>
              </a:spcAft>
              <a:buSzPct val="60000"/>
              <a:buFont typeface="Wingdings" panose="05000000000000000000" pitchFamily="2" charset="2"/>
              <a:buNone/>
              <a:defRPr/>
            </a:pPr>
            <a:r>
              <a:rPr lang="en-US" altLang="zh-CN" sz="2400" dirty="0">
                <a:latin typeface="+mn-lt"/>
                <a:cs typeface="ＭＳ Ｐゴシック" charset="-128"/>
              </a:rPr>
              <a:t>(Two-sided)</a:t>
            </a:r>
          </a:p>
          <a:p>
            <a:pPr algn="ctr">
              <a:spcBef>
                <a:spcPts val="0"/>
              </a:spcBef>
              <a:spcAft>
                <a:spcPts val="0"/>
              </a:spcAft>
              <a:buSzPct val="60000"/>
              <a:buFont typeface="Wingdings" panose="05000000000000000000" pitchFamily="2" charset="2"/>
              <a:buNone/>
              <a:defRPr/>
            </a:pPr>
            <a:r>
              <a:rPr lang="en-US" altLang="zh-CN" sz="2400" dirty="0">
                <a:latin typeface="+mn-lt"/>
                <a:cs typeface="ＭＳ Ｐゴシック" charset="-128"/>
              </a:rPr>
              <a:t>Online Scenario</a:t>
            </a:r>
          </a:p>
        </p:txBody>
      </p:sp>
      <p:sp>
        <p:nvSpPr>
          <p:cNvPr id="38" name="Oval 83"/>
          <p:cNvSpPr>
            <a:spLocks noRot="1" noChangeAspect="1" noMove="1" noResize="1" noEditPoints="1" noAdjustHandles="1" noChangeArrowheads="1" noChangeShapeType="1" noTextEdit="1"/>
          </p:cNvSpPr>
          <p:nvPr/>
        </p:nvSpPr>
        <p:spPr>
          <a:xfrm>
            <a:off x="7869493" y="3223704"/>
            <a:ext cx="590939" cy="603047"/>
          </a:xfrm>
          <a:prstGeom prst="ellipse">
            <a:avLst/>
          </a:prstGeom>
          <a:blipFill>
            <a:blip r:embed="rId3"/>
            <a:stretch>
              <a:fillRect/>
            </a:stretch>
          </a:blipFill>
          <a:ln w="50800"/>
        </p:spPr>
        <p:txBody>
          <a:bodyPr/>
          <a:lstStyle/>
          <a:p>
            <a:pPr>
              <a:defRPr/>
            </a:pPr>
            <a:r>
              <a:rPr lang="zh-CN" altLang="en-US">
                <a:noFill/>
                <a:ea typeface="MS PGothic"/>
                <a:cs typeface="MS PGothic"/>
              </a:rPr>
              <a:t> </a:t>
            </a:r>
          </a:p>
        </p:txBody>
      </p:sp>
      <p:sp>
        <p:nvSpPr>
          <p:cNvPr id="59" name="Rectangle 3"/>
          <p:cNvSpPr txBox="1">
            <a:spLocks noChangeArrowheads="1"/>
          </p:cNvSpPr>
          <p:nvPr/>
        </p:nvSpPr>
        <p:spPr bwMode="auto">
          <a:xfrm>
            <a:off x="611188" y="6376504"/>
            <a:ext cx="3119437" cy="413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a:lnSpc>
                <a:spcPct val="95000"/>
              </a:lnSpc>
              <a:spcBef>
                <a:spcPct val="25000"/>
              </a:spcBef>
              <a:spcAft>
                <a:spcPct val="10000"/>
              </a:spcAft>
              <a:buSzPct val="60000"/>
              <a:buFont typeface="Wingdings" panose="05000000000000000000" pitchFamily="2" charset="2"/>
              <a:buNone/>
              <a:defRPr/>
            </a:pPr>
            <a:r>
              <a:rPr lang="en-US" altLang="zh-CN" sz="2400" dirty="0">
                <a:latin typeface="+mn-lt"/>
                <a:cs typeface="ＭＳ Ｐゴシック" charset="-128"/>
              </a:rPr>
              <a:t>Offline Scenario</a:t>
            </a:r>
          </a:p>
        </p:txBody>
      </p:sp>
      <p:sp>
        <p:nvSpPr>
          <p:cNvPr id="23" name="Oval 78"/>
          <p:cNvSpPr>
            <a:spLocks noRot="1" noChangeAspect="1" noMove="1" noResize="1" noEditPoints="1" noAdjustHandles="1" noChangeArrowheads="1" noChangeShapeType="1" noTextEdit="1"/>
          </p:cNvSpPr>
          <p:nvPr/>
        </p:nvSpPr>
        <p:spPr>
          <a:xfrm>
            <a:off x="5269359" y="1776393"/>
            <a:ext cx="590939" cy="603047"/>
          </a:xfrm>
          <a:prstGeom prst="ellipse">
            <a:avLst/>
          </a:prstGeom>
          <a:blipFill>
            <a:blip r:embed="rId4"/>
            <a:stretch>
              <a:fillRect/>
            </a:stretch>
          </a:blipFill>
          <a:ln w="50800"/>
        </p:spPr>
        <p:txBody>
          <a:bodyPr/>
          <a:lstStyle/>
          <a:p>
            <a:pPr>
              <a:defRPr/>
            </a:pPr>
            <a:r>
              <a:rPr lang="zh-CN" altLang="en-US">
                <a:noFill/>
                <a:ea typeface="MS PGothic"/>
                <a:cs typeface="MS PGothic"/>
              </a:rPr>
              <a:t> </a:t>
            </a:r>
          </a:p>
        </p:txBody>
      </p:sp>
      <p:cxnSp>
        <p:nvCxnSpPr>
          <p:cNvPr id="24" name="直接连接符 23"/>
          <p:cNvCxnSpPr>
            <a:stCxn id="23" idx="6"/>
          </p:cNvCxnSpPr>
          <p:nvPr/>
        </p:nvCxnSpPr>
        <p:spPr bwMode="auto">
          <a:xfrm>
            <a:off x="5860587" y="2079085"/>
            <a:ext cx="2008429" cy="144551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sp>
        <p:nvSpPr>
          <p:cNvPr id="25" name="文本框 24"/>
          <p:cNvSpPr txBox="1">
            <a:spLocks noChangeArrowheads="1"/>
          </p:cNvSpPr>
          <p:nvPr/>
        </p:nvSpPr>
        <p:spPr bwMode="auto">
          <a:xfrm>
            <a:off x="6993177" y="2557701"/>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3</a:t>
            </a:r>
            <a:endParaRPr lang="zh-CN" altLang="en-US" sz="2000" dirty="0"/>
          </a:p>
        </p:txBody>
      </p:sp>
      <p:sp>
        <p:nvSpPr>
          <p:cNvPr id="26" name="矩形标注 25"/>
          <p:cNvSpPr>
            <a:spLocks noChangeArrowheads="1"/>
          </p:cNvSpPr>
          <p:nvPr/>
        </p:nvSpPr>
        <p:spPr bwMode="auto">
          <a:xfrm>
            <a:off x="104215" y="5653746"/>
            <a:ext cx="2379553" cy="649865"/>
          </a:xfrm>
          <a:prstGeom prst="wedgeRectCallout">
            <a:avLst>
              <a:gd name="adj1" fmla="val 12929"/>
              <a:gd name="adj2" fmla="val -181494"/>
            </a:avLst>
          </a:prstGeom>
          <a:solidFill>
            <a:srgbClr val="FFC000"/>
          </a:solidFill>
          <a:ln>
            <a:noFill/>
          </a:ln>
        </p:spPr>
        <p:txBody>
          <a:bodyPr anchor="ct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defRPr/>
            </a:pPr>
            <a:r>
              <a:rPr lang="en-US" altLang="zh-CN" sz="2000" dirty="0">
                <a:latin typeface="+mn-lt"/>
                <a:cs typeface="ＭＳ Ｐゴシック" charset="-128"/>
              </a:rPr>
              <a:t>The offline optimal cost is 20</a:t>
            </a:r>
            <a:endParaRPr lang="zh-CN" altLang="en-US" sz="2000" dirty="0">
              <a:latin typeface="+mn-lt"/>
              <a:cs typeface="ＭＳ Ｐゴシック" charset="-128"/>
            </a:endParaRPr>
          </a:p>
        </p:txBody>
      </p:sp>
      <p:sp>
        <p:nvSpPr>
          <p:cNvPr id="28" name="Oval 78"/>
          <p:cNvSpPr>
            <a:spLocks noRot="1" noChangeAspect="1" noMove="1" noResize="1" noEditPoints="1" noAdjustHandles="1" noChangeArrowheads="1" noChangeShapeType="1" noTextEdit="1"/>
          </p:cNvSpPr>
          <p:nvPr/>
        </p:nvSpPr>
        <p:spPr>
          <a:xfrm>
            <a:off x="539552" y="1776554"/>
            <a:ext cx="590939" cy="603047"/>
          </a:xfrm>
          <a:prstGeom prst="ellipse">
            <a:avLst/>
          </a:prstGeom>
          <a:blipFill>
            <a:blip r:embed="rId4"/>
            <a:stretch>
              <a:fillRect/>
            </a:stretch>
          </a:blipFill>
          <a:ln w="50800"/>
        </p:spPr>
        <p:txBody>
          <a:bodyPr/>
          <a:lstStyle/>
          <a:p>
            <a:pPr>
              <a:defRPr/>
            </a:pPr>
            <a:r>
              <a:rPr lang="zh-CN" altLang="en-US">
                <a:noFill/>
                <a:ea typeface="MS PGothic"/>
                <a:cs typeface="MS PGothic"/>
              </a:rPr>
              <a:t> </a:t>
            </a:r>
          </a:p>
        </p:txBody>
      </p:sp>
      <p:sp>
        <p:nvSpPr>
          <p:cNvPr id="29" name="Oval 79"/>
          <p:cNvSpPr>
            <a:spLocks noRot="1" noChangeAspect="1" noMove="1" noResize="1" noEditPoints="1" noAdjustHandles="1" noChangeArrowheads="1" noChangeShapeType="1" noTextEdit="1"/>
          </p:cNvSpPr>
          <p:nvPr/>
        </p:nvSpPr>
        <p:spPr>
          <a:xfrm>
            <a:off x="539552" y="3223865"/>
            <a:ext cx="590939" cy="603047"/>
          </a:xfrm>
          <a:prstGeom prst="ellipse">
            <a:avLst/>
          </a:prstGeom>
          <a:blipFill>
            <a:blip r:embed="rId5"/>
            <a:stretch>
              <a:fillRect/>
            </a:stretch>
          </a:blipFill>
          <a:ln w="50800"/>
        </p:spPr>
        <p:txBody>
          <a:bodyPr/>
          <a:lstStyle/>
          <a:p>
            <a:pPr>
              <a:defRPr/>
            </a:pPr>
            <a:r>
              <a:rPr lang="zh-CN" altLang="en-US">
                <a:noFill/>
                <a:ea typeface="MS PGothic"/>
                <a:cs typeface="MS PGothic"/>
              </a:rPr>
              <a:t> </a:t>
            </a:r>
          </a:p>
        </p:txBody>
      </p:sp>
      <p:sp>
        <p:nvSpPr>
          <p:cNvPr id="30" name="Oval 80"/>
          <p:cNvSpPr>
            <a:spLocks noRot="1" noChangeAspect="1" noMove="1" noResize="1" noEditPoints="1" noAdjustHandles="1" noChangeArrowheads="1" noChangeShapeType="1" noTextEdit="1"/>
          </p:cNvSpPr>
          <p:nvPr/>
        </p:nvSpPr>
        <p:spPr>
          <a:xfrm>
            <a:off x="539552" y="4550569"/>
            <a:ext cx="590939" cy="603047"/>
          </a:xfrm>
          <a:prstGeom prst="ellipse">
            <a:avLst/>
          </a:prstGeom>
          <a:blipFill>
            <a:blip r:embed="rId6"/>
            <a:stretch>
              <a:fillRect/>
            </a:stretch>
          </a:blipFill>
          <a:ln w="50800"/>
        </p:spPr>
        <p:txBody>
          <a:bodyPr/>
          <a:lstStyle/>
          <a:p>
            <a:pPr>
              <a:defRPr/>
            </a:pPr>
            <a:r>
              <a:rPr lang="zh-CN" altLang="en-US">
                <a:noFill/>
                <a:ea typeface="MS PGothic"/>
                <a:cs typeface="MS PGothic"/>
              </a:rPr>
              <a:t> </a:t>
            </a:r>
          </a:p>
        </p:txBody>
      </p:sp>
      <p:sp>
        <p:nvSpPr>
          <p:cNvPr id="31" name="Oval 81"/>
          <p:cNvSpPr>
            <a:spLocks noRot="1" noChangeAspect="1" noMove="1" noResize="1" noEditPoints="1" noAdjustHandles="1" noChangeArrowheads="1" noChangeShapeType="1" noTextEdit="1"/>
          </p:cNvSpPr>
          <p:nvPr/>
        </p:nvSpPr>
        <p:spPr>
          <a:xfrm>
            <a:off x="3139686" y="1052897"/>
            <a:ext cx="590939" cy="603047"/>
          </a:xfrm>
          <a:prstGeom prst="ellipse">
            <a:avLst/>
          </a:prstGeom>
          <a:blipFill>
            <a:blip r:embed="rId7"/>
            <a:stretch>
              <a:fillRect/>
            </a:stretch>
          </a:blipFill>
          <a:ln w="50800"/>
        </p:spPr>
        <p:txBody>
          <a:bodyPr/>
          <a:lstStyle/>
          <a:p>
            <a:pPr>
              <a:defRPr/>
            </a:pPr>
            <a:r>
              <a:rPr lang="zh-CN" altLang="en-US">
                <a:noFill/>
                <a:ea typeface="MS PGothic"/>
                <a:cs typeface="MS PGothic"/>
              </a:rPr>
              <a:t> </a:t>
            </a:r>
          </a:p>
        </p:txBody>
      </p:sp>
      <p:sp>
        <p:nvSpPr>
          <p:cNvPr id="32" name="Oval 82"/>
          <p:cNvSpPr>
            <a:spLocks noRot="1" noChangeAspect="1" noMove="1" noResize="1" noEditPoints="1" noAdjustHandles="1" noChangeArrowheads="1" noChangeShapeType="1" noTextEdit="1"/>
          </p:cNvSpPr>
          <p:nvPr/>
        </p:nvSpPr>
        <p:spPr>
          <a:xfrm>
            <a:off x="3139686" y="2109790"/>
            <a:ext cx="590939" cy="603047"/>
          </a:xfrm>
          <a:prstGeom prst="ellipse">
            <a:avLst/>
          </a:prstGeom>
          <a:blipFill>
            <a:blip r:embed="rId8"/>
            <a:stretch>
              <a:fillRect/>
            </a:stretch>
          </a:blipFill>
          <a:ln w="50800"/>
        </p:spPr>
        <p:txBody>
          <a:bodyPr/>
          <a:lstStyle/>
          <a:p>
            <a:pPr>
              <a:defRPr/>
            </a:pPr>
            <a:r>
              <a:rPr lang="zh-CN" altLang="en-US">
                <a:noFill/>
                <a:ea typeface="MS PGothic"/>
                <a:cs typeface="MS PGothic"/>
              </a:rPr>
              <a:t> </a:t>
            </a:r>
          </a:p>
        </p:txBody>
      </p:sp>
      <p:sp>
        <p:nvSpPr>
          <p:cNvPr id="33" name="Oval 83"/>
          <p:cNvSpPr>
            <a:spLocks noRot="1" noChangeAspect="1" noMove="1" noResize="1" noEditPoints="1" noAdjustHandles="1" noChangeArrowheads="1" noChangeShapeType="1" noTextEdit="1"/>
          </p:cNvSpPr>
          <p:nvPr/>
        </p:nvSpPr>
        <p:spPr>
          <a:xfrm>
            <a:off x="3139686" y="3223865"/>
            <a:ext cx="590939" cy="603047"/>
          </a:xfrm>
          <a:prstGeom prst="ellipse">
            <a:avLst/>
          </a:prstGeom>
          <a:blipFill>
            <a:blip r:embed="rId3"/>
            <a:stretch>
              <a:fillRect/>
            </a:stretch>
          </a:blipFill>
          <a:ln w="50800"/>
        </p:spPr>
        <p:txBody>
          <a:bodyPr/>
          <a:lstStyle/>
          <a:p>
            <a:pPr>
              <a:defRPr/>
            </a:pPr>
            <a:r>
              <a:rPr lang="zh-CN" altLang="en-US">
                <a:noFill/>
                <a:ea typeface="MS PGothic"/>
                <a:cs typeface="MS PGothic"/>
              </a:rPr>
              <a:t> </a:t>
            </a:r>
          </a:p>
        </p:txBody>
      </p:sp>
      <p:sp>
        <p:nvSpPr>
          <p:cNvPr id="34" name="Oval 84"/>
          <p:cNvSpPr>
            <a:spLocks noRot="1" noChangeAspect="1" noMove="1" noResize="1" noEditPoints="1" noAdjustHandles="1" noChangeArrowheads="1" noChangeShapeType="1" noTextEdit="1"/>
          </p:cNvSpPr>
          <p:nvPr/>
        </p:nvSpPr>
        <p:spPr>
          <a:xfrm>
            <a:off x="3139686" y="4249044"/>
            <a:ext cx="590939" cy="603047"/>
          </a:xfrm>
          <a:prstGeom prst="ellipse">
            <a:avLst/>
          </a:prstGeom>
          <a:blipFill>
            <a:blip r:embed="rId9"/>
            <a:stretch>
              <a:fillRect/>
            </a:stretch>
          </a:blipFill>
          <a:ln w="50800"/>
        </p:spPr>
        <p:txBody>
          <a:bodyPr/>
          <a:lstStyle/>
          <a:p>
            <a:pPr>
              <a:defRPr/>
            </a:pPr>
            <a:r>
              <a:rPr lang="zh-CN" altLang="en-US">
                <a:noFill/>
                <a:ea typeface="MS PGothic"/>
                <a:cs typeface="MS PGothic"/>
              </a:rPr>
              <a:t> </a:t>
            </a:r>
          </a:p>
        </p:txBody>
      </p:sp>
      <p:sp>
        <p:nvSpPr>
          <p:cNvPr id="35" name="Oval 85"/>
          <p:cNvSpPr>
            <a:spLocks noRot="1" noChangeAspect="1" noMove="1" noResize="1" noEditPoints="1" noAdjustHandles="1" noChangeArrowheads="1" noChangeShapeType="1" noTextEdit="1"/>
          </p:cNvSpPr>
          <p:nvPr/>
        </p:nvSpPr>
        <p:spPr>
          <a:xfrm>
            <a:off x="3139686" y="5274225"/>
            <a:ext cx="590939" cy="603047"/>
          </a:xfrm>
          <a:prstGeom prst="ellipse">
            <a:avLst/>
          </a:prstGeom>
          <a:blipFill>
            <a:blip r:embed="rId10"/>
            <a:stretch>
              <a:fillRect/>
            </a:stretch>
          </a:blipFill>
          <a:ln w="50800"/>
        </p:spPr>
        <p:txBody>
          <a:bodyPr/>
          <a:lstStyle/>
          <a:p>
            <a:pPr>
              <a:defRPr/>
            </a:pPr>
            <a:r>
              <a:rPr lang="zh-CN" altLang="en-US">
                <a:noFill/>
                <a:ea typeface="MS PGothic"/>
                <a:cs typeface="MS PGothic"/>
              </a:rPr>
              <a:t> </a:t>
            </a:r>
          </a:p>
        </p:txBody>
      </p:sp>
      <p:cxnSp>
        <p:nvCxnSpPr>
          <p:cNvPr id="36" name="Straight Connector 86"/>
          <p:cNvCxnSpPr>
            <a:stCxn id="28" idx="6"/>
            <a:endCxn id="31" idx="2"/>
          </p:cNvCxnSpPr>
          <p:nvPr/>
        </p:nvCxnSpPr>
        <p:spPr>
          <a:xfrm flipV="1">
            <a:off x="1130780" y="1354072"/>
            <a:ext cx="2008429" cy="72517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37" name="Straight Connector 88"/>
          <p:cNvCxnSpPr>
            <a:endCxn id="34" idx="2"/>
          </p:cNvCxnSpPr>
          <p:nvPr/>
        </p:nvCxnSpPr>
        <p:spPr>
          <a:xfrm>
            <a:off x="1130780" y="2110670"/>
            <a:ext cx="2008429" cy="2439005"/>
          </a:xfrm>
          <a:prstGeom prst="line">
            <a:avLst/>
          </a:prstGeom>
          <a:ln w="50800"/>
        </p:spPr>
        <p:style>
          <a:lnRef idx="1">
            <a:schemeClr val="dk1"/>
          </a:lnRef>
          <a:fillRef idx="0">
            <a:schemeClr val="dk1"/>
          </a:fillRef>
          <a:effectRef idx="0">
            <a:schemeClr val="dk1"/>
          </a:effectRef>
          <a:fontRef idx="minor">
            <a:schemeClr val="tx1"/>
          </a:fontRef>
        </p:style>
      </p:cxnSp>
      <p:cxnSp>
        <p:nvCxnSpPr>
          <p:cNvPr id="39" name="Straight Connector 89"/>
          <p:cNvCxnSpPr>
            <a:stCxn id="28" idx="6"/>
            <a:endCxn id="32" idx="2"/>
          </p:cNvCxnSpPr>
          <p:nvPr/>
        </p:nvCxnSpPr>
        <p:spPr>
          <a:xfrm>
            <a:off x="1130780" y="2079246"/>
            <a:ext cx="2008429" cy="331162"/>
          </a:xfrm>
          <a:prstGeom prst="line">
            <a:avLst/>
          </a:prstGeom>
          <a:ln w="50800"/>
        </p:spPr>
        <p:style>
          <a:lnRef idx="1">
            <a:schemeClr val="dk1"/>
          </a:lnRef>
          <a:fillRef idx="0">
            <a:schemeClr val="dk1"/>
          </a:fillRef>
          <a:effectRef idx="0">
            <a:schemeClr val="dk1"/>
          </a:effectRef>
          <a:fontRef idx="minor">
            <a:schemeClr val="tx1"/>
          </a:fontRef>
        </p:style>
      </p:cxnSp>
      <p:cxnSp>
        <p:nvCxnSpPr>
          <p:cNvPr id="40" name="Straight Connector 90"/>
          <p:cNvCxnSpPr>
            <a:stCxn id="29" idx="6"/>
            <a:endCxn id="34" idx="2"/>
          </p:cNvCxnSpPr>
          <p:nvPr/>
        </p:nvCxnSpPr>
        <p:spPr>
          <a:xfrm>
            <a:off x="1130780" y="3524761"/>
            <a:ext cx="2008429" cy="1024914"/>
          </a:xfrm>
          <a:prstGeom prst="line">
            <a:avLst/>
          </a:prstGeom>
          <a:ln w="50800"/>
        </p:spPr>
        <p:style>
          <a:lnRef idx="1">
            <a:schemeClr val="dk1"/>
          </a:lnRef>
          <a:fillRef idx="0">
            <a:schemeClr val="dk1"/>
          </a:fillRef>
          <a:effectRef idx="0">
            <a:schemeClr val="dk1"/>
          </a:effectRef>
          <a:fontRef idx="minor">
            <a:schemeClr val="tx1"/>
          </a:fontRef>
        </p:style>
      </p:cxnSp>
      <p:cxnSp>
        <p:nvCxnSpPr>
          <p:cNvPr id="41" name="Straight Connector 91"/>
          <p:cNvCxnSpPr>
            <a:stCxn id="29" idx="6"/>
            <a:endCxn id="35" idx="2"/>
          </p:cNvCxnSpPr>
          <p:nvPr/>
        </p:nvCxnSpPr>
        <p:spPr>
          <a:xfrm>
            <a:off x="1130780" y="3524761"/>
            <a:ext cx="2008429" cy="2049827"/>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42" name="Straight Connector 92"/>
          <p:cNvCxnSpPr>
            <a:stCxn id="30" idx="6"/>
            <a:endCxn id="35" idx="2"/>
          </p:cNvCxnSpPr>
          <p:nvPr/>
        </p:nvCxnSpPr>
        <p:spPr>
          <a:xfrm>
            <a:off x="1130780" y="4851830"/>
            <a:ext cx="2008429" cy="722758"/>
          </a:xfrm>
          <a:prstGeom prst="line">
            <a:avLst/>
          </a:prstGeom>
          <a:ln w="50800"/>
        </p:spPr>
        <p:style>
          <a:lnRef idx="1">
            <a:schemeClr val="dk1"/>
          </a:lnRef>
          <a:fillRef idx="0">
            <a:schemeClr val="dk1"/>
          </a:fillRef>
          <a:effectRef idx="0">
            <a:schemeClr val="dk1"/>
          </a:effectRef>
          <a:fontRef idx="minor">
            <a:schemeClr val="tx1"/>
          </a:fontRef>
        </p:style>
      </p:cxnSp>
      <p:cxnSp>
        <p:nvCxnSpPr>
          <p:cNvPr id="43" name="Straight Connector 102"/>
          <p:cNvCxnSpPr>
            <a:stCxn id="28" idx="6"/>
            <a:endCxn id="35" idx="2"/>
          </p:cNvCxnSpPr>
          <p:nvPr/>
        </p:nvCxnSpPr>
        <p:spPr>
          <a:xfrm>
            <a:off x="1130780" y="2079246"/>
            <a:ext cx="2008429" cy="3495342"/>
          </a:xfrm>
          <a:prstGeom prst="line">
            <a:avLst/>
          </a:prstGeom>
          <a:ln w="50800"/>
        </p:spPr>
        <p:style>
          <a:lnRef idx="1">
            <a:schemeClr val="dk1"/>
          </a:lnRef>
          <a:fillRef idx="0">
            <a:schemeClr val="dk1"/>
          </a:fillRef>
          <a:effectRef idx="0">
            <a:schemeClr val="dk1"/>
          </a:effectRef>
          <a:fontRef idx="minor">
            <a:schemeClr val="tx1"/>
          </a:fontRef>
        </p:style>
      </p:cxnSp>
      <p:cxnSp>
        <p:nvCxnSpPr>
          <p:cNvPr id="44" name="Straight Connector 105"/>
          <p:cNvCxnSpPr>
            <a:stCxn id="30" idx="6"/>
            <a:endCxn id="34" idx="2"/>
          </p:cNvCxnSpPr>
          <p:nvPr/>
        </p:nvCxnSpPr>
        <p:spPr>
          <a:xfrm flipV="1">
            <a:off x="1130780" y="4549675"/>
            <a:ext cx="2008429" cy="30215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45" name="直接连接符 44"/>
          <p:cNvCxnSpPr>
            <a:stCxn id="28" idx="6"/>
            <a:endCxn id="33" idx="2"/>
          </p:cNvCxnSpPr>
          <p:nvPr/>
        </p:nvCxnSpPr>
        <p:spPr bwMode="auto">
          <a:xfrm>
            <a:off x="1130780" y="2079246"/>
            <a:ext cx="2008429" cy="1445515"/>
          </a:xfrm>
          <a:prstGeom prst="line">
            <a:avLst/>
          </a:prstGeom>
          <a:ln w="50800"/>
        </p:spPr>
        <p:style>
          <a:lnRef idx="1">
            <a:schemeClr val="dk1"/>
          </a:lnRef>
          <a:fillRef idx="0">
            <a:schemeClr val="dk1"/>
          </a:fillRef>
          <a:effectRef idx="0">
            <a:schemeClr val="dk1"/>
          </a:effectRef>
          <a:fontRef idx="minor">
            <a:schemeClr val="tx1"/>
          </a:fontRef>
        </p:style>
      </p:cxnSp>
      <p:sp>
        <p:nvSpPr>
          <p:cNvPr id="46" name="文本框 24"/>
          <p:cNvSpPr txBox="1">
            <a:spLocks noChangeArrowheads="1"/>
          </p:cNvSpPr>
          <p:nvPr/>
        </p:nvSpPr>
        <p:spPr bwMode="auto">
          <a:xfrm>
            <a:off x="2263370" y="2557862"/>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3</a:t>
            </a:r>
            <a:endParaRPr lang="zh-CN" altLang="en-US" sz="2000"/>
          </a:p>
        </p:txBody>
      </p:sp>
      <p:sp>
        <p:nvSpPr>
          <p:cNvPr id="47" name="文本框 27"/>
          <p:cNvSpPr txBox="1">
            <a:spLocks noChangeArrowheads="1"/>
          </p:cNvSpPr>
          <p:nvPr/>
        </p:nvSpPr>
        <p:spPr bwMode="auto">
          <a:xfrm>
            <a:off x="2263370" y="1900370"/>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5</a:t>
            </a:r>
            <a:endParaRPr lang="zh-CN" altLang="en-US" sz="2000"/>
          </a:p>
        </p:txBody>
      </p:sp>
      <p:sp>
        <p:nvSpPr>
          <p:cNvPr id="48" name="文本框 28"/>
          <p:cNvSpPr txBox="1">
            <a:spLocks noChangeArrowheads="1"/>
          </p:cNvSpPr>
          <p:nvPr/>
        </p:nvSpPr>
        <p:spPr bwMode="auto">
          <a:xfrm>
            <a:off x="2263370" y="1163108"/>
            <a:ext cx="779856"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FF0000"/>
                </a:solidFill>
              </a:rPr>
              <a:t>7</a:t>
            </a:r>
            <a:endParaRPr lang="zh-CN" altLang="en-US" sz="2000" dirty="0">
              <a:solidFill>
                <a:srgbClr val="FF0000"/>
              </a:solidFill>
            </a:endParaRPr>
          </a:p>
        </p:txBody>
      </p:sp>
      <p:sp>
        <p:nvSpPr>
          <p:cNvPr id="49" name="文本框 29"/>
          <p:cNvSpPr txBox="1">
            <a:spLocks noChangeArrowheads="1"/>
          </p:cNvSpPr>
          <p:nvPr/>
        </p:nvSpPr>
        <p:spPr bwMode="auto">
          <a:xfrm>
            <a:off x="2263370" y="3215353"/>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9</a:t>
            </a:r>
            <a:endParaRPr lang="zh-CN" altLang="en-US" sz="2000"/>
          </a:p>
        </p:txBody>
      </p:sp>
      <p:sp>
        <p:nvSpPr>
          <p:cNvPr id="50" name="文本框 30"/>
          <p:cNvSpPr txBox="1">
            <a:spLocks noChangeArrowheads="1"/>
          </p:cNvSpPr>
          <p:nvPr/>
        </p:nvSpPr>
        <p:spPr bwMode="auto">
          <a:xfrm>
            <a:off x="2280168" y="5328029"/>
            <a:ext cx="7798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2</a:t>
            </a:r>
            <a:endParaRPr lang="zh-CN" altLang="en-US" sz="2000"/>
          </a:p>
        </p:txBody>
      </p:sp>
      <p:sp>
        <p:nvSpPr>
          <p:cNvPr id="51" name="文本框 31"/>
          <p:cNvSpPr txBox="1">
            <a:spLocks noChangeArrowheads="1"/>
          </p:cNvSpPr>
          <p:nvPr/>
        </p:nvSpPr>
        <p:spPr bwMode="auto">
          <a:xfrm>
            <a:off x="2263370" y="3793075"/>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1</a:t>
            </a:r>
            <a:endParaRPr lang="zh-CN" altLang="en-US" sz="2000" dirty="0"/>
          </a:p>
        </p:txBody>
      </p:sp>
      <p:sp>
        <p:nvSpPr>
          <p:cNvPr id="52" name="文本框 32"/>
          <p:cNvSpPr txBox="1">
            <a:spLocks noChangeArrowheads="1"/>
          </p:cNvSpPr>
          <p:nvPr/>
        </p:nvSpPr>
        <p:spPr bwMode="auto">
          <a:xfrm>
            <a:off x="1199856" y="2777831"/>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11</a:t>
            </a:r>
            <a:endParaRPr lang="zh-CN" altLang="en-US" sz="2000" dirty="0"/>
          </a:p>
        </p:txBody>
      </p:sp>
      <p:sp>
        <p:nvSpPr>
          <p:cNvPr id="53" name="文本框 33"/>
          <p:cNvSpPr txBox="1">
            <a:spLocks noChangeArrowheads="1"/>
          </p:cNvSpPr>
          <p:nvPr/>
        </p:nvSpPr>
        <p:spPr bwMode="auto">
          <a:xfrm>
            <a:off x="1284351" y="4421560"/>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FF0000"/>
                </a:solidFill>
              </a:rPr>
              <a:t>6</a:t>
            </a:r>
            <a:endParaRPr lang="zh-CN" altLang="en-US" sz="2000" dirty="0">
              <a:solidFill>
                <a:srgbClr val="FF0000"/>
              </a:solidFill>
            </a:endParaRPr>
          </a:p>
        </p:txBody>
      </p:sp>
      <p:sp>
        <p:nvSpPr>
          <p:cNvPr id="54" name="文本框 34"/>
          <p:cNvSpPr txBox="1">
            <a:spLocks noChangeArrowheads="1"/>
          </p:cNvSpPr>
          <p:nvPr/>
        </p:nvSpPr>
        <p:spPr bwMode="auto">
          <a:xfrm>
            <a:off x="1284351" y="3872845"/>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FF0000"/>
                </a:solidFill>
              </a:rPr>
              <a:t>7</a:t>
            </a:r>
            <a:endParaRPr lang="zh-CN" altLang="en-US" sz="2000" dirty="0">
              <a:solidFill>
                <a:srgbClr val="FF0000"/>
              </a:solidFill>
            </a:endParaRPr>
          </a:p>
        </p:txBody>
      </p:sp>
      <p:sp>
        <p:nvSpPr>
          <p:cNvPr id="55" name="Oval 79"/>
          <p:cNvSpPr>
            <a:spLocks noRot="1" noChangeAspect="1" noMove="1" noResize="1" noEditPoints="1" noAdjustHandles="1" noChangeArrowheads="1" noChangeShapeType="1" noTextEdit="1"/>
          </p:cNvSpPr>
          <p:nvPr/>
        </p:nvSpPr>
        <p:spPr>
          <a:xfrm>
            <a:off x="5269359" y="3223704"/>
            <a:ext cx="590939" cy="603047"/>
          </a:xfrm>
          <a:prstGeom prst="ellipse">
            <a:avLst/>
          </a:prstGeom>
          <a:blipFill>
            <a:blip r:embed="rId5"/>
            <a:stretch>
              <a:fillRect/>
            </a:stretch>
          </a:blipFill>
          <a:ln w="50800"/>
        </p:spPr>
        <p:txBody>
          <a:bodyPr/>
          <a:lstStyle/>
          <a:p>
            <a:pPr>
              <a:defRPr/>
            </a:pPr>
            <a:r>
              <a:rPr lang="zh-CN" altLang="en-US">
                <a:noFill/>
                <a:ea typeface="MS PGothic"/>
                <a:cs typeface="MS PGothic"/>
              </a:rPr>
              <a:t> </a:t>
            </a:r>
          </a:p>
        </p:txBody>
      </p:sp>
      <p:sp>
        <p:nvSpPr>
          <p:cNvPr id="56" name="Oval 84"/>
          <p:cNvSpPr>
            <a:spLocks noRot="1" noChangeAspect="1" noMove="1" noResize="1" noEditPoints="1" noAdjustHandles="1" noChangeArrowheads="1" noChangeShapeType="1" noTextEdit="1"/>
          </p:cNvSpPr>
          <p:nvPr/>
        </p:nvSpPr>
        <p:spPr>
          <a:xfrm>
            <a:off x="7869493" y="4248883"/>
            <a:ext cx="590939" cy="603047"/>
          </a:xfrm>
          <a:prstGeom prst="ellipse">
            <a:avLst/>
          </a:prstGeom>
          <a:blipFill>
            <a:blip r:embed="rId9"/>
            <a:stretch>
              <a:fillRect/>
            </a:stretch>
          </a:blipFill>
          <a:ln w="50800"/>
        </p:spPr>
        <p:txBody>
          <a:bodyPr/>
          <a:lstStyle/>
          <a:p>
            <a:pPr>
              <a:defRPr/>
            </a:pPr>
            <a:r>
              <a:rPr lang="zh-CN" altLang="en-US">
                <a:noFill/>
                <a:ea typeface="MS PGothic"/>
                <a:cs typeface="MS PGothic"/>
              </a:rPr>
              <a:t> </a:t>
            </a:r>
          </a:p>
        </p:txBody>
      </p:sp>
      <p:cxnSp>
        <p:nvCxnSpPr>
          <p:cNvPr id="57" name="Straight Connector 90"/>
          <p:cNvCxnSpPr/>
          <p:nvPr/>
        </p:nvCxnSpPr>
        <p:spPr>
          <a:xfrm>
            <a:off x="5860587" y="3524600"/>
            <a:ext cx="2008429" cy="1024914"/>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sp>
        <p:nvSpPr>
          <p:cNvPr id="60" name="文本框 31"/>
          <p:cNvSpPr txBox="1">
            <a:spLocks noChangeArrowheads="1"/>
          </p:cNvSpPr>
          <p:nvPr/>
        </p:nvSpPr>
        <p:spPr bwMode="auto">
          <a:xfrm>
            <a:off x="6993177" y="3792914"/>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1</a:t>
            </a:r>
            <a:endParaRPr lang="zh-CN" altLang="en-US" sz="2000" dirty="0"/>
          </a:p>
        </p:txBody>
      </p:sp>
      <p:sp>
        <p:nvSpPr>
          <p:cNvPr id="58" name="Oval 81"/>
          <p:cNvSpPr>
            <a:spLocks noRot="1" noChangeAspect="1" noMove="1" noResize="1" noEditPoints="1" noAdjustHandles="1" noChangeArrowheads="1" noChangeShapeType="1" noTextEdit="1"/>
          </p:cNvSpPr>
          <p:nvPr/>
        </p:nvSpPr>
        <p:spPr>
          <a:xfrm>
            <a:off x="7869493" y="1052736"/>
            <a:ext cx="590939" cy="603047"/>
          </a:xfrm>
          <a:prstGeom prst="ellipse">
            <a:avLst/>
          </a:prstGeom>
          <a:blipFill>
            <a:blip r:embed="rId7"/>
            <a:stretch>
              <a:fillRect/>
            </a:stretch>
          </a:blipFill>
          <a:ln w="50800"/>
        </p:spPr>
        <p:txBody>
          <a:bodyPr/>
          <a:lstStyle/>
          <a:p>
            <a:pPr>
              <a:defRPr/>
            </a:pPr>
            <a:r>
              <a:rPr lang="zh-CN" altLang="en-US">
                <a:noFill/>
                <a:ea typeface="MS PGothic"/>
                <a:cs typeface="MS PGothic"/>
              </a:rPr>
              <a:t> </a:t>
            </a:r>
          </a:p>
        </p:txBody>
      </p:sp>
      <p:sp>
        <p:nvSpPr>
          <p:cNvPr id="61" name="Oval 82"/>
          <p:cNvSpPr>
            <a:spLocks noRot="1" noChangeAspect="1" noMove="1" noResize="1" noEditPoints="1" noAdjustHandles="1" noChangeArrowheads="1" noChangeShapeType="1" noTextEdit="1"/>
          </p:cNvSpPr>
          <p:nvPr/>
        </p:nvSpPr>
        <p:spPr>
          <a:xfrm>
            <a:off x="7869493" y="2109629"/>
            <a:ext cx="590939" cy="603047"/>
          </a:xfrm>
          <a:prstGeom prst="ellipse">
            <a:avLst/>
          </a:prstGeom>
          <a:blipFill>
            <a:blip r:embed="rId8"/>
            <a:stretch>
              <a:fillRect/>
            </a:stretch>
          </a:blipFill>
          <a:ln w="50800"/>
        </p:spPr>
        <p:txBody>
          <a:bodyPr/>
          <a:lstStyle/>
          <a:p>
            <a:pPr>
              <a:defRPr/>
            </a:pPr>
            <a:r>
              <a:rPr lang="zh-CN" altLang="en-US">
                <a:noFill/>
                <a:ea typeface="MS PGothic"/>
                <a:cs typeface="MS PGothic"/>
              </a:rPr>
              <a:t> </a:t>
            </a:r>
          </a:p>
        </p:txBody>
      </p:sp>
      <p:cxnSp>
        <p:nvCxnSpPr>
          <p:cNvPr id="62" name="Straight Connector 86"/>
          <p:cNvCxnSpPr>
            <a:endCxn id="58" idx="2"/>
          </p:cNvCxnSpPr>
          <p:nvPr/>
        </p:nvCxnSpPr>
        <p:spPr>
          <a:xfrm flipV="1">
            <a:off x="5860587" y="1353911"/>
            <a:ext cx="2008429" cy="725175"/>
          </a:xfrm>
          <a:prstGeom prst="line">
            <a:avLst/>
          </a:prstGeom>
          <a:ln w="50800"/>
        </p:spPr>
        <p:style>
          <a:lnRef idx="1">
            <a:schemeClr val="dk1"/>
          </a:lnRef>
          <a:fillRef idx="0">
            <a:schemeClr val="dk1"/>
          </a:fillRef>
          <a:effectRef idx="0">
            <a:schemeClr val="dk1"/>
          </a:effectRef>
          <a:fontRef idx="minor">
            <a:schemeClr val="tx1"/>
          </a:fontRef>
        </p:style>
      </p:cxnSp>
      <p:cxnSp>
        <p:nvCxnSpPr>
          <p:cNvPr id="63" name="Straight Connector 89"/>
          <p:cNvCxnSpPr>
            <a:endCxn id="61" idx="2"/>
          </p:cNvCxnSpPr>
          <p:nvPr/>
        </p:nvCxnSpPr>
        <p:spPr>
          <a:xfrm>
            <a:off x="5860587" y="2079085"/>
            <a:ext cx="2008429" cy="331162"/>
          </a:xfrm>
          <a:prstGeom prst="line">
            <a:avLst/>
          </a:prstGeom>
          <a:ln w="50800"/>
        </p:spPr>
        <p:style>
          <a:lnRef idx="1">
            <a:schemeClr val="dk1"/>
          </a:lnRef>
          <a:fillRef idx="0">
            <a:schemeClr val="dk1"/>
          </a:fillRef>
          <a:effectRef idx="0">
            <a:schemeClr val="dk1"/>
          </a:effectRef>
          <a:fontRef idx="minor">
            <a:schemeClr val="tx1"/>
          </a:fontRef>
        </p:style>
      </p:cxnSp>
      <p:sp>
        <p:nvSpPr>
          <p:cNvPr id="64" name="文本框 27"/>
          <p:cNvSpPr txBox="1">
            <a:spLocks noChangeArrowheads="1"/>
          </p:cNvSpPr>
          <p:nvPr/>
        </p:nvSpPr>
        <p:spPr bwMode="auto">
          <a:xfrm>
            <a:off x="6993177" y="1900209"/>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5</a:t>
            </a:r>
            <a:endParaRPr lang="zh-CN" altLang="en-US" sz="2000"/>
          </a:p>
        </p:txBody>
      </p:sp>
      <p:sp>
        <p:nvSpPr>
          <p:cNvPr id="65" name="文本框 28"/>
          <p:cNvSpPr txBox="1">
            <a:spLocks noChangeArrowheads="1"/>
          </p:cNvSpPr>
          <p:nvPr/>
        </p:nvSpPr>
        <p:spPr bwMode="auto">
          <a:xfrm>
            <a:off x="6993177" y="1162947"/>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7</a:t>
            </a:r>
            <a:endParaRPr lang="zh-CN" altLang="en-US" sz="2000" dirty="0"/>
          </a:p>
        </p:txBody>
      </p:sp>
      <p:cxnSp>
        <p:nvCxnSpPr>
          <p:cNvPr id="66" name="Straight Connector 88"/>
          <p:cNvCxnSpPr/>
          <p:nvPr/>
        </p:nvCxnSpPr>
        <p:spPr>
          <a:xfrm>
            <a:off x="5860587" y="2110509"/>
            <a:ext cx="2008429" cy="2439005"/>
          </a:xfrm>
          <a:prstGeom prst="line">
            <a:avLst/>
          </a:prstGeom>
          <a:ln w="50800"/>
        </p:spPr>
        <p:style>
          <a:lnRef idx="1">
            <a:schemeClr val="dk1"/>
          </a:lnRef>
          <a:fillRef idx="0">
            <a:schemeClr val="dk1"/>
          </a:fillRef>
          <a:effectRef idx="0">
            <a:schemeClr val="dk1"/>
          </a:effectRef>
          <a:fontRef idx="minor">
            <a:schemeClr val="tx1"/>
          </a:fontRef>
        </p:style>
      </p:cxnSp>
      <p:sp>
        <p:nvSpPr>
          <p:cNvPr id="67" name="Oval 80"/>
          <p:cNvSpPr>
            <a:spLocks noRot="1" noChangeAspect="1" noMove="1" noResize="1" noEditPoints="1" noAdjustHandles="1" noChangeArrowheads="1" noChangeShapeType="1" noTextEdit="1"/>
          </p:cNvSpPr>
          <p:nvPr/>
        </p:nvSpPr>
        <p:spPr>
          <a:xfrm>
            <a:off x="5269359" y="4550408"/>
            <a:ext cx="590939" cy="603047"/>
          </a:xfrm>
          <a:prstGeom prst="ellipse">
            <a:avLst/>
          </a:prstGeom>
          <a:blipFill>
            <a:blip r:embed="rId6"/>
            <a:stretch>
              <a:fillRect/>
            </a:stretch>
          </a:blipFill>
          <a:ln w="50800"/>
        </p:spPr>
        <p:txBody>
          <a:bodyPr/>
          <a:lstStyle/>
          <a:p>
            <a:pPr>
              <a:defRPr/>
            </a:pPr>
            <a:r>
              <a:rPr lang="zh-CN" altLang="en-US">
                <a:noFill/>
                <a:ea typeface="MS PGothic"/>
                <a:cs typeface="MS PGothic"/>
              </a:rPr>
              <a:t> </a:t>
            </a:r>
          </a:p>
        </p:txBody>
      </p:sp>
      <p:sp>
        <p:nvSpPr>
          <p:cNvPr id="68" name="Oval 85"/>
          <p:cNvSpPr>
            <a:spLocks noRot="1" noChangeAspect="1" noMove="1" noResize="1" noEditPoints="1" noAdjustHandles="1" noChangeArrowheads="1" noChangeShapeType="1" noTextEdit="1"/>
          </p:cNvSpPr>
          <p:nvPr/>
        </p:nvSpPr>
        <p:spPr>
          <a:xfrm>
            <a:off x="7869493" y="5274064"/>
            <a:ext cx="590939" cy="603047"/>
          </a:xfrm>
          <a:prstGeom prst="ellipse">
            <a:avLst/>
          </a:prstGeom>
          <a:blipFill>
            <a:blip r:embed="rId10"/>
            <a:stretch>
              <a:fillRect/>
            </a:stretch>
          </a:blipFill>
          <a:ln w="50800"/>
        </p:spPr>
        <p:txBody>
          <a:bodyPr/>
          <a:lstStyle/>
          <a:p>
            <a:pPr>
              <a:defRPr/>
            </a:pPr>
            <a:r>
              <a:rPr lang="zh-CN" altLang="en-US">
                <a:noFill/>
                <a:ea typeface="MS PGothic"/>
                <a:cs typeface="MS PGothic"/>
              </a:rPr>
              <a:t> </a:t>
            </a:r>
          </a:p>
        </p:txBody>
      </p:sp>
      <p:cxnSp>
        <p:nvCxnSpPr>
          <p:cNvPr id="69" name="Straight Connector 91"/>
          <p:cNvCxnSpPr/>
          <p:nvPr/>
        </p:nvCxnSpPr>
        <p:spPr>
          <a:xfrm>
            <a:off x="5860587" y="3524600"/>
            <a:ext cx="2008429" cy="2049827"/>
          </a:xfrm>
          <a:prstGeom prst="line">
            <a:avLst/>
          </a:prstGeom>
          <a:ln w="50800"/>
        </p:spPr>
        <p:style>
          <a:lnRef idx="1">
            <a:schemeClr val="dk1"/>
          </a:lnRef>
          <a:fillRef idx="0">
            <a:schemeClr val="dk1"/>
          </a:fillRef>
          <a:effectRef idx="0">
            <a:schemeClr val="dk1"/>
          </a:effectRef>
          <a:fontRef idx="minor">
            <a:schemeClr val="tx1"/>
          </a:fontRef>
        </p:style>
      </p:cxnSp>
      <p:cxnSp>
        <p:nvCxnSpPr>
          <p:cNvPr id="70" name="Straight Connector 92"/>
          <p:cNvCxnSpPr/>
          <p:nvPr/>
        </p:nvCxnSpPr>
        <p:spPr>
          <a:xfrm>
            <a:off x="5860587" y="4851669"/>
            <a:ext cx="2008429" cy="722758"/>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71" name="Straight Connector 102"/>
          <p:cNvCxnSpPr/>
          <p:nvPr/>
        </p:nvCxnSpPr>
        <p:spPr>
          <a:xfrm>
            <a:off x="5860587" y="2079085"/>
            <a:ext cx="2008429" cy="3495342"/>
          </a:xfrm>
          <a:prstGeom prst="line">
            <a:avLst/>
          </a:prstGeom>
          <a:ln w="50800"/>
        </p:spPr>
        <p:style>
          <a:lnRef idx="1">
            <a:schemeClr val="dk1"/>
          </a:lnRef>
          <a:fillRef idx="0">
            <a:schemeClr val="dk1"/>
          </a:fillRef>
          <a:effectRef idx="0">
            <a:schemeClr val="dk1"/>
          </a:effectRef>
          <a:fontRef idx="minor">
            <a:schemeClr val="tx1"/>
          </a:fontRef>
        </p:style>
      </p:cxnSp>
      <p:sp>
        <p:nvSpPr>
          <p:cNvPr id="72" name="文本框 30"/>
          <p:cNvSpPr txBox="1">
            <a:spLocks noChangeArrowheads="1"/>
          </p:cNvSpPr>
          <p:nvPr/>
        </p:nvSpPr>
        <p:spPr bwMode="auto">
          <a:xfrm>
            <a:off x="7009975" y="5327868"/>
            <a:ext cx="7798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2</a:t>
            </a:r>
            <a:endParaRPr lang="zh-CN" altLang="en-US" sz="2000"/>
          </a:p>
        </p:txBody>
      </p:sp>
      <p:sp>
        <p:nvSpPr>
          <p:cNvPr id="73" name="文本框 33"/>
          <p:cNvSpPr txBox="1">
            <a:spLocks noChangeArrowheads="1"/>
          </p:cNvSpPr>
          <p:nvPr/>
        </p:nvSpPr>
        <p:spPr bwMode="auto">
          <a:xfrm>
            <a:off x="6014158" y="4421399"/>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6</a:t>
            </a:r>
            <a:endParaRPr lang="zh-CN" altLang="en-US" sz="2000" dirty="0"/>
          </a:p>
        </p:txBody>
      </p:sp>
      <p:cxnSp>
        <p:nvCxnSpPr>
          <p:cNvPr id="74" name="Straight Connector 105"/>
          <p:cNvCxnSpPr/>
          <p:nvPr/>
        </p:nvCxnSpPr>
        <p:spPr>
          <a:xfrm flipV="1">
            <a:off x="5860587" y="4549514"/>
            <a:ext cx="2008429" cy="302155"/>
          </a:xfrm>
          <a:prstGeom prst="line">
            <a:avLst/>
          </a:prstGeom>
          <a:ln w="50800"/>
        </p:spPr>
        <p:style>
          <a:lnRef idx="1">
            <a:schemeClr val="dk1"/>
          </a:lnRef>
          <a:fillRef idx="0">
            <a:schemeClr val="dk1"/>
          </a:fillRef>
          <a:effectRef idx="0">
            <a:schemeClr val="dk1"/>
          </a:effectRef>
          <a:fontRef idx="minor">
            <a:schemeClr val="tx1"/>
          </a:fontRef>
        </p:style>
      </p:cxnSp>
      <p:sp>
        <p:nvSpPr>
          <p:cNvPr id="75" name="文本框 32"/>
          <p:cNvSpPr txBox="1">
            <a:spLocks noChangeArrowheads="1"/>
          </p:cNvSpPr>
          <p:nvPr/>
        </p:nvSpPr>
        <p:spPr bwMode="auto">
          <a:xfrm>
            <a:off x="5929663" y="2777670"/>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11</a:t>
            </a:r>
            <a:endParaRPr lang="zh-CN" altLang="en-US" sz="2000" dirty="0"/>
          </a:p>
        </p:txBody>
      </p:sp>
      <p:sp>
        <p:nvSpPr>
          <p:cNvPr id="76" name="文本框 34"/>
          <p:cNvSpPr txBox="1">
            <a:spLocks noChangeArrowheads="1"/>
          </p:cNvSpPr>
          <p:nvPr/>
        </p:nvSpPr>
        <p:spPr bwMode="auto">
          <a:xfrm>
            <a:off x="6014158" y="3872684"/>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7</a:t>
            </a:r>
            <a:endParaRPr lang="zh-CN" altLang="en-US" sz="2000" dirty="0"/>
          </a:p>
        </p:txBody>
      </p:sp>
      <p:sp>
        <p:nvSpPr>
          <p:cNvPr id="77" name="矩形标注 76"/>
          <p:cNvSpPr>
            <a:spLocks noChangeArrowheads="1"/>
          </p:cNvSpPr>
          <p:nvPr/>
        </p:nvSpPr>
        <p:spPr bwMode="auto">
          <a:xfrm>
            <a:off x="4022057" y="5426776"/>
            <a:ext cx="2841674" cy="649865"/>
          </a:xfrm>
          <a:prstGeom prst="wedgeRectCallout">
            <a:avLst>
              <a:gd name="adj1" fmla="val 25975"/>
              <a:gd name="adj2" fmla="val -113567"/>
            </a:avLst>
          </a:prstGeom>
          <a:solidFill>
            <a:srgbClr val="FFC000"/>
          </a:solidFill>
          <a:ln>
            <a:noFill/>
          </a:ln>
        </p:spPr>
        <p:txBody>
          <a:bodyPr anchor="ct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defRPr/>
            </a:pPr>
            <a:r>
              <a:rPr lang="en-US" altLang="zh-CN" sz="2000" dirty="0">
                <a:latin typeface="+mn-lt"/>
                <a:cs typeface="ＭＳ Ｐゴシック" charset="-128"/>
              </a:rPr>
              <a:t>The cost of an online greedy algorithm is 6</a:t>
            </a:r>
            <a:endParaRPr lang="zh-CN" altLang="en-US" sz="2000" dirty="0">
              <a:latin typeface="+mn-lt"/>
              <a:cs typeface="ＭＳ Ｐゴシック" charset="-128"/>
            </a:endParaRPr>
          </a:p>
        </p:txBody>
      </p:sp>
      <p:sp>
        <p:nvSpPr>
          <p:cNvPr id="78" name="内容占位符 2"/>
          <p:cNvSpPr txBox="1">
            <a:spLocks/>
          </p:cNvSpPr>
          <p:nvPr/>
        </p:nvSpPr>
        <p:spPr>
          <a:xfrm>
            <a:off x="323850" y="2378075"/>
            <a:ext cx="8529638" cy="1919288"/>
          </a:xfrm>
          <a:prstGeom prst="rect">
            <a:avLst/>
          </a:prstGeom>
          <a:solidFill>
            <a:srgbClr val="0070C0">
              <a:alpha val="90000"/>
            </a:srgbClr>
          </a:solidFill>
          <a:ln>
            <a:noFill/>
          </a:ln>
          <a:effectLst>
            <a:outerShdw blurRad="107950" dist="12700" dir="5400000" algn="ctr">
              <a:srgbClr val="000000"/>
            </a:outerShdw>
          </a:effectLst>
        </p:spPr>
        <p:txBody>
          <a:bodyPr anchor="ctr"/>
          <a:lstStyle/>
          <a:p>
            <a:pPr algn="just">
              <a:spcBef>
                <a:spcPts val="0"/>
              </a:spcBef>
              <a:defRPr/>
            </a:pPr>
            <a:r>
              <a:rPr lang="en-US" altLang="zh-CN" sz="2800" dirty="0">
                <a:solidFill>
                  <a:srgbClr val="FFFF66"/>
                </a:solidFill>
                <a:cs typeface="ＭＳ Ｐゴシック" charset="-128"/>
              </a:rPr>
              <a:t>Since both the  tasks and workers dynamically appear, the task allocation issue should be modeled as a</a:t>
            </a:r>
            <a:r>
              <a:rPr lang="en-US" altLang="zh-CN" sz="2800" dirty="0">
                <a:solidFill>
                  <a:srgbClr val="FF0000"/>
                </a:solidFill>
                <a:cs typeface="ＭＳ Ｐゴシック" charset="-128"/>
              </a:rPr>
              <a:t> </a:t>
            </a:r>
            <a:r>
              <a:rPr lang="en-US" altLang="zh-CN" sz="2800" dirty="0">
                <a:solidFill>
                  <a:srgbClr val="FFFF66"/>
                </a:solidFill>
                <a:cs typeface="ＭＳ Ｐゴシック" charset="-128"/>
              </a:rPr>
              <a:t>“Two-Sided online bipartite matching” problem!</a:t>
            </a:r>
          </a:p>
        </p:txBody>
      </p:sp>
      <p:sp>
        <p:nvSpPr>
          <p:cNvPr id="79" name="标题 1"/>
          <p:cNvSpPr>
            <a:spLocks noGrp="1"/>
          </p:cNvSpPr>
          <p:nvPr>
            <p:ph type="title"/>
          </p:nvPr>
        </p:nvSpPr>
        <p:spPr>
          <a:xfrm>
            <a:off x="0" y="98425"/>
            <a:ext cx="9144000" cy="738188"/>
          </a:xfrm>
        </p:spPr>
        <p:txBody>
          <a:bodyPr/>
          <a:lstStyle/>
          <a:p>
            <a:pPr algn="ctr" eaLnBrk="1" hangingPunct="1"/>
            <a:r>
              <a:rPr lang="en-US" altLang="zh-CN" sz="3200" dirty="0"/>
              <a:t>Online Maximum Weighted Bipartite Matching</a:t>
            </a:r>
            <a:endParaRPr lang="zh-CN" altLang="en-US" sz="3200" dirty="0"/>
          </a:p>
        </p:txBody>
      </p:sp>
      <p:sp>
        <p:nvSpPr>
          <p:cNvPr id="80"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53</a:t>
            </a:fld>
            <a:endParaRPr lang="en-US" altLang="zh-CN" sz="1200" b="0">
              <a:ea typeface="Gulim" pitchFamily="34" charset="-127"/>
            </a:endParaRPr>
          </a:p>
        </p:txBody>
      </p:sp>
    </p:spTree>
    <p:extLst>
      <p:ext uri="{BB962C8B-B14F-4D97-AF65-F5344CB8AC3E}">
        <p14:creationId xmlns:p14="http://schemas.microsoft.com/office/powerpoint/2010/main" val="2501197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Title 1"/>
          <p:cNvSpPr>
            <a:spLocks noGrp="1"/>
          </p:cNvSpPr>
          <p:nvPr>
            <p:ph type="title"/>
          </p:nvPr>
        </p:nvSpPr>
        <p:spPr>
          <a:xfrm>
            <a:off x="395536" y="122238"/>
            <a:ext cx="8748464" cy="714375"/>
          </a:xfrm>
        </p:spPr>
        <p:txBody>
          <a:bodyPr/>
          <a:lstStyle/>
          <a:p>
            <a:pPr eaLnBrk="1" hangingPunct="1"/>
            <a:r>
              <a:rPr lang="en-US" altLang="zh-CN" sz="3500" dirty="0"/>
              <a:t>Problem Statement</a:t>
            </a:r>
          </a:p>
        </p:txBody>
      </p:sp>
      <mc:AlternateContent xmlns:mc="http://schemas.openxmlformats.org/markup-compatibility/2006" xmlns:a14="http://schemas.microsoft.com/office/drawing/2010/main">
        <mc:Choice Requires="a14">
          <p:sp>
            <p:nvSpPr>
              <p:cNvPr id="4" name="Rectangle 3"/>
              <p:cNvSpPr txBox="1">
                <a:spLocks noChangeArrowheads="1"/>
              </p:cNvSpPr>
              <p:nvPr/>
            </p:nvSpPr>
            <p:spPr bwMode="auto">
              <a:xfrm>
                <a:off x="228600" y="836612"/>
                <a:ext cx="8591550" cy="583274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400" dirty="0">
                    <a:latin typeface="+mn-lt"/>
                    <a:cs typeface="ＭＳ Ｐゴシック" charset="-128"/>
                  </a:rPr>
                  <a:t>Global Online Micro-task Allocation (GOMA)</a:t>
                </a:r>
              </a:p>
              <a:p>
                <a:pPr algn="just">
                  <a:lnSpc>
                    <a:spcPct val="95000"/>
                  </a:lnSpc>
                  <a:spcBef>
                    <a:spcPts val="200"/>
                  </a:spcBef>
                  <a:spcAft>
                    <a:spcPts val="0"/>
                  </a:spcAft>
                  <a:buSzPct val="60000"/>
                  <a:defRPr/>
                </a:pPr>
                <a:r>
                  <a:rPr lang="en-US" altLang="zh-CN" sz="2400" dirty="0">
                    <a:latin typeface="+mn-lt"/>
                    <a:cs typeface="ＭＳ Ｐゴシック" charset="-128"/>
                  </a:rPr>
                  <a:t>Given</a:t>
                </a:r>
              </a:p>
              <a:p>
                <a:pPr lvl="1" algn="just">
                  <a:lnSpc>
                    <a:spcPct val="95000"/>
                  </a:lnSpc>
                  <a:spcBef>
                    <a:spcPct val="25000"/>
                  </a:spcBef>
                  <a:spcAft>
                    <a:spcPct val="10000"/>
                  </a:spcAft>
                  <a:buSzPct val="60000"/>
                  <a:defRPr/>
                </a:pPr>
                <a:r>
                  <a:rPr lang="en-US" altLang="zh-CN" sz="2000" dirty="0">
                    <a:latin typeface="+mn-lt"/>
                    <a:cs typeface="ＭＳ Ｐゴシック" charset="-128"/>
                  </a:rPr>
                  <a:t>A set of spatial tasks </a:t>
                </a:r>
                <a14:m>
                  <m:oMath xmlns:m="http://schemas.openxmlformats.org/officeDocument/2006/math">
                    <m:r>
                      <a:rPr lang="en-US" altLang="zh-CN" sz="2000">
                        <a:latin typeface="Cambria Math" panose="02040503050406030204" pitchFamily="18" charset="0"/>
                        <a:cs typeface="ＭＳ Ｐゴシック" charset="-128"/>
                      </a:rPr>
                      <m:t>𝑇</m:t>
                    </m:r>
                  </m:oMath>
                </a14:m>
                <a:endParaRPr lang="en-US" altLang="zh-CN" sz="2000" dirty="0">
                  <a:latin typeface="+mn-lt"/>
                  <a:cs typeface="ＭＳ Ｐゴシック" charset="-128"/>
                </a:endParaRPr>
              </a:p>
              <a:p>
                <a:pPr lvl="2" algn="just">
                  <a:lnSpc>
                    <a:spcPct val="95000"/>
                  </a:lnSpc>
                  <a:spcBef>
                    <a:spcPts val="100"/>
                  </a:spcBef>
                  <a:spcAft>
                    <a:spcPts val="0"/>
                  </a:spcAft>
                  <a:buSzPct val="60000"/>
                  <a:defRPr/>
                </a:pPr>
                <a:r>
                  <a:rPr lang="en-US" altLang="zh-CN" sz="2000" dirty="0">
                    <a:latin typeface="+mn-lt"/>
                    <a:cs typeface="ＭＳ Ｐゴシック" charset="-128"/>
                  </a:rPr>
                  <a:t>Each </a:t>
                </a:r>
                <a14:m>
                  <m:oMath xmlns:m="http://schemas.openxmlformats.org/officeDocument/2006/math">
                    <m:r>
                      <a:rPr lang="en-US" altLang="zh-CN" sz="2000">
                        <a:latin typeface="Cambria Math" panose="02040503050406030204" pitchFamily="18" charset="0"/>
                        <a:cs typeface="ＭＳ Ｐゴシック" charset="-128"/>
                      </a:rPr>
                      <m:t>𝑡</m:t>
                    </m:r>
                    <m:r>
                      <a:rPr lang="en-US" altLang="zh-CN" sz="2000">
                        <a:latin typeface="Cambria Math" panose="02040503050406030204" pitchFamily="18" charset="0"/>
                        <a:cs typeface="ＭＳ Ｐゴシック" charset="-128"/>
                      </a:rPr>
                      <m:t>∈</m:t>
                    </m:r>
                    <m:r>
                      <a:rPr lang="en-US" altLang="zh-CN" sz="2000">
                        <a:latin typeface="Cambria Math" panose="02040503050406030204" pitchFamily="18" charset="0"/>
                        <a:cs typeface="ＭＳ Ｐゴシック" charset="-128"/>
                      </a:rPr>
                      <m:t>𝑇</m:t>
                    </m:r>
                  </m:oMath>
                </a14:m>
                <a:r>
                  <a:rPr lang="en-US" altLang="zh-CN" sz="2000" dirty="0">
                    <a:latin typeface="+mn-lt"/>
                    <a:cs typeface="ＭＳ Ｐゴシック" charset="-128"/>
                  </a:rPr>
                  <a:t>: location </a:t>
                </a:r>
                <a14:m>
                  <m:oMath xmlns:m="http://schemas.openxmlformats.org/officeDocument/2006/math">
                    <m:sSub>
                      <m:sSubPr>
                        <m:ctrlPr>
                          <a:rPr lang="en-US" altLang="zh-CN" sz="2000" i="1">
                            <a:latin typeface="Cambria Math" panose="02040503050406030204" pitchFamily="18" charset="0"/>
                            <a:cs typeface="ＭＳ Ｐゴシック" charset="-128"/>
                          </a:rPr>
                        </m:ctrlPr>
                      </m:sSubPr>
                      <m:e>
                        <m:r>
                          <a:rPr lang="en-US" altLang="zh-CN" sz="2000">
                            <a:latin typeface="Cambria Math" panose="02040503050406030204" pitchFamily="18" charset="0"/>
                            <a:cs typeface="ＭＳ Ｐゴシック" charset="-128"/>
                          </a:rPr>
                          <m:t>𝒍</m:t>
                        </m:r>
                      </m:e>
                      <m:sub>
                        <m:r>
                          <a:rPr lang="en-US" altLang="zh-CN" sz="2000">
                            <a:latin typeface="Cambria Math" panose="02040503050406030204" pitchFamily="18" charset="0"/>
                            <a:cs typeface="ＭＳ Ｐゴシック" charset="-128"/>
                          </a:rPr>
                          <m:t>𝑡</m:t>
                        </m:r>
                      </m:sub>
                    </m:sSub>
                  </m:oMath>
                </a14:m>
                <a:r>
                  <a:rPr lang="en-US" altLang="zh-CN" sz="2000" dirty="0">
                    <a:latin typeface="+mn-lt"/>
                    <a:cs typeface="ＭＳ Ｐゴシック" charset="-128"/>
                  </a:rPr>
                  <a:t>, arriving time </a:t>
                </a:r>
                <a14:m>
                  <m:oMath xmlns:m="http://schemas.openxmlformats.org/officeDocument/2006/math">
                    <m:sSub>
                      <m:sSubPr>
                        <m:ctrlPr>
                          <a:rPr lang="en-US" altLang="zh-CN" sz="2000" i="1">
                            <a:latin typeface="Cambria Math" panose="02040503050406030204" pitchFamily="18" charset="0"/>
                            <a:cs typeface="ＭＳ Ｐゴシック" charset="-128"/>
                          </a:rPr>
                        </m:ctrlPr>
                      </m:sSubPr>
                      <m:e>
                        <m:r>
                          <a:rPr lang="en-US" altLang="zh-CN" sz="2000">
                            <a:latin typeface="Cambria Math" panose="02040503050406030204" pitchFamily="18" charset="0"/>
                            <a:cs typeface="ＭＳ Ｐゴシック" charset="-128"/>
                          </a:rPr>
                          <m:t>𝑎</m:t>
                        </m:r>
                      </m:e>
                      <m:sub>
                        <m:r>
                          <a:rPr lang="en-US" altLang="zh-CN" sz="2000">
                            <a:latin typeface="Cambria Math" panose="02040503050406030204" pitchFamily="18" charset="0"/>
                            <a:cs typeface="ＭＳ Ｐゴシック" charset="-128"/>
                          </a:rPr>
                          <m:t>𝑡</m:t>
                        </m:r>
                      </m:sub>
                    </m:sSub>
                  </m:oMath>
                </a14:m>
                <a:r>
                  <a:rPr lang="en-US" altLang="zh-CN" sz="2000" dirty="0">
                    <a:latin typeface="+mn-lt"/>
                    <a:cs typeface="ＭＳ Ｐゴシック" charset="-128"/>
                  </a:rPr>
                  <a:t>, deadline </a:t>
                </a:r>
                <a14:m>
                  <m:oMath xmlns:m="http://schemas.openxmlformats.org/officeDocument/2006/math">
                    <m:sSub>
                      <m:sSubPr>
                        <m:ctrlPr>
                          <a:rPr lang="en-US" altLang="zh-CN" sz="2000" i="1">
                            <a:latin typeface="Cambria Math" panose="02040503050406030204" pitchFamily="18" charset="0"/>
                            <a:cs typeface="ＭＳ Ｐゴシック" charset="-128"/>
                          </a:rPr>
                        </m:ctrlPr>
                      </m:sSubPr>
                      <m:e>
                        <m:r>
                          <a:rPr lang="en-US" altLang="zh-CN" sz="2000">
                            <a:latin typeface="Cambria Math" panose="02040503050406030204" pitchFamily="18" charset="0"/>
                            <a:cs typeface="ＭＳ Ｐゴシック" charset="-128"/>
                          </a:rPr>
                          <m:t>𝑑</m:t>
                        </m:r>
                      </m:e>
                      <m:sub>
                        <m:r>
                          <a:rPr lang="en-US" altLang="zh-CN" sz="2000">
                            <a:latin typeface="Cambria Math" panose="02040503050406030204" pitchFamily="18" charset="0"/>
                            <a:cs typeface="ＭＳ Ｐゴシック" charset="-128"/>
                          </a:rPr>
                          <m:t>𝑡</m:t>
                        </m:r>
                      </m:sub>
                    </m:sSub>
                  </m:oMath>
                </a14:m>
                <a:r>
                  <a:rPr lang="en-US" altLang="zh-CN" sz="2000" dirty="0">
                    <a:latin typeface="+mn-lt"/>
                    <a:cs typeface="ＭＳ Ｐゴシック" charset="-128"/>
                  </a:rPr>
                  <a:t>  and payoff </a:t>
                </a:r>
                <a14:m>
                  <m:oMath xmlns:m="http://schemas.openxmlformats.org/officeDocument/2006/math">
                    <m:sSub>
                      <m:sSubPr>
                        <m:ctrlPr>
                          <a:rPr lang="en-US" altLang="zh-CN" sz="2000" i="1">
                            <a:latin typeface="Cambria Math" panose="02040503050406030204" pitchFamily="18" charset="0"/>
                            <a:cs typeface="ＭＳ Ｐゴシック" charset="-128"/>
                          </a:rPr>
                        </m:ctrlPr>
                      </m:sSubPr>
                      <m:e>
                        <m:r>
                          <a:rPr lang="en-US" altLang="zh-CN" sz="2000">
                            <a:latin typeface="Cambria Math" panose="02040503050406030204" pitchFamily="18" charset="0"/>
                            <a:cs typeface="ＭＳ Ｐゴシック" charset="-128"/>
                          </a:rPr>
                          <m:t>𝑝</m:t>
                        </m:r>
                      </m:e>
                      <m:sub>
                        <m:r>
                          <a:rPr lang="en-US" altLang="zh-CN" sz="2000">
                            <a:latin typeface="Cambria Math" panose="02040503050406030204" pitchFamily="18" charset="0"/>
                            <a:cs typeface="ＭＳ Ｐゴシック" charset="-128"/>
                          </a:rPr>
                          <m:t>𝑡</m:t>
                        </m:r>
                      </m:sub>
                    </m:sSub>
                  </m:oMath>
                </a14:m>
                <a:r>
                  <a:rPr lang="en-US" altLang="zh-CN" sz="2000" dirty="0">
                    <a:latin typeface="+mn-lt"/>
                    <a:cs typeface="ＭＳ Ｐゴシック" charset="-128"/>
                  </a:rPr>
                  <a:t>.</a:t>
                </a:r>
              </a:p>
              <a:p>
                <a:pPr lvl="1" algn="just">
                  <a:lnSpc>
                    <a:spcPct val="95000"/>
                  </a:lnSpc>
                  <a:spcBef>
                    <a:spcPct val="25000"/>
                  </a:spcBef>
                  <a:spcAft>
                    <a:spcPct val="10000"/>
                  </a:spcAft>
                  <a:buSzPct val="60000"/>
                  <a:defRPr/>
                </a:pPr>
                <a:r>
                  <a:rPr lang="en-US" altLang="zh-CN" sz="2000" dirty="0">
                    <a:latin typeface="+mn-lt"/>
                    <a:cs typeface="ＭＳ Ｐゴシック" charset="-128"/>
                  </a:rPr>
                  <a:t>A set of crowd workers </a:t>
                </a:r>
                <a14:m>
                  <m:oMath xmlns:m="http://schemas.openxmlformats.org/officeDocument/2006/math">
                    <m:r>
                      <a:rPr lang="en-US" altLang="zh-CN" sz="2000">
                        <a:latin typeface="Cambria Math" panose="02040503050406030204" pitchFamily="18" charset="0"/>
                        <a:cs typeface="ＭＳ Ｐゴシック" charset="-128"/>
                      </a:rPr>
                      <m:t>𝑊</m:t>
                    </m:r>
                  </m:oMath>
                </a14:m>
                <a:endParaRPr lang="en-US" altLang="zh-CN" sz="2000" dirty="0">
                  <a:latin typeface="+mn-lt"/>
                  <a:cs typeface="ＭＳ Ｐゴシック" charset="-128"/>
                </a:endParaRPr>
              </a:p>
              <a:p>
                <a:pPr lvl="2" algn="just">
                  <a:lnSpc>
                    <a:spcPct val="95000"/>
                  </a:lnSpc>
                  <a:spcBef>
                    <a:spcPts val="100"/>
                  </a:spcBef>
                  <a:spcAft>
                    <a:spcPts val="0"/>
                  </a:spcAft>
                  <a:buSzPct val="60000"/>
                  <a:defRPr/>
                </a:pPr>
                <a:r>
                  <a:rPr lang="en-US" altLang="zh-CN" sz="2000" dirty="0">
                    <a:latin typeface="+mn-lt"/>
                    <a:cs typeface="ＭＳ Ｐゴシック" charset="-128"/>
                  </a:rPr>
                  <a:t>Each </a:t>
                </a:r>
                <a14:m>
                  <m:oMath xmlns:m="http://schemas.openxmlformats.org/officeDocument/2006/math">
                    <m:r>
                      <a:rPr lang="en-US" altLang="zh-CN" sz="2000">
                        <a:latin typeface="Cambria Math" panose="02040503050406030204" pitchFamily="18" charset="0"/>
                        <a:cs typeface="ＭＳ Ｐゴシック" charset="-128"/>
                      </a:rPr>
                      <m:t>𝑤</m:t>
                    </m:r>
                    <m:r>
                      <a:rPr lang="en-US" altLang="zh-CN" sz="2000">
                        <a:latin typeface="Cambria Math" panose="02040503050406030204" pitchFamily="18" charset="0"/>
                        <a:cs typeface="ＭＳ Ｐゴシック" charset="-128"/>
                      </a:rPr>
                      <m:t>∈</m:t>
                    </m:r>
                    <m:r>
                      <a:rPr lang="en-US" altLang="zh-CN" sz="2000">
                        <a:latin typeface="Cambria Math" panose="02040503050406030204" pitchFamily="18" charset="0"/>
                        <a:cs typeface="ＭＳ Ｐゴシック" charset="-128"/>
                      </a:rPr>
                      <m:t>𝑊</m:t>
                    </m:r>
                  </m:oMath>
                </a14:m>
                <a:r>
                  <a:rPr lang="en-US" altLang="zh-CN" sz="2000" dirty="0">
                    <a:latin typeface="+mn-lt"/>
                    <a:cs typeface="ＭＳ Ｐゴシック" charset="-128"/>
                  </a:rPr>
                  <a:t>: location </a:t>
                </a:r>
                <a14:m>
                  <m:oMath xmlns:m="http://schemas.openxmlformats.org/officeDocument/2006/math">
                    <m:sSub>
                      <m:sSubPr>
                        <m:ctrlPr>
                          <a:rPr lang="en-US" altLang="zh-CN" sz="2000" i="1">
                            <a:latin typeface="Cambria Math" panose="02040503050406030204" pitchFamily="18" charset="0"/>
                            <a:cs typeface="ＭＳ Ｐゴシック" charset="-128"/>
                          </a:rPr>
                        </m:ctrlPr>
                      </m:sSubPr>
                      <m:e>
                        <m:r>
                          <a:rPr lang="en-US" altLang="zh-CN" sz="2000">
                            <a:latin typeface="Cambria Math" panose="02040503050406030204" pitchFamily="18" charset="0"/>
                            <a:cs typeface="ＭＳ Ｐゴシック" charset="-128"/>
                          </a:rPr>
                          <m:t>𝒍</m:t>
                        </m:r>
                      </m:e>
                      <m:sub>
                        <m:r>
                          <a:rPr lang="en-US" altLang="zh-CN" sz="2000">
                            <a:latin typeface="Cambria Math" panose="02040503050406030204" pitchFamily="18" charset="0"/>
                            <a:cs typeface="ＭＳ Ｐゴシック" charset="-128"/>
                          </a:rPr>
                          <m:t>𝑤</m:t>
                        </m:r>
                      </m:sub>
                    </m:sSub>
                  </m:oMath>
                </a14:m>
                <a:r>
                  <a:rPr lang="en-US" altLang="zh-CN" sz="2000" dirty="0">
                    <a:latin typeface="+mn-lt"/>
                    <a:cs typeface="ＭＳ Ｐゴシック" charset="-128"/>
                  </a:rPr>
                  <a:t>, arriving time </a:t>
                </a:r>
                <a14:m>
                  <m:oMath xmlns:m="http://schemas.openxmlformats.org/officeDocument/2006/math">
                    <m:sSub>
                      <m:sSubPr>
                        <m:ctrlPr>
                          <a:rPr lang="en-US" altLang="zh-CN" sz="2000" i="1">
                            <a:latin typeface="Cambria Math" panose="02040503050406030204" pitchFamily="18" charset="0"/>
                            <a:cs typeface="ＭＳ Ｐゴシック" charset="-128"/>
                          </a:rPr>
                        </m:ctrlPr>
                      </m:sSubPr>
                      <m:e>
                        <m:r>
                          <a:rPr lang="en-US" altLang="zh-CN" sz="2000">
                            <a:latin typeface="Cambria Math" panose="02040503050406030204" pitchFamily="18" charset="0"/>
                            <a:cs typeface="ＭＳ Ｐゴシック" charset="-128"/>
                          </a:rPr>
                          <m:t>𝑎</m:t>
                        </m:r>
                      </m:e>
                      <m:sub>
                        <m:r>
                          <a:rPr lang="en-US" altLang="zh-CN" sz="2000">
                            <a:latin typeface="Cambria Math" panose="02040503050406030204" pitchFamily="18" charset="0"/>
                            <a:cs typeface="ＭＳ Ｐゴシック" charset="-128"/>
                          </a:rPr>
                          <m:t>𝑤</m:t>
                        </m:r>
                      </m:sub>
                    </m:sSub>
                  </m:oMath>
                </a14:m>
                <a:r>
                  <a:rPr lang="en-US" altLang="zh-CN" sz="2000" dirty="0">
                    <a:latin typeface="+mn-lt"/>
                    <a:cs typeface="ＭＳ Ｐゴシック" charset="-128"/>
                  </a:rPr>
                  <a:t>, deadline </a:t>
                </a:r>
                <a14:m>
                  <m:oMath xmlns:m="http://schemas.openxmlformats.org/officeDocument/2006/math">
                    <m:sSub>
                      <m:sSubPr>
                        <m:ctrlPr>
                          <a:rPr lang="en-US" altLang="zh-CN" sz="2000" i="1">
                            <a:latin typeface="Cambria Math" panose="02040503050406030204" pitchFamily="18" charset="0"/>
                            <a:cs typeface="ＭＳ Ｐゴシック" charset="-128"/>
                          </a:rPr>
                        </m:ctrlPr>
                      </m:sSubPr>
                      <m:e>
                        <m:r>
                          <a:rPr lang="en-US" altLang="zh-CN" sz="2000">
                            <a:latin typeface="Cambria Math" panose="02040503050406030204" pitchFamily="18" charset="0"/>
                            <a:cs typeface="ＭＳ Ｐゴシック" charset="-128"/>
                          </a:rPr>
                          <m:t>𝑑</m:t>
                        </m:r>
                      </m:e>
                      <m:sub>
                        <m:r>
                          <a:rPr lang="en-US" altLang="zh-CN" sz="2000">
                            <a:latin typeface="Cambria Math" panose="02040503050406030204" pitchFamily="18" charset="0"/>
                            <a:cs typeface="ＭＳ Ｐゴシック" charset="-128"/>
                          </a:rPr>
                          <m:t>𝑤</m:t>
                        </m:r>
                      </m:sub>
                    </m:sSub>
                  </m:oMath>
                </a14:m>
                <a:r>
                  <a:rPr lang="en-US" altLang="zh-CN" sz="2000" dirty="0">
                    <a:latin typeface="+mn-lt"/>
                    <a:cs typeface="ＭＳ Ｐゴシック" charset="-128"/>
                  </a:rPr>
                  <a:t>, range radius </a:t>
                </a:r>
                <a14:m>
                  <m:oMath xmlns:m="http://schemas.openxmlformats.org/officeDocument/2006/math">
                    <m:sSub>
                      <m:sSubPr>
                        <m:ctrlPr>
                          <a:rPr lang="en-US" altLang="zh-CN" sz="2000" i="1">
                            <a:latin typeface="Cambria Math" panose="02040503050406030204" pitchFamily="18" charset="0"/>
                            <a:cs typeface="ＭＳ Ｐゴシック" charset="-128"/>
                          </a:rPr>
                        </m:ctrlPr>
                      </m:sSubPr>
                      <m:e>
                        <m:r>
                          <a:rPr lang="en-US" altLang="zh-CN" sz="2000">
                            <a:latin typeface="Cambria Math" panose="02040503050406030204" pitchFamily="18" charset="0"/>
                            <a:cs typeface="ＭＳ Ｐゴシック" charset="-128"/>
                          </a:rPr>
                          <m:t>𝑟</m:t>
                        </m:r>
                      </m:e>
                      <m:sub>
                        <m:r>
                          <a:rPr lang="en-US" altLang="zh-CN" sz="2000">
                            <a:latin typeface="Cambria Math" panose="02040503050406030204" pitchFamily="18" charset="0"/>
                            <a:cs typeface="ＭＳ Ｐゴシック" charset="-128"/>
                          </a:rPr>
                          <m:t>𝑤</m:t>
                        </m:r>
                      </m:sub>
                    </m:sSub>
                  </m:oMath>
                </a14:m>
                <a:r>
                  <a:rPr lang="en-US" altLang="zh-CN" sz="2000" dirty="0">
                    <a:latin typeface="+mn-lt"/>
                    <a:cs typeface="ＭＳ Ｐゴシック" charset="-128"/>
                  </a:rPr>
                  <a:t>, capacity </a:t>
                </a:r>
                <a14:m>
                  <m:oMath xmlns:m="http://schemas.openxmlformats.org/officeDocument/2006/math">
                    <m:sSub>
                      <m:sSubPr>
                        <m:ctrlPr>
                          <a:rPr lang="en-US" altLang="zh-CN" sz="2000" i="1">
                            <a:latin typeface="Cambria Math" panose="02040503050406030204" pitchFamily="18" charset="0"/>
                            <a:cs typeface="ＭＳ Ｐゴシック" charset="-128"/>
                          </a:rPr>
                        </m:ctrlPr>
                      </m:sSubPr>
                      <m:e>
                        <m:r>
                          <a:rPr lang="en-US" altLang="zh-CN" sz="2000">
                            <a:latin typeface="Cambria Math" panose="02040503050406030204" pitchFamily="18" charset="0"/>
                            <a:cs typeface="ＭＳ Ｐゴシック" charset="-128"/>
                          </a:rPr>
                          <m:t>𝑐</m:t>
                        </m:r>
                      </m:e>
                      <m:sub>
                        <m:r>
                          <a:rPr lang="en-US" altLang="zh-CN" sz="2000">
                            <a:latin typeface="Cambria Math" panose="02040503050406030204" pitchFamily="18" charset="0"/>
                            <a:cs typeface="ＭＳ Ｐゴシック" charset="-128"/>
                          </a:rPr>
                          <m:t>𝑤</m:t>
                        </m:r>
                      </m:sub>
                    </m:sSub>
                  </m:oMath>
                </a14:m>
                <a:r>
                  <a:rPr lang="en-US" altLang="zh-CN" sz="2000" dirty="0">
                    <a:latin typeface="+mn-lt"/>
                    <a:cs typeface="ＭＳ Ｐゴシック" charset="-128"/>
                  </a:rPr>
                  <a:t> and success ratio </a:t>
                </a:r>
                <a14:m>
                  <m:oMath xmlns:m="http://schemas.openxmlformats.org/officeDocument/2006/math">
                    <m:sSub>
                      <m:sSubPr>
                        <m:ctrlPr>
                          <a:rPr lang="en-US" altLang="zh-CN" sz="2000" i="1">
                            <a:latin typeface="Cambria Math" panose="02040503050406030204" pitchFamily="18" charset="0"/>
                            <a:cs typeface="ＭＳ Ｐゴシック" charset="-128"/>
                          </a:rPr>
                        </m:ctrlPr>
                      </m:sSubPr>
                      <m:e>
                        <m:r>
                          <a:rPr lang="el-GR" altLang="zh-CN" sz="2000">
                            <a:latin typeface="Cambria Math" panose="02040503050406030204" pitchFamily="18" charset="0"/>
                            <a:cs typeface="ＭＳ Ｐゴシック" charset="-128"/>
                          </a:rPr>
                          <m:t>𝛿</m:t>
                        </m:r>
                      </m:e>
                      <m:sub>
                        <m:r>
                          <a:rPr lang="en-US" altLang="zh-CN" sz="2000">
                            <a:latin typeface="Cambria Math" panose="02040503050406030204" pitchFamily="18" charset="0"/>
                            <a:cs typeface="ＭＳ Ｐゴシック" charset="-128"/>
                          </a:rPr>
                          <m:t>𝑤</m:t>
                        </m:r>
                      </m:sub>
                    </m:sSub>
                  </m:oMath>
                </a14:m>
                <a:r>
                  <a:rPr lang="en-US" altLang="zh-CN" sz="2000" dirty="0">
                    <a:latin typeface="+mn-lt"/>
                    <a:cs typeface="ＭＳ Ｐゴシック" charset="-128"/>
                  </a:rPr>
                  <a:t>.</a:t>
                </a:r>
              </a:p>
              <a:p>
                <a:pPr lvl="1" algn="just">
                  <a:lnSpc>
                    <a:spcPct val="95000"/>
                  </a:lnSpc>
                  <a:spcBef>
                    <a:spcPct val="25000"/>
                  </a:spcBef>
                  <a:spcAft>
                    <a:spcPct val="10000"/>
                  </a:spcAft>
                  <a:buSzPct val="60000"/>
                  <a:defRPr/>
                </a:pPr>
                <a:r>
                  <a:rPr lang="en-US" altLang="zh-CN" sz="2000" dirty="0">
                    <a:latin typeface="+mn-lt"/>
                    <a:cs typeface="ＭＳ Ｐゴシック" charset="-128"/>
                  </a:rPr>
                  <a:t>Utility Function: </a:t>
                </a:r>
                <a14:m>
                  <m:oMath xmlns:m="http://schemas.openxmlformats.org/officeDocument/2006/math">
                    <m:sSub>
                      <m:sSubPr>
                        <m:ctrlPr>
                          <a:rPr lang="en-US" altLang="zh-CN" sz="2000" i="1">
                            <a:latin typeface="Cambria Math" panose="02040503050406030204" pitchFamily="18" charset="0"/>
                            <a:cs typeface="ＭＳ Ｐゴシック" charset="-128"/>
                          </a:rPr>
                        </m:ctrlPr>
                      </m:sSubPr>
                      <m:e>
                        <m:r>
                          <a:rPr lang="en-US" altLang="zh-CN" sz="2000">
                            <a:latin typeface="Cambria Math" panose="02040503050406030204" pitchFamily="18" charset="0"/>
                            <a:cs typeface="ＭＳ Ｐゴシック" charset="-128"/>
                          </a:rPr>
                          <m:t>𝑈</m:t>
                        </m:r>
                        <m:d>
                          <m:dPr>
                            <m:ctrlPr>
                              <a:rPr lang="en-US" altLang="zh-CN" sz="2000" i="1">
                                <a:latin typeface="Cambria Math" panose="02040503050406030204" pitchFamily="18" charset="0"/>
                                <a:cs typeface="ＭＳ Ｐゴシック" charset="-128"/>
                              </a:rPr>
                            </m:ctrlPr>
                          </m:dPr>
                          <m:e>
                            <m:r>
                              <a:rPr lang="en-US" altLang="zh-CN" sz="2000">
                                <a:latin typeface="Cambria Math" panose="02040503050406030204" pitchFamily="18" charset="0"/>
                                <a:cs typeface="ＭＳ Ｐゴシック" charset="-128"/>
                              </a:rPr>
                              <m:t>𝑡</m:t>
                            </m:r>
                            <m:r>
                              <a:rPr lang="en-US" altLang="zh-CN" sz="2000">
                                <a:latin typeface="Cambria Math" panose="02040503050406030204" pitchFamily="18" charset="0"/>
                                <a:cs typeface="ＭＳ Ｐゴシック" charset="-128"/>
                              </a:rPr>
                              <m:t>,</m:t>
                            </m:r>
                            <m:r>
                              <a:rPr lang="en-US" altLang="zh-CN" sz="2000">
                                <a:latin typeface="Cambria Math" panose="02040503050406030204" pitchFamily="18" charset="0"/>
                                <a:cs typeface="ＭＳ Ｐゴシック" charset="-128"/>
                              </a:rPr>
                              <m:t>𝑤</m:t>
                            </m:r>
                          </m:e>
                        </m:d>
                        <m:r>
                          <a:rPr lang="en-US" altLang="zh-CN" sz="2000">
                            <a:latin typeface="Cambria Math" panose="02040503050406030204" pitchFamily="18" charset="0"/>
                            <a:cs typeface="ＭＳ Ｐゴシック" charset="-128"/>
                          </a:rPr>
                          <m:t>=</m:t>
                        </m:r>
                        <m:r>
                          <a:rPr lang="en-US" altLang="zh-CN" sz="2000">
                            <a:latin typeface="Cambria Math" panose="02040503050406030204" pitchFamily="18" charset="0"/>
                            <a:cs typeface="ＭＳ Ｐゴシック" charset="-128"/>
                          </a:rPr>
                          <m:t>𝑝</m:t>
                        </m:r>
                      </m:e>
                      <m:sub>
                        <m:r>
                          <a:rPr lang="en-US" altLang="zh-CN" sz="2000">
                            <a:latin typeface="Cambria Math" panose="02040503050406030204" pitchFamily="18" charset="0"/>
                            <a:cs typeface="ＭＳ Ｐゴシック" charset="-128"/>
                          </a:rPr>
                          <m:t>𝑡</m:t>
                        </m:r>
                      </m:sub>
                    </m:sSub>
                    <m:r>
                      <a:rPr lang="en-US" altLang="zh-CN" sz="2000">
                        <a:latin typeface="Cambria Math" panose="02040503050406030204" pitchFamily="18" charset="0"/>
                        <a:cs typeface="ＭＳ Ｐゴシック" charset="-128"/>
                      </a:rPr>
                      <m:t>×</m:t>
                    </m:r>
                    <m:sSub>
                      <m:sSubPr>
                        <m:ctrlPr>
                          <a:rPr lang="en-US" altLang="zh-CN" sz="2000" i="1">
                            <a:latin typeface="Cambria Math" panose="02040503050406030204" pitchFamily="18" charset="0"/>
                            <a:cs typeface="ＭＳ Ｐゴシック" charset="-128"/>
                          </a:rPr>
                        </m:ctrlPr>
                      </m:sSubPr>
                      <m:e>
                        <m:r>
                          <a:rPr lang="el-GR" altLang="zh-CN" sz="2000">
                            <a:latin typeface="Cambria Math" panose="02040503050406030204" pitchFamily="18" charset="0"/>
                            <a:cs typeface="ＭＳ Ｐゴシック" charset="-128"/>
                          </a:rPr>
                          <m:t>𝛿</m:t>
                        </m:r>
                      </m:e>
                      <m:sub>
                        <m:r>
                          <a:rPr lang="en-US" altLang="zh-CN" sz="2000">
                            <a:latin typeface="Cambria Math" panose="02040503050406030204" pitchFamily="18" charset="0"/>
                            <a:cs typeface="ＭＳ Ｐゴシック" charset="-128"/>
                          </a:rPr>
                          <m:t>𝑤</m:t>
                        </m:r>
                      </m:sub>
                    </m:sSub>
                  </m:oMath>
                </a14:m>
                <a:r>
                  <a:rPr lang="en-US" altLang="zh-CN" sz="2000" dirty="0">
                    <a:latin typeface="+mn-lt"/>
                    <a:cs typeface="ＭＳ Ｐゴシック" charset="-128"/>
                  </a:rPr>
                  <a:t>.</a:t>
                </a:r>
              </a:p>
              <a:p>
                <a:pPr algn="just">
                  <a:lnSpc>
                    <a:spcPct val="95000"/>
                  </a:lnSpc>
                  <a:spcBef>
                    <a:spcPts val="200"/>
                  </a:spcBef>
                  <a:spcAft>
                    <a:spcPts val="0"/>
                  </a:spcAft>
                  <a:buSzPct val="60000"/>
                  <a:defRPr/>
                </a:pPr>
                <a:r>
                  <a:rPr lang="en-US" altLang="zh-CN" sz="2400" dirty="0"/>
                  <a:t>Find an online allocation </a:t>
                </a:r>
                <a14:m>
                  <m:oMath xmlns:m="http://schemas.openxmlformats.org/officeDocument/2006/math">
                    <m:r>
                      <a:rPr lang="en-US" altLang="zh-CN" sz="2400" b="0" i="1">
                        <a:latin typeface="Cambria Math"/>
                      </a:rPr>
                      <m:t>𝑀</m:t>
                    </m:r>
                  </m:oMath>
                </a14:m>
                <a:r>
                  <a:rPr lang="en-US" altLang="zh-CN" sz="2400" dirty="0"/>
                  <a:t> to maximize the total utility </a:t>
                </a:r>
                <a:r>
                  <a:rPr lang="en-US" altLang="zh-CN" sz="2400" i="1" dirty="0"/>
                  <a:t>MaxSum(M)</a:t>
                </a:r>
                <a:r>
                  <a:rPr lang="en-US" altLang="zh-CN" sz="2400" dirty="0"/>
                  <a:t>=</a:t>
                </a:r>
                <a14:m>
                  <m:oMath xmlns:m="http://schemas.openxmlformats.org/officeDocument/2006/math">
                    <m:nary>
                      <m:naryPr>
                        <m:chr m:val="∑"/>
                        <m:supHide m:val="on"/>
                        <m:ctrlPr>
                          <a:rPr lang="en-US" altLang="zh-CN" sz="2400" i="1">
                            <a:latin typeface="Cambria Math" panose="02040503050406030204" pitchFamily="18" charset="0"/>
                          </a:rPr>
                        </m:ctrlPr>
                      </m:naryPr>
                      <m:sub>
                        <m:r>
                          <a:rPr lang="en-US" altLang="zh-CN" sz="2400" b="0" i="1">
                            <a:latin typeface="Cambria Math" panose="02040503050406030204" pitchFamily="18" charset="0"/>
                          </a:rPr>
                          <m:t>𝑡</m:t>
                        </m:r>
                        <m:r>
                          <a:rPr lang="en-US" altLang="zh-CN" sz="2400" i="1">
                            <a:latin typeface="Cambria Math"/>
                          </a:rPr>
                          <m:t>∈</m:t>
                        </m:r>
                        <m:r>
                          <a:rPr lang="en-US" altLang="zh-CN" sz="2400" b="0" i="1">
                            <a:latin typeface="Cambria Math" panose="02040503050406030204" pitchFamily="18" charset="0"/>
                          </a:rPr>
                          <m:t>𝑇</m:t>
                        </m:r>
                        <m:r>
                          <a:rPr lang="en-US" altLang="zh-CN" sz="2400" i="1">
                            <a:latin typeface="Cambria Math"/>
                          </a:rPr>
                          <m:t>, </m:t>
                        </m:r>
                        <m:r>
                          <a:rPr lang="en-US" altLang="zh-CN" sz="2400" b="0" i="1">
                            <a:latin typeface="Cambria Math" panose="02040503050406030204" pitchFamily="18" charset="0"/>
                          </a:rPr>
                          <m:t>𝑤</m:t>
                        </m:r>
                        <m:r>
                          <a:rPr lang="en-US" altLang="zh-CN" sz="2400" i="1">
                            <a:latin typeface="Cambria Math"/>
                          </a:rPr>
                          <m:t>∈</m:t>
                        </m:r>
                        <m:r>
                          <a:rPr lang="en-US" altLang="zh-CN" sz="2400" b="0" i="1">
                            <a:latin typeface="Cambria Math" panose="02040503050406030204" pitchFamily="18" charset="0"/>
                          </a:rPr>
                          <m:t>𝑊</m:t>
                        </m:r>
                      </m:sub>
                      <m:sup/>
                      <m:e>
                        <m:r>
                          <a:rPr lang="en-US" altLang="zh-CN" sz="2400" b="0" i="1">
                            <a:latin typeface="Cambria Math" panose="02040503050406030204" pitchFamily="18" charset="0"/>
                          </a:rPr>
                          <m:t>𝑈</m:t>
                        </m:r>
                        <m:r>
                          <a:rPr lang="en-US" altLang="zh-CN" sz="2400" i="1">
                            <a:latin typeface="Cambria Math"/>
                          </a:rPr>
                          <m:t>(</m:t>
                        </m:r>
                        <m:r>
                          <a:rPr lang="en-US" altLang="zh-CN" sz="2400" i="1">
                            <a:latin typeface="Cambria Math" panose="02040503050406030204" pitchFamily="18" charset="0"/>
                          </a:rPr>
                          <m:t>𝑡</m:t>
                        </m:r>
                        <m:r>
                          <a:rPr lang="en-US" altLang="zh-CN" sz="2400" i="1">
                            <a:latin typeface="Cambria Math"/>
                          </a:rPr>
                          <m:t>,</m:t>
                        </m:r>
                        <m:r>
                          <a:rPr lang="en-US" altLang="zh-CN" sz="2400" i="1">
                            <a:latin typeface="Cambria Math" panose="02040503050406030204" pitchFamily="18" charset="0"/>
                          </a:rPr>
                          <m:t>𝑤</m:t>
                        </m:r>
                        <m:r>
                          <a:rPr lang="en-US" altLang="zh-CN" sz="2400" i="1">
                            <a:latin typeface="Cambria Math"/>
                          </a:rPr>
                          <m:t>)</m:t>
                        </m:r>
                      </m:e>
                    </m:nary>
                  </m:oMath>
                </a14:m>
                <a:r>
                  <a:rPr lang="en-US" altLang="zh-CN" sz="2400" dirty="0"/>
                  <a:t> </a:t>
                </a:r>
                <a:r>
                  <a:rPr lang="en-US" altLang="zh-CN" sz="2400" dirty="0" err="1"/>
                  <a:t>s.t.</a:t>
                </a:r>
                <a:endParaRPr lang="en-US" altLang="zh-CN" sz="2400" dirty="0">
                  <a:cs typeface="ＭＳ Ｐゴシック" charset="-128"/>
                </a:endParaRPr>
              </a:p>
              <a:p>
                <a:pPr lvl="1" algn="just">
                  <a:lnSpc>
                    <a:spcPct val="95000"/>
                  </a:lnSpc>
                  <a:spcBef>
                    <a:spcPct val="25000"/>
                  </a:spcBef>
                  <a:spcAft>
                    <a:spcPct val="10000"/>
                  </a:spcAft>
                  <a:buSzPct val="60000"/>
                  <a:defRPr/>
                </a:pPr>
                <a:r>
                  <a:rPr lang="en-US" altLang="zh-CN" sz="2000" dirty="0">
                    <a:cs typeface="ＭＳ Ｐゴシック" charset="-128"/>
                  </a:rPr>
                  <a:t>Deadline Constraint.</a:t>
                </a:r>
              </a:p>
              <a:p>
                <a:pPr lvl="1" algn="just">
                  <a:lnSpc>
                    <a:spcPct val="95000"/>
                  </a:lnSpc>
                  <a:spcBef>
                    <a:spcPct val="25000"/>
                  </a:spcBef>
                  <a:spcAft>
                    <a:spcPct val="10000"/>
                  </a:spcAft>
                  <a:buSzPct val="60000"/>
                  <a:defRPr/>
                </a:pPr>
                <a:r>
                  <a:rPr lang="en-US" altLang="zh-CN" sz="2000" dirty="0">
                    <a:cs typeface="ＭＳ Ｐゴシック" charset="-128"/>
                  </a:rPr>
                  <a:t>Capacity Constraint.</a:t>
                </a:r>
              </a:p>
              <a:p>
                <a:pPr lvl="1" algn="just">
                  <a:lnSpc>
                    <a:spcPct val="95000"/>
                  </a:lnSpc>
                  <a:spcBef>
                    <a:spcPct val="25000"/>
                  </a:spcBef>
                  <a:spcAft>
                    <a:spcPct val="10000"/>
                  </a:spcAft>
                  <a:buSzPct val="60000"/>
                  <a:defRPr/>
                </a:pPr>
                <a:r>
                  <a:rPr lang="en-US" altLang="zh-CN" sz="2000" dirty="0">
                    <a:cs typeface="ＭＳ Ｐゴシック" charset="-128"/>
                  </a:rPr>
                  <a:t>Range Constraint.</a:t>
                </a:r>
              </a:p>
              <a:p>
                <a:pPr lvl="1" algn="just">
                  <a:lnSpc>
                    <a:spcPct val="95000"/>
                  </a:lnSpc>
                  <a:spcBef>
                    <a:spcPct val="25000"/>
                  </a:spcBef>
                  <a:spcAft>
                    <a:spcPct val="10000"/>
                  </a:spcAft>
                  <a:buSzPct val="60000"/>
                  <a:defRPr/>
                </a:pPr>
                <a:r>
                  <a:rPr lang="en-US" altLang="zh-CN" sz="2000" dirty="0">
                    <a:cs typeface="ＭＳ Ｐゴシック" charset="-128"/>
                  </a:rPr>
                  <a:t>Invariable Constraint (Online Scenarios Only): </a:t>
                </a:r>
                <a:r>
                  <a:rPr lang="en-US" altLang="zh-CN" sz="2000" b="0" i="1" dirty="0">
                    <a:cs typeface="ＭＳ Ｐゴシック" charset="-128"/>
                  </a:rPr>
                  <a:t>Once a task t is assigned to a worker w, the allocation of (t, w) cannot be changed.</a:t>
                </a:r>
              </a:p>
              <a:p>
                <a:pPr lvl="1" algn="just">
                  <a:lnSpc>
                    <a:spcPct val="95000"/>
                  </a:lnSpc>
                  <a:spcBef>
                    <a:spcPct val="25000"/>
                  </a:spcBef>
                  <a:spcAft>
                    <a:spcPct val="10000"/>
                  </a:spcAft>
                  <a:buSzPct val="60000"/>
                  <a:defRPr/>
                </a:pPr>
                <a:endParaRPr lang="en-US" altLang="zh-CN" sz="2000" dirty="0">
                  <a:cs typeface="ＭＳ Ｐゴシック" charset="-128"/>
                </a:endParaRPr>
              </a:p>
            </p:txBody>
          </p:sp>
        </mc:Choice>
        <mc:Fallback xmlns="">
          <p:sp>
            <p:nvSpPr>
              <p:cNvPr id="4" name="Rectangle 3"/>
              <p:cNvSpPr txBox="1">
                <a:spLocks noRot="1" noChangeAspect="1" noMove="1" noResize="1" noEditPoints="1" noAdjustHandles="1" noChangeArrowheads="1" noChangeShapeType="1" noTextEdit="1"/>
              </p:cNvSpPr>
              <p:nvPr/>
            </p:nvSpPr>
            <p:spPr bwMode="auto">
              <a:xfrm>
                <a:off x="228600" y="836612"/>
                <a:ext cx="8591550" cy="5832747"/>
              </a:xfrm>
              <a:prstGeom prst="rect">
                <a:avLst/>
              </a:prstGeom>
              <a:blipFill>
                <a:blip r:embed="rId3"/>
                <a:stretch>
                  <a:fillRect l="-213" t="-1045" r="-1065" b="-146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54</a:t>
            </a:fld>
            <a:endParaRPr lang="en-US" altLang="zh-CN" sz="1200" b="0">
              <a:ea typeface="Gulim" pitchFamily="34" charset="-127"/>
            </a:endParaRPr>
          </a:p>
        </p:txBody>
      </p:sp>
    </p:spTree>
    <p:extLst>
      <p:ext uri="{BB962C8B-B14F-4D97-AF65-F5344CB8AC3E}">
        <p14:creationId xmlns:p14="http://schemas.microsoft.com/office/powerpoint/2010/main" val="404753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0" name="Title 1"/>
          <p:cNvSpPr>
            <a:spLocks noGrp="1"/>
          </p:cNvSpPr>
          <p:nvPr>
            <p:ph type="title"/>
          </p:nvPr>
        </p:nvSpPr>
        <p:spPr>
          <a:xfrm>
            <a:off x="0" y="122238"/>
            <a:ext cx="9144000" cy="714375"/>
          </a:xfrm>
        </p:spPr>
        <p:txBody>
          <a:bodyPr/>
          <a:lstStyle/>
          <a:p>
            <a:pPr algn="ctr" eaLnBrk="1" hangingPunct="1"/>
            <a:r>
              <a:rPr lang="en-US" altLang="zh-CN" sz="3500"/>
              <a:t>Problem Statement</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4494" y="990487"/>
            <a:ext cx="4232870" cy="3564199"/>
          </a:xfrm>
          <a:prstGeom prst="rect">
            <a:avLst/>
          </a:prstGeom>
        </p:spPr>
      </p:pic>
      <mc:AlternateContent xmlns:mc="http://schemas.openxmlformats.org/markup-compatibility/2006" xmlns:a14="http://schemas.microsoft.com/office/drawing/2010/main">
        <mc:Choice Requires="a14">
          <p:graphicFrame>
            <p:nvGraphicFramePr>
              <p:cNvPr id="11" name="表格 10"/>
              <p:cNvGraphicFramePr>
                <a:graphicFrameLocks noGrp="1"/>
              </p:cNvGraphicFramePr>
              <p:nvPr>
                <p:extLst/>
              </p:nvPr>
            </p:nvGraphicFramePr>
            <p:xfrm>
              <a:off x="179511" y="990487"/>
              <a:ext cx="4248472" cy="2317590"/>
            </p:xfrm>
            <a:graphic>
              <a:graphicData uri="http://schemas.openxmlformats.org/drawingml/2006/table">
                <a:tbl>
                  <a:tblPr firstRow="1" bandRow="1">
                    <a:tableStyleId>{93296810-A885-4BE3-A3E7-6D5BEEA58F35}</a:tableStyleId>
                  </a:tblPr>
                  <a:tblGrid>
                    <a:gridCol w="768717">
                      <a:extLst>
                        <a:ext uri="{9D8B030D-6E8A-4147-A177-3AD203B41FA5}">
                          <a16:colId xmlns:a16="http://schemas.microsoft.com/office/drawing/2014/main" val="20000"/>
                        </a:ext>
                      </a:extLst>
                    </a:gridCol>
                    <a:gridCol w="695951">
                      <a:extLst>
                        <a:ext uri="{9D8B030D-6E8A-4147-A177-3AD203B41FA5}">
                          <a16:colId xmlns:a16="http://schemas.microsoft.com/office/drawing/2014/main" val="20001"/>
                        </a:ext>
                      </a:extLst>
                    </a:gridCol>
                    <a:gridCol w="695951">
                      <a:extLst>
                        <a:ext uri="{9D8B030D-6E8A-4147-A177-3AD203B41FA5}">
                          <a16:colId xmlns:a16="http://schemas.microsoft.com/office/drawing/2014/main" val="20002"/>
                        </a:ext>
                      </a:extLst>
                    </a:gridCol>
                    <a:gridCol w="695951">
                      <a:extLst>
                        <a:ext uri="{9D8B030D-6E8A-4147-A177-3AD203B41FA5}">
                          <a16:colId xmlns:a16="http://schemas.microsoft.com/office/drawing/2014/main" val="20003"/>
                        </a:ext>
                      </a:extLst>
                    </a:gridCol>
                    <a:gridCol w="695951">
                      <a:extLst>
                        <a:ext uri="{9D8B030D-6E8A-4147-A177-3AD203B41FA5}">
                          <a16:colId xmlns:a16="http://schemas.microsoft.com/office/drawing/2014/main" val="20004"/>
                        </a:ext>
                      </a:extLst>
                    </a:gridCol>
                    <a:gridCol w="695951">
                      <a:extLst>
                        <a:ext uri="{9D8B030D-6E8A-4147-A177-3AD203B41FA5}">
                          <a16:colId xmlns:a16="http://schemas.microsoft.com/office/drawing/2014/main" val="20005"/>
                        </a:ext>
                      </a:extLst>
                    </a:gridCol>
                  </a:tblGrid>
                  <a:tr h="463518">
                    <a:tc>
                      <a:txBody>
                        <a:bodyPr/>
                        <a:lstStyle/>
                        <a:p>
                          <a:endParaRPr lang="zh-CN" altLang="en-US" sz="1800" b="1" i="1" kern="1200" dirty="0">
                            <a:solidFill>
                              <a:schemeClr val="tx1"/>
                            </a:solidFill>
                            <a:latin typeface="Calibri" panose="020F0502020204030204" pitchFamily="34" charset="0"/>
                            <a:ea typeface="+mn-ea"/>
                            <a:cs typeface="+mn-cs"/>
                          </a:endParaRP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𝟏</m:t>
                                    </m:r>
                                  </m:sub>
                                </m:sSub>
                              </m:oMath>
                            </m:oMathPara>
                          </a14:m>
                          <a:endParaRPr lang="zh-CN" altLang="en-US" sz="1800" b="1" dirty="0">
                            <a:solidFill>
                              <a:schemeClr val="tx1"/>
                            </a:solidFill>
                            <a:latin typeface="Calibri" panose="020F0502020204030204" pitchFamily="34" charset="0"/>
                          </a:endParaRP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𝟐</m:t>
                                    </m:r>
                                  </m:sub>
                                </m:sSub>
                              </m:oMath>
                            </m:oMathPara>
                          </a14:m>
                          <a:endParaRPr lang="zh-CN" altLang="en-US" sz="1800" b="1" dirty="0">
                            <a:solidFill>
                              <a:schemeClr val="tx1"/>
                            </a:solidFill>
                            <a:latin typeface="Calibri" panose="020F0502020204030204" pitchFamily="34" charset="0"/>
                          </a:endParaRP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𝟑</m:t>
                                    </m:r>
                                  </m:sub>
                                </m:sSub>
                              </m:oMath>
                            </m:oMathPara>
                          </a14:m>
                          <a:endParaRPr lang="zh-CN" altLang="en-US" sz="1800" b="1" dirty="0">
                            <a:solidFill>
                              <a:schemeClr val="tx1"/>
                            </a:solidFill>
                            <a:latin typeface="Calibri" panose="020F0502020204030204" pitchFamily="34" charset="0"/>
                          </a:endParaRP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𝟒</m:t>
                                    </m:r>
                                  </m:sub>
                                </m:sSub>
                              </m:oMath>
                            </m:oMathPara>
                          </a14:m>
                          <a:endParaRPr lang="zh-CN" altLang="en-US" sz="1800" b="1" dirty="0">
                            <a:solidFill>
                              <a:schemeClr val="tx1"/>
                            </a:solidFill>
                            <a:latin typeface="Calibri" panose="020F0502020204030204" pitchFamily="34" charset="0"/>
                          </a:endParaRP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𝟓</m:t>
                                    </m:r>
                                  </m:sub>
                                </m:sSub>
                              </m:oMath>
                            </m:oMathPara>
                          </a14:m>
                          <a:endParaRPr lang="zh-CN" altLang="en-US" sz="1800" b="1" dirty="0">
                            <a:solidFill>
                              <a:schemeClr val="tx1"/>
                            </a:solidFill>
                            <a:latin typeface="Calibri" panose="020F0502020204030204" pitchFamily="34" charset="0"/>
                          </a:endParaRPr>
                        </a:p>
                      </a:txBody>
                      <a:tcPr anchor="ctr"/>
                    </a:tc>
                    <a:extLst>
                      <a:ext uri="{0D108BD9-81ED-4DB2-BD59-A6C34878D82A}">
                        <a16:rowId xmlns:a16="http://schemas.microsoft.com/office/drawing/2014/main" val="10000"/>
                      </a:ext>
                    </a:extLst>
                  </a:tr>
                  <a:tr h="463518">
                    <a:tc>
                      <a:txBody>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𝟏</m:t>
                                  </m:r>
                                </m:sub>
                              </m:sSub>
                            </m:oMath>
                          </a14:m>
                          <a:r>
                            <a:rPr lang="en-US" altLang="zh-CN" sz="1800" b="1" i="0" dirty="0">
                              <a:latin typeface="Calibri" panose="020F0502020204030204" pitchFamily="34" charset="0"/>
                            </a:rPr>
                            <a:t>(1)</a:t>
                          </a:r>
                          <a:endParaRPr lang="zh-CN" altLang="en-US" sz="1800" b="1" i="0" dirty="0">
                            <a:latin typeface="Calibri" panose="020F0502020204030204" pitchFamily="34" charset="0"/>
                          </a:endParaRPr>
                        </a:p>
                      </a:txBody>
                      <a:tcPr anchor="ctr"/>
                    </a:tc>
                    <a:tc>
                      <a:txBody>
                        <a:bodyPr/>
                        <a:lstStyle/>
                        <a:p>
                          <a:pPr algn="ctr"/>
                          <a:r>
                            <a:rPr lang="en-US" altLang="zh-CN" sz="1800" b="1" dirty="0"/>
                            <a:t>4</a:t>
                          </a:r>
                          <a:endParaRPr lang="zh-CN" altLang="en-US" sz="1800" b="1" dirty="0">
                            <a:solidFill>
                              <a:srgbClr val="FF0000"/>
                            </a:solidFill>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1"/>
                      </a:ext>
                    </a:extLst>
                  </a:tr>
                  <a:tr h="463518">
                    <a:tc>
                      <a:txBody>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𝟐</m:t>
                                  </m:r>
                                </m:sub>
                              </m:sSub>
                            </m:oMath>
                          </a14:m>
                          <a:r>
                            <a:rPr lang="en-US" altLang="zh-CN" sz="1800" b="1" i="0" dirty="0">
                              <a:latin typeface="Calibri" panose="020F0502020204030204" pitchFamily="34" charset="0"/>
                            </a:rPr>
                            <a:t>(1)</a:t>
                          </a:r>
                          <a:endParaRPr lang="zh-CN" altLang="en-US" sz="1800" b="1" i="0" dirty="0">
                            <a:latin typeface="Calibri" panose="020F0502020204030204" pitchFamily="34" charset="0"/>
                          </a:endParaRPr>
                        </a:p>
                      </a:txBody>
                      <a:tcPr anchor="ctr"/>
                    </a:tc>
                    <a:tc>
                      <a:txBody>
                        <a:bodyPr/>
                        <a:lstStyle/>
                        <a:p>
                          <a:pPr algn="ctr"/>
                          <a:r>
                            <a:rPr lang="en-US" altLang="zh-CN" sz="1800" dirty="0"/>
                            <a:t>3</a:t>
                          </a:r>
                          <a:endParaRPr lang="zh-CN" altLang="en-US" sz="1800" dirty="0">
                            <a:latin typeface="Calibri" panose="020F0502020204030204" pitchFamily="34" charset="0"/>
                          </a:endParaRPr>
                        </a:p>
                      </a:txBody>
                      <a:tcPr anchor="ctr"/>
                    </a:tc>
                    <a:tc>
                      <a:txBody>
                        <a:bodyPr/>
                        <a:lstStyle/>
                        <a:p>
                          <a:pPr algn="ctr"/>
                          <a:r>
                            <a:rPr lang="en-US" altLang="zh-CN" sz="1800" dirty="0"/>
                            <a:t>2</a:t>
                          </a:r>
                          <a:endParaRPr lang="zh-CN" altLang="en-US" sz="1800" dirty="0">
                            <a:solidFill>
                              <a:srgbClr val="FF0000"/>
                            </a:solidFill>
                            <a:latin typeface="Calibri" panose="020F0502020204030204" pitchFamily="34" charset="0"/>
                          </a:endParaRPr>
                        </a:p>
                      </a:txBody>
                      <a:tcPr anchor="ctr"/>
                    </a:tc>
                    <a:tc>
                      <a:txBody>
                        <a:bodyPr/>
                        <a:lstStyle/>
                        <a:p>
                          <a:pPr algn="ctr"/>
                          <a:r>
                            <a:rPr lang="en-US" altLang="zh-CN" sz="1800" b="1" dirty="0"/>
                            <a:t>7</a:t>
                          </a:r>
                          <a:endParaRPr lang="zh-CN" altLang="en-US" sz="1800" b="1"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2"/>
                      </a:ext>
                    </a:extLst>
                  </a:tr>
                  <a:tr h="463518">
                    <a:tc>
                      <a:txBody>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𝟑</m:t>
                                  </m:r>
                                </m:sub>
                              </m:sSub>
                            </m:oMath>
                          </a14:m>
                          <a:r>
                            <a:rPr lang="en-US" altLang="zh-CN" sz="1800" b="1" i="0" dirty="0">
                              <a:latin typeface="Calibri" panose="020F0502020204030204" pitchFamily="34" charset="0"/>
                            </a:rPr>
                            <a:t>(1)</a:t>
                          </a:r>
                          <a:endParaRPr lang="zh-CN" altLang="en-US" sz="1800" b="1" i="0" dirty="0">
                            <a:latin typeface="Calibri" panose="020F0502020204030204" pitchFamily="34" charset="0"/>
                          </a:endParaRPr>
                        </a:p>
                      </a:txBody>
                      <a:tcPr anchor="ctr"/>
                    </a:tc>
                    <a:tc>
                      <a:txBody>
                        <a:bodyPr/>
                        <a:lstStyle/>
                        <a:p>
                          <a:pPr algn="ctr"/>
                          <a:r>
                            <a:rPr lang="en-US" altLang="zh-CN" sz="1800" dirty="0">
                              <a:latin typeface="+mn-lt"/>
                            </a:rPr>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2</a:t>
                          </a:r>
                          <a:endParaRPr lang="zh-CN" altLang="en-US" sz="1800" dirty="0">
                            <a:latin typeface="Calibri" panose="020F0502020204030204" pitchFamily="34" charset="0"/>
                          </a:endParaRPr>
                        </a:p>
                      </a:txBody>
                      <a:tcPr anchor="ctr"/>
                    </a:tc>
                    <a:tc>
                      <a:txBody>
                        <a:bodyPr/>
                        <a:lstStyle/>
                        <a:p>
                          <a:pPr algn="ctr"/>
                          <a:r>
                            <a:rPr lang="en-US" altLang="zh-CN" sz="1800" b="1" dirty="0"/>
                            <a:t>11</a:t>
                          </a:r>
                          <a:endParaRPr lang="zh-CN" altLang="en-US" sz="1800" b="1" dirty="0">
                            <a:solidFill>
                              <a:srgbClr val="FF0000"/>
                            </a:solidFill>
                            <a:latin typeface="Calibri" panose="020F0502020204030204" pitchFamily="34" charset="0"/>
                          </a:endParaRPr>
                        </a:p>
                      </a:txBody>
                      <a:tcPr anchor="ctr"/>
                    </a:tc>
                    <a:tc>
                      <a:txBody>
                        <a:bodyPr/>
                        <a:lstStyle/>
                        <a:p>
                          <a:pPr algn="ctr"/>
                          <a:r>
                            <a:rPr lang="en-US" altLang="zh-CN" sz="1800" dirty="0"/>
                            <a:t>-</a:t>
                          </a: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3"/>
                      </a:ext>
                    </a:extLst>
                  </a:tr>
                  <a:tr h="463518">
                    <a:tc>
                      <a:txBody>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𝟒</m:t>
                                  </m:r>
                                </m:sub>
                              </m:sSub>
                            </m:oMath>
                          </a14:m>
                          <a:r>
                            <a:rPr lang="en-US" altLang="zh-CN" sz="1800" b="1" i="0" dirty="0"/>
                            <a:t>(2)</a:t>
                          </a:r>
                          <a:endParaRPr lang="zh-CN" altLang="en-US" sz="1800" b="1" i="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6</a:t>
                          </a:r>
                          <a:endParaRPr lang="zh-CN" altLang="en-US" sz="1800" dirty="0">
                            <a:solidFill>
                              <a:schemeClr val="tx1"/>
                            </a:solidFill>
                            <a:latin typeface="Calibri" panose="020F0502020204030204" pitchFamily="34" charset="0"/>
                          </a:endParaRPr>
                        </a:p>
                      </a:txBody>
                      <a:tcPr anchor="ctr"/>
                    </a:tc>
                    <a:tc>
                      <a:txBody>
                        <a:bodyPr/>
                        <a:lstStyle/>
                        <a:p>
                          <a:pPr algn="ctr"/>
                          <a:r>
                            <a:rPr lang="en-US" altLang="zh-CN" sz="1800" dirty="0"/>
                            <a:t>3</a:t>
                          </a:r>
                          <a:endParaRPr lang="zh-CN" altLang="en-US" sz="1800" dirty="0">
                            <a:latin typeface="Calibri" panose="020F0502020204030204" pitchFamily="34" charset="0"/>
                          </a:endParaRPr>
                        </a:p>
                      </a:txBody>
                      <a:tcPr anchor="ctr"/>
                    </a:tc>
                    <a:tc>
                      <a:txBody>
                        <a:bodyPr/>
                        <a:lstStyle/>
                        <a:p>
                          <a:pPr algn="ctr"/>
                          <a:r>
                            <a:rPr lang="en-US" altLang="zh-CN" sz="1800" b="1" dirty="0"/>
                            <a:t>5</a:t>
                          </a:r>
                          <a:endParaRPr lang="zh-CN" altLang="en-US" sz="1800" b="1"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4"/>
                      </a:ext>
                    </a:extLst>
                  </a:tr>
                </a:tbl>
              </a:graphicData>
            </a:graphic>
          </p:graphicFrame>
        </mc:Choice>
        <mc:Fallback xmlns="">
          <p:graphicFrame>
            <p:nvGraphicFramePr>
              <p:cNvPr id="11" name="表格 10"/>
              <p:cNvGraphicFramePr>
                <a:graphicFrameLocks noGrp="1"/>
              </p:cNvGraphicFramePr>
              <p:nvPr>
                <p:extLst>
                  <p:ext uri="{D42A27DB-BD31-4B8C-83A1-F6EECF244321}">
                    <p14:modId xmlns:p14="http://schemas.microsoft.com/office/powerpoint/2010/main" val="3780919396"/>
                  </p:ext>
                </p:extLst>
              </p:nvPr>
            </p:nvGraphicFramePr>
            <p:xfrm>
              <a:off x="179511" y="990487"/>
              <a:ext cx="4248472" cy="2317590"/>
            </p:xfrm>
            <a:graphic>
              <a:graphicData uri="http://schemas.openxmlformats.org/drawingml/2006/table">
                <a:tbl>
                  <a:tblPr firstRow="1" bandRow="1">
                    <a:tableStyleId>{93296810-A885-4BE3-A3E7-6D5BEEA58F35}</a:tableStyleId>
                  </a:tblPr>
                  <a:tblGrid>
                    <a:gridCol w="768717">
                      <a:extLst>
                        <a:ext uri="{9D8B030D-6E8A-4147-A177-3AD203B41FA5}">
                          <a16:colId xmlns:a16="http://schemas.microsoft.com/office/drawing/2014/main" val="20000"/>
                        </a:ext>
                      </a:extLst>
                    </a:gridCol>
                    <a:gridCol w="695951">
                      <a:extLst>
                        <a:ext uri="{9D8B030D-6E8A-4147-A177-3AD203B41FA5}">
                          <a16:colId xmlns:a16="http://schemas.microsoft.com/office/drawing/2014/main" val="20001"/>
                        </a:ext>
                      </a:extLst>
                    </a:gridCol>
                    <a:gridCol w="695951">
                      <a:extLst>
                        <a:ext uri="{9D8B030D-6E8A-4147-A177-3AD203B41FA5}">
                          <a16:colId xmlns:a16="http://schemas.microsoft.com/office/drawing/2014/main" val="20002"/>
                        </a:ext>
                      </a:extLst>
                    </a:gridCol>
                    <a:gridCol w="695951">
                      <a:extLst>
                        <a:ext uri="{9D8B030D-6E8A-4147-A177-3AD203B41FA5}">
                          <a16:colId xmlns:a16="http://schemas.microsoft.com/office/drawing/2014/main" val="20003"/>
                        </a:ext>
                      </a:extLst>
                    </a:gridCol>
                    <a:gridCol w="695951">
                      <a:extLst>
                        <a:ext uri="{9D8B030D-6E8A-4147-A177-3AD203B41FA5}">
                          <a16:colId xmlns:a16="http://schemas.microsoft.com/office/drawing/2014/main" val="20004"/>
                        </a:ext>
                      </a:extLst>
                    </a:gridCol>
                    <a:gridCol w="695951">
                      <a:extLst>
                        <a:ext uri="{9D8B030D-6E8A-4147-A177-3AD203B41FA5}">
                          <a16:colId xmlns:a16="http://schemas.microsoft.com/office/drawing/2014/main" val="20005"/>
                        </a:ext>
                      </a:extLst>
                    </a:gridCol>
                  </a:tblGrid>
                  <a:tr h="463518">
                    <a:tc>
                      <a:txBody>
                        <a:bodyPr/>
                        <a:lstStyle/>
                        <a:p>
                          <a:endParaRPr lang="zh-CN" altLang="en-US" sz="1800" b="1" i="1" kern="1200" dirty="0">
                            <a:solidFill>
                              <a:schemeClr val="tx1"/>
                            </a:solidFill>
                            <a:latin typeface="Calibri" panose="020F0502020204030204" pitchFamily="34" charset="0"/>
                            <a:ea typeface="+mn-ea"/>
                            <a:cs typeface="+mn-cs"/>
                          </a:endParaRPr>
                        </a:p>
                      </a:txBody>
                      <a:tcPr anchor="ctr"/>
                    </a:tc>
                    <a:tc>
                      <a:txBody>
                        <a:bodyPr/>
                        <a:lstStyle/>
                        <a:p>
                          <a:endParaRPr lang="zh-CN"/>
                        </a:p>
                      </a:txBody>
                      <a:tcPr anchor="ctr">
                        <a:blipFill>
                          <a:blip r:embed="rId4"/>
                          <a:stretch>
                            <a:fillRect l="-110435" t="-1316" r="-400870" b="-410526"/>
                          </a:stretch>
                        </a:blipFill>
                      </a:tcPr>
                    </a:tc>
                    <a:tc>
                      <a:txBody>
                        <a:bodyPr/>
                        <a:lstStyle/>
                        <a:p>
                          <a:endParaRPr lang="zh-CN"/>
                        </a:p>
                      </a:txBody>
                      <a:tcPr anchor="ctr">
                        <a:blipFill>
                          <a:blip r:embed="rId4"/>
                          <a:stretch>
                            <a:fillRect l="-212281" t="-1316" r="-304386" b="-410526"/>
                          </a:stretch>
                        </a:blipFill>
                      </a:tcPr>
                    </a:tc>
                    <a:tc>
                      <a:txBody>
                        <a:bodyPr/>
                        <a:lstStyle/>
                        <a:p>
                          <a:endParaRPr lang="zh-CN"/>
                        </a:p>
                      </a:txBody>
                      <a:tcPr anchor="ctr">
                        <a:blipFill>
                          <a:blip r:embed="rId4"/>
                          <a:stretch>
                            <a:fillRect l="-312281" t="-1316" r="-204386" b="-410526"/>
                          </a:stretch>
                        </a:blipFill>
                      </a:tcPr>
                    </a:tc>
                    <a:tc>
                      <a:txBody>
                        <a:bodyPr/>
                        <a:lstStyle/>
                        <a:p>
                          <a:endParaRPr lang="zh-CN"/>
                        </a:p>
                      </a:txBody>
                      <a:tcPr anchor="ctr">
                        <a:blipFill>
                          <a:blip r:embed="rId4"/>
                          <a:stretch>
                            <a:fillRect l="-408696" t="-1316" r="-102609" b="-410526"/>
                          </a:stretch>
                        </a:blipFill>
                      </a:tcPr>
                    </a:tc>
                    <a:tc>
                      <a:txBody>
                        <a:bodyPr/>
                        <a:lstStyle/>
                        <a:p>
                          <a:endParaRPr lang="zh-CN"/>
                        </a:p>
                      </a:txBody>
                      <a:tcPr anchor="ctr">
                        <a:blipFill>
                          <a:blip r:embed="rId4"/>
                          <a:stretch>
                            <a:fillRect l="-513158" t="-1316" r="-3509" b="-410526"/>
                          </a:stretch>
                        </a:blipFill>
                      </a:tcPr>
                    </a:tc>
                    <a:extLst>
                      <a:ext uri="{0D108BD9-81ED-4DB2-BD59-A6C34878D82A}">
                        <a16:rowId xmlns:a16="http://schemas.microsoft.com/office/drawing/2014/main" val="10000"/>
                      </a:ext>
                    </a:extLst>
                  </a:tr>
                  <a:tr h="463518">
                    <a:tc>
                      <a:txBody>
                        <a:bodyPr/>
                        <a:lstStyle/>
                        <a:p>
                          <a:endParaRPr lang="zh-CN"/>
                        </a:p>
                      </a:txBody>
                      <a:tcPr anchor="ctr">
                        <a:blipFill>
                          <a:blip r:embed="rId4"/>
                          <a:stretch>
                            <a:fillRect l="-794" t="-101316" r="-457143" b="-310526"/>
                          </a:stretch>
                        </a:blipFill>
                      </a:tcPr>
                    </a:tc>
                    <a:tc>
                      <a:txBody>
                        <a:bodyPr/>
                        <a:lstStyle/>
                        <a:p>
                          <a:pPr algn="ctr"/>
                          <a:r>
                            <a:rPr lang="en-US" altLang="zh-CN" sz="1800" b="1" dirty="0"/>
                            <a:t>4</a:t>
                          </a:r>
                          <a:endParaRPr lang="zh-CN" altLang="en-US" sz="1800" b="1" dirty="0">
                            <a:solidFill>
                              <a:srgbClr val="FF0000"/>
                            </a:solidFill>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1"/>
                      </a:ext>
                    </a:extLst>
                  </a:tr>
                  <a:tr h="463518">
                    <a:tc>
                      <a:txBody>
                        <a:bodyPr/>
                        <a:lstStyle/>
                        <a:p>
                          <a:endParaRPr lang="zh-CN"/>
                        </a:p>
                      </a:txBody>
                      <a:tcPr anchor="ctr">
                        <a:blipFill>
                          <a:blip r:embed="rId4"/>
                          <a:stretch>
                            <a:fillRect l="-794" t="-198701" r="-457143" b="-206494"/>
                          </a:stretch>
                        </a:blipFill>
                      </a:tcPr>
                    </a:tc>
                    <a:tc>
                      <a:txBody>
                        <a:bodyPr/>
                        <a:lstStyle/>
                        <a:p>
                          <a:pPr algn="ctr"/>
                          <a:r>
                            <a:rPr lang="en-US" altLang="zh-CN" sz="1800" dirty="0"/>
                            <a:t>3</a:t>
                          </a:r>
                          <a:endParaRPr lang="zh-CN" altLang="en-US" sz="1800" dirty="0">
                            <a:latin typeface="Calibri" panose="020F0502020204030204" pitchFamily="34" charset="0"/>
                          </a:endParaRPr>
                        </a:p>
                      </a:txBody>
                      <a:tcPr anchor="ctr"/>
                    </a:tc>
                    <a:tc>
                      <a:txBody>
                        <a:bodyPr/>
                        <a:lstStyle/>
                        <a:p>
                          <a:pPr algn="ctr"/>
                          <a:r>
                            <a:rPr lang="en-US" altLang="zh-CN" sz="1800" dirty="0"/>
                            <a:t>2</a:t>
                          </a:r>
                          <a:endParaRPr lang="zh-CN" altLang="en-US" sz="1800" dirty="0">
                            <a:solidFill>
                              <a:srgbClr val="FF0000"/>
                            </a:solidFill>
                            <a:latin typeface="Calibri" panose="020F0502020204030204" pitchFamily="34" charset="0"/>
                          </a:endParaRPr>
                        </a:p>
                      </a:txBody>
                      <a:tcPr anchor="ctr"/>
                    </a:tc>
                    <a:tc>
                      <a:txBody>
                        <a:bodyPr/>
                        <a:lstStyle/>
                        <a:p>
                          <a:pPr algn="ctr"/>
                          <a:r>
                            <a:rPr lang="en-US" altLang="zh-CN" sz="1800" b="1" dirty="0"/>
                            <a:t>7</a:t>
                          </a:r>
                          <a:endParaRPr lang="zh-CN" altLang="en-US" sz="1800" b="1"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2"/>
                      </a:ext>
                    </a:extLst>
                  </a:tr>
                  <a:tr h="463518">
                    <a:tc>
                      <a:txBody>
                        <a:bodyPr/>
                        <a:lstStyle/>
                        <a:p>
                          <a:endParaRPr lang="zh-CN"/>
                        </a:p>
                      </a:txBody>
                      <a:tcPr anchor="ctr">
                        <a:blipFill>
                          <a:blip r:embed="rId4"/>
                          <a:stretch>
                            <a:fillRect l="-794" t="-302632" r="-457143" b="-109211"/>
                          </a:stretch>
                        </a:blipFill>
                      </a:tcPr>
                    </a:tc>
                    <a:tc>
                      <a:txBody>
                        <a:bodyPr/>
                        <a:lstStyle/>
                        <a:p>
                          <a:pPr algn="ctr"/>
                          <a:r>
                            <a:rPr lang="en-US" altLang="zh-CN" sz="1800" dirty="0">
                              <a:latin typeface="+mn-lt"/>
                            </a:rPr>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2</a:t>
                          </a:r>
                          <a:endParaRPr lang="zh-CN" altLang="en-US" sz="1800" dirty="0">
                            <a:latin typeface="Calibri" panose="020F0502020204030204" pitchFamily="34" charset="0"/>
                          </a:endParaRPr>
                        </a:p>
                      </a:txBody>
                      <a:tcPr anchor="ctr"/>
                    </a:tc>
                    <a:tc>
                      <a:txBody>
                        <a:bodyPr/>
                        <a:lstStyle/>
                        <a:p>
                          <a:pPr algn="ctr"/>
                          <a:r>
                            <a:rPr lang="en-US" altLang="zh-CN" sz="1800" b="1" dirty="0"/>
                            <a:t>11</a:t>
                          </a:r>
                          <a:endParaRPr lang="zh-CN" altLang="en-US" sz="1800" b="1" dirty="0">
                            <a:solidFill>
                              <a:srgbClr val="FF0000"/>
                            </a:solidFill>
                            <a:latin typeface="Calibri" panose="020F0502020204030204" pitchFamily="34" charset="0"/>
                          </a:endParaRPr>
                        </a:p>
                      </a:txBody>
                      <a:tcPr anchor="ctr"/>
                    </a:tc>
                    <a:tc>
                      <a:txBody>
                        <a:bodyPr/>
                        <a:lstStyle/>
                        <a:p>
                          <a:pPr algn="ctr"/>
                          <a:r>
                            <a:rPr lang="en-US" altLang="zh-CN" sz="1800" dirty="0"/>
                            <a:t>-</a:t>
                          </a: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3"/>
                      </a:ext>
                    </a:extLst>
                  </a:tr>
                  <a:tr h="463518">
                    <a:tc>
                      <a:txBody>
                        <a:bodyPr/>
                        <a:lstStyle/>
                        <a:p>
                          <a:endParaRPr lang="zh-CN"/>
                        </a:p>
                      </a:txBody>
                      <a:tcPr anchor="ctr">
                        <a:blipFill>
                          <a:blip r:embed="rId4"/>
                          <a:stretch>
                            <a:fillRect l="-794" t="-402632" r="-457143" b="-9211"/>
                          </a:stretch>
                        </a:blipFill>
                      </a:tcP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6</a:t>
                          </a:r>
                          <a:endParaRPr lang="zh-CN" altLang="en-US" sz="1800" dirty="0">
                            <a:solidFill>
                              <a:schemeClr val="tx1"/>
                            </a:solidFill>
                            <a:latin typeface="Calibri" panose="020F0502020204030204" pitchFamily="34" charset="0"/>
                          </a:endParaRPr>
                        </a:p>
                      </a:txBody>
                      <a:tcPr anchor="ctr"/>
                    </a:tc>
                    <a:tc>
                      <a:txBody>
                        <a:bodyPr/>
                        <a:lstStyle/>
                        <a:p>
                          <a:pPr algn="ctr"/>
                          <a:r>
                            <a:rPr lang="en-US" altLang="zh-CN" sz="1800" dirty="0"/>
                            <a:t>3</a:t>
                          </a:r>
                          <a:endParaRPr lang="zh-CN" altLang="en-US" sz="1800" dirty="0">
                            <a:latin typeface="Calibri" panose="020F0502020204030204" pitchFamily="34" charset="0"/>
                          </a:endParaRPr>
                        </a:p>
                      </a:txBody>
                      <a:tcPr anchor="ctr"/>
                    </a:tc>
                    <a:tc>
                      <a:txBody>
                        <a:bodyPr/>
                        <a:lstStyle/>
                        <a:p>
                          <a:pPr algn="ctr"/>
                          <a:r>
                            <a:rPr lang="en-US" altLang="zh-CN" sz="1800" b="1" dirty="0"/>
                            <a:t>5</a:t>
                          </a:r>
                          <a:endParaRPr lang="zh-CN" altLang="en-US" sz="1800" b="1"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表格 11"/>
              <p:cNvGraphicFramePr>
                <a:graphicFrameLocks noGrp="1"/>
              </p:cNvGraphicFramePr>
              <p:nvPr>
                <p:extLst/>
              </p:nvPr>
            </p:nvGraphicFramePr>
            <p:xfrm>
              <a:off x="179511" y="4869160"/>
              <a:ext cx="8657853" cy="1112520"/>
            </p:xfrm>
            <a:graphic>
              <a:graphicData uri="http://schemas.openxmlformats.org/drawingml/2006/table">
                <a:tbl>
                  <a:tblPr firstRow="1" bandRow="1">
                    <a:tableStyleId>{21E4AEA4-8DFA-4A89-87EB-49C32662AFE0}</a:tableStyleId>
                  </a:tblPr>
                  <a:tblGrid>
                    <a:gridCol w="1691529">
                      <a:extLst>
                        <a:ext uri="{9D8B030D-6E8A-4147-A177-3AD203B41FA5}">
                          <a16:colId xmlns:a16="http://schemas.microsoft.com/office/drawing/2014/main" val="4281985833"/>
                        </a:ext>
                      </a:extLst>
                    </a:gridCol>
                    <a:gridCol w="774036">
                      <a:extLst>
                        <a:ext uri="{9D8B030D-6E8A-4147-A177-3AD203B41FA5}">
                          <a16:colId xmlns:a16="http://schemas.microsoft.com/office/drawing/2014/main" val="2111463673"/>
                        </a:ext>
                      </a:extLst>
                    </a:gridCol>
                    <a:gridCol w="774036">
                      <a:extLst>
                        <a:ext uri="{9D8B030D-6E8A-4147-A177-3AD203B41FA5}">
                          <a16:colId xmlns:a16="http://schemas.microsoft.com/office/drawing/2014/main" val="1751791098"/>
                        </a:ext>
                      </a:extLst>
                    </a:gridCol>
                    <a:gridCol w="774036">
                      <a:extLst>
                        <a:ext uri="{9D8B030D-6E8A-4147-A177-3AD203B41FA5}">
                          <a16:colId xmlns:a16="http://schemas.microsoft.com/office/drawing/2014/main" val="2528313043"/>
                        </a:ext>
                      </a:extLst>
                    </a:gridCol>
                    <a:gridCol w="774036">
                      <a:extLst>
                        <a:ext uri="{9D8B030D-6E8A-4147-A177-3AD203B41FA5}">
                          <a16:colId xmlns:a16="http://schemas.microsoft.com/office/drawing/2014/main" val="1266534116"/>
                        </a:ext>
                      </a:extLst>
                    </a:gridCol>
                    <a:gridCol w="774036">
                      <a:extLst>
                        <a:ext uri="{9D8B030D-6E8A-4147-A177-3AD203B41FA5}">
                          <a16:colId xmlns:a16="http://schemas.microsoft.com/office/drawing/2014/main" val="3572200271"/>
                        </a:ext>
                      </a:extLst>
                    </a:gridCol>
                    <a:gridCol w="774036">
                      <a:extLst>
                        <a:ext uri="{9D8B030D-6E8A-4147-A177-3AD203B41FA5}">
                          <a16:colId xmlns:a16="http://schemas.microsoft.com/office/drawing/2014/main" val="4230705443"/>
                        </a:ext>
                      </a:extLst>
                    </a:gridCol>
                    <a:gridCol w="774036">
                      <a:extLst>
                        <a:ext uri="{9D8B030D-6E8A-4147-A177-3AD203B41FA5}">
                          <a16:colId xmlns:a16="http://schemas.microsoft.com/office/drawing/2014/main" val="3705231014"/>
                        </a:ext>
                      </a:extLst>
                    </a:gridCol>
                    <a:gridCol w="774036">
                      <a:extLst>
                        <a:ext uri="{9D8B030D-6E8A-4147-A177-3AD203B41FA5}">
                          <a16:colId xmlns:a16="http://schemas.microsoft.com/office/drawing/2014/main" val="121187789"/>
                        </a:ext>
                      </a:extLst>
                    </a:gridCol>
                    <a:gridCol w="774036">
                      <a:extLst>
                        <a:ext uri="{9D8B030D-6E8A-4147-A177-3AD203B41FA5}">
                          <a16:colId xmlns:a16="http://schemas.microsoft.com/office/drawing/2014/main" val="2981241160"/>
                        </a:ext>
                      </a:extLst>
                    </a:gridCol>
                  </a:tblGrid>
                  <a:tr h="370840">
                    <a:tc>
                      <a:txBody>
                        <a:bodyPr/>
                        <a:lstStyle/>
                        <a:p>
                          <a:r>
                            <a:rPr lang="en-US" altLang="zh-CN" dirty="0">
                              <a:solidFill>
                                <a:schemeClr val="tx1"/>
                              </a:solidFill>
                            </a:rPr>
                            <a:t>Arrival Time</a:t>
                          </a:r>
                          <a:endParaRPr lang="zh-CN" altLang="en-US" dirty="0">
                            <a:solidFill>
                              <a:schemeClr val="tx1"/>
                            </a:solidFill>
                          </a:endParaRPr>
                        </a:p>
                      </a:txBody>
                      <a:tcPr/>
                    </a:tc>
                    <a:tc>
                      <a:txBody>
                        <a:bodyPr/>
                        <a:lstStyle/>
                        <a:p>
                          <a:r>
                            <a:rPr lang="en-US" altLang="zh-CN" dirty="0">
                              <a:solidFill>
                                <a:schemeClr val="tx1"/>
                              </a:solidFill>
                            </a:rPr>
                            <a:t>8:00</a:t>
                          </a:r>
                          <a:endParaRPr lang="zh-CN" altLang="en-US" dirty="0">
                            <a:solidFill>
                              <a:schemeClr val="tx1"/>
                            </a:solidFill>
                          </a:endParaRPr>
                        </a:p>
                      </a:txBody>
                      <a:tcPr/>
                    </a:tc>
                    <a:tc>
                      <a:txBody>
                        <a:bodyPr/>
                        <a:lstStyle/>
                        <a:p>
                          <a:r>
                            <a:rPr lang="en-US" altLang="zh-CN" dirty="0">
                              <a:solidFill>
                                <a:schemeClr val="tx1"/>
                              </a:solidFill>
                            </a:rPr>
                            <a:t>8:01</a:t>
                          </a:r>
                          <a:endParaRPr lang="zh-CN" altLang="en-US" dirty="0">
                            <a:solidFill>
                              <a:schemeClr val="tx1"/>
                            </a:solidFill>
                          </a:endParaRPr>
                        </a:p>
                      </a:txBody>
                      <a:tcPr/>
                    </a:tc>
                    <a:tc>
                      <a:txBody>
                        <a:bodyPr/>
                        <a:lstStyle/>
                        <a:p>
                          <a:r>
                            <a:rPr lang="en-US" altLang="zh-CN" dirty="0">
                              <a:solidFill>
                                <a:schemeClr val="tx1"/>
                              </a:solidFill>
                            </a:rPr>
                            <a:t>8:02</a:t>
                          </a:r>
                          <a:endParaRPr lang="zh-CN" altLang="en-US" dirty="0">
                            <a:solidFill>
                              <a:schemeClr val="tx1"/>
                            </a:solidFill>
                          </a:endParaRPr>
                        </a:p>
                      </a:txBody>
                      <a:tcPr/>
                    </a:tc>
                    <a:tc>
                      <a:txBody>
                        <a:bodyPr/>
                        <a:lstStyle/>
                        <a:p>
                          <a:r>
                            <a:rPr lang="en-US" altLang="zh-CN" dirty="0">
                              <a:solidFill>
                                <a:schemeClr val="tx1"/>
                              </a:solidFill>
                            </a:rPr>
                            <a:t>8:07</a:t>
                          </a:r>
                          <a:endParaRPr lang="zh-CN" altLang="en-US" dirty="0">
                            <a:solidFill>
                              <a:schemeClr val="tx1"/>
                            </a:solidFill>
                          </a:endParaRPr>
                        </a:p>
                      </a:txBody>
                      <a:tcPr/>
                    </a:tc>
                    <a:tc>
                      <a:txBody>
                        <a:bodyPr/>
                        <a:lstStyle/>
                        <a:p>
                          <a:r>
                            <a:rPr lang="en-US" altLang="zh-CN" dirty="0">
                              <a:solidFill>
                                <a:schemeClr val="tx1"/>
                              </a:solidFill>
                            </a:rPr>
                            <a:t>8:08</a:t>
                          </a:r>
                          <a:endParaRPr lang="zh-CN" altLang="en-US" dirty="0">
                            <a:solidFill>
                              <a:schemeClr val="tx1"/>
                            </a:solidFill>
                          </a:endParaRPr>
                        </a:p>
                      </a:txBody>
                      <a:tcPr/>
                    </a:tc>
                    <a:tc>
                      <a:txBody>
                        <a:bodyPr/>
                        <a:lstStyle/>
                        <a:p>
                          <a:r>
                            <a:rPr lang="en-US" altLang="zh-CN" dirty="0">
                              <a:solidFill>
                                <a:schemeClr val="tx1"/>
                              </a:solidFill>
                            </a:rPr>
                            <a:t>8:09</a:t>
                          </a:r>
                          <a:endParaRPr lang="zh-CN" altLang="en-US" dirty="0">
                            <a:solidFill>
                              <a:schemeClr val="tx1"/>
                            </a:solidFill>
                          </a:endParaRPr>
                        </a:p>
                      </a:txBody>
                      <a:tcPr/>
                    </a:tc>
                    <a:tc>
                      <a:txBody>
                        <a:bodyPr/>
                        <a:lstStyle/>
                        <a:p>
                          <a:r>
                            <a:rPr lang="en-US" altLang="zh-CN" dirty="0">
                              <a:solidFill>
                                <a:schemeClr val="tx1"/>
                              </a:solidFill>
                            </a:rPr>
                            <a:t>8:09</a:t>
                          </a:r>
                          <a:endParaRPr lang="zh-CN" altLang="en-US" dirty="0">
                            <a:solidFill>
                              <a:schemeClr val="tx1"/>
                            </a:solidFill>
                          </a:endParaRPr>
                        </a:p>
                      </a:txBody>
                      <a:tcPr/>
                    </a:tc>
                    <a:tc>
                      <a:txBody>
                        <a:bodyPr/>
                        <a:lstStyle/>
                        <a:p>
                          <a:r>
                            <a:rPr lang="en-US" altLang="zh-CN" dirty="0">
                              <a:solidFill>
                                <a:schemeClr val="tx1"/>
                              </a:solidFill>
                            </a:rPr>
                            <a:t>8:15</a:t>
                          </a:r>
                          <a:endParaRPr lang="zh-CN" altLang="en-US" dirty="0">
                            <a:solidFill>
                              <a:schemeClr val="tx1"/>
                            </a:solidFill>
                          </a:endParaRPr>
                        </a:p>
                      </a:txBody>
                      <a:tcPr/>
                    </a:tc>
                    <a:tc>
                      <a:txBody>
                        <a:bodyPr/>
                        <a:lstStyle/>
                        <a:p>
                          <a:r>
                            <a:rPr lang="en-US" altLang="zh-CN" dirty="0">
                              <a:solidFill>
                                <a:schemeClr val="tx1"/>
                              </a:solidFill>
                            </a:rPr>
                            <a:t>8:18</a:t>
                          </a:r>
                          <a:endParaRPr lang="zh-CN" altLang="en-US" dirty="0">
                            <a:solidFill>
                              <a:schemeClr val="tx1"/>
                            </a:solidFill>
                          </a:endParaRPr>
                        </a:p>
                      </a:txBody>
                      <a:tcPr/>
                    </a:tc>
                    <a:extLst>
                      <a:ext uri="{0D108BD9-81ED-4DB2-BD59-A6C34878D82A}">
                        <a16:rowId xmlns:a16="http://schemas.microsoft.com/office/drawing/2014/main" val="3603248915"/>
                      </a:ext>
                    </a:extLst>
                  </a:tr>
                  <a:tr h="370840">
                    <a:tc>
                      <a:txBody>
                        <a:bodyPr/>
                        <a:lstStyle/>
                        <a:p>
                          <a:pPr algn="ctr"/>
                          <a:r>
                            <a:rPr lang="en-US" altLang="zh-CN" b="1" dirty="0">
                              <a:solidFill>
                                <a:schemeClr val="tx1"/>
                              </a:solidFill>
                            </a:rPr>
                            <a:t>1st Order</a:t>
                          </a:r>
                          <a:endParaRPr lang="zh-CN" altLang="en-US" b="1" dirty="0">
                            <a:solidFill>
                              <a:schemeClr val="tx1"/>
                            </a:solidFill>
                          </a:endParaRP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2</m:t>
                                    </m:r>
                                  </m:sub>
                                </m:sSub>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2</m:t>
                                    </m:r>
                                  </m:sub>
                                </m:sSub>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3</m:t>
                                    </m:r>
                                  </m:sub>
                                </m:sSub>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3</m:t>
                                    </m:r>
                                  </m:sub>
                                </m:sSub>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4</m:t>
                                    </m:r>
                                  </m:sub>
                                </m:sSub>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4</m:t>
                                    </m:r>
                                  </m:sub>
                                </m:sSub>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5</m:t>
                                    </m:r>
                                  </m:sub>
                                </m:sSub>
                              </m:oMath>
                            </m:oMathPara>
                          </a14:m>
                          <a:endParaRPr lang="zh-CN" altLang="en-US" dirty="0"/>
                        </a:p>
                      </a:txBody>
                      <a:tcPr/>
                    </a:tc>
                    <a:extLst>
                      <a:ext uri="{0D108BD9-81ED-4DB2-BD59-A6C34878D82A}">
                        <a16:rowId xmlns:a16="http://schemas.microsoft.com/office/drawing/2014/main" val="785833457"/>
                      </a:ext>
                    </a:extLst>
                  </a:tr>
                  <a:tr h="370840">
                    <a:tc>
                      <a:txBody>
                        <a:bodyPr/>
                        <a:lstStyle/>
                        <a:p>
                          <a:pPr algn="ctr"/>
                          <a:r>
                            <a:rPr lang="en-US" altLang="zh-CN" b="1" dirty="0">
                              <a:solidFill>
                                <a:schemeClr val="tx1"/>
                              </a:solidFill>
                            </a:rPr>
                            <a:t>2nd Order</a:t>
                          </a:r>
                          <a:endParaRPr lang="zh-CN" altLang="en-US" b="1" dirty="0">
                            <a:solidFill>
                              <a:schemeClr val="tx1"/>
                            </a:solidFill>
                          </a:endParaRP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2</m:t>
                                    </m:r>
                                  </m:sub>
                                </m:sSub>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3</m:t>
                                    </m:r>
                                  </m:sub>
                                </m:sSub>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2</m:t>
                                    </m:r>
                                  </m:sub>
                                </m:sSub>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4</m:t>
                                    </m:r>
                                  </m:sub>
                                </m:sSub>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3</m:t>
                                    </m:r>
                                  </m:sub>
                                </m:sSub>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4</m:t>
                                    </m:r>
                                  </m:sub>
                                </m:sSub>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5</m:t>
                                    </m:r>
                                  </m:sub>
                                </m:sSub>
                              </m:oMath>
                            </m:oMathPara>
                          </a14:m>
                          <a:endParaRPr lang="zh-CN" altLang="en-US" dirty="0"/>
                        </a:p>
                      </a:txBody>
                      <a:tcPr/>
                    </a:tc>
                    <a:extLst>
                      <a:ext uri="{0D108BD9-81ED-4DB2-BD59-A6C34878D82A}">
                        <a16:rowId xmlns:a16="http://schemas.microsoft.com/office/drawing/2014/main" val="2724463084"/>
                      </a:ext>
                    </a:extLst>
                  </a:tr>
                </a:tbl>
              </a:graphicData>
            </a:graphic>
          </p:graphicFrame>
        </mc:Choice>
        <mc:Fallback xmlns="">
          <p:graphicFrame>
            <p:nvGraphicFramePr>
              <p:cNvPr id="12" name="表格 11"/>
              <p:cNvGraphicFramePr>
                <a:graphicFrameLocks noGrp="1"/>
              </p:cNvGraphicFramePr>
              <p:nvPr>
                <p:extLst>
                  <p:ext uri="{D42A27DB-BD31-4B8C-83A1-F6EECF244321}">
                    <p14:modId xmlns:p14="http://schemas.microsoft.com/office/powerpoint/2010/main" val="3582100467"/>
                  </p:ext>
                </p:extLst>
              </p:nvPr>
            </p:nvGraphicFramePr>
            <p:xfrm>
              <a:off x="179511" y="4869160"/>
              <a:ext cx="8657853" cy="1112520"/>
            </p:xfrm>
            <a:graphic>
              <a:graphicData uri="http://schemas.openxmlformats.org/drawingml/2006/table">
                <a:tbl>
                  <a:tblPr firstRow="1" bandRow="1">
                    <a:tableStyleId>{21E4AEA4-8DFA-4A89-87EB-49C32662AFE0}</a:tableStyleId>
                  </a:tblPr>
                  <a:tblGrid>
                    <a:gridCol w="1691529">
                      <a:extLst>
                        <a:ext uri="{9D8B030D-6E8A-4147-A177-3AD203B41FA5}">
                          <a16:colId xmlns:a16="http://schemas.microsoft.com/office/drawing/2014/main" val="4281985833"/>
                        </a:ext>
                      </a:extLst>
                    </a:gridCol>
                    <a:gridCol w="774036">
                      <a:extLst>
                        <a:ext uri="{9D8B030D-6E8A-4147-A177-3AD203B41FA5}">
                          <a16:colId xmlns:a16="http://schemas.microsoft.com/office/drawing/2014/main" val="2111463673"/>
                        </a:ext>
                      </a:extLst>
                    </a:gridCol>
                    <a:gridCol w="774036">
                      <a:extLst>
                        <a:ext uri="{9D8B030D-6E8A-4147-A177-3AD203B41FA5}">
                          <a16:colId xmlns:a16="http://schemas.microsoft.com/office/drawing/2014/main" val="1751791098"/>
                        </a:ext>
                      </a:extLst>
                    </a:gridCol>
                    <a:gridCol w="774036">
                      <a:extLst>
                        <a:ext uri="{9D8B030D-6E8A-4147-A177-3AD203B41FA5}">
                          <a16:colId xmlns:a16="http://schemas.microsoft.com/office/drawing/2014/main" val="2528313043"/>
                        </a:ext>
                      </a:extLst>
                    </a:gridCol>
                    <a:gridCol w="774036">
                      <a:extLst>
                        <a:ext uri="{9D8B030D-6E8A-4147-A177-3AD203B41FA5}">
                          <a16:colId xmlns:a16="http://schemas.microsoft.com/office/drawing/2014/main" val="1266534116"/>
                        </a:ext>
                      </a:extLst>
                    </a:gridCol>
                    <a:gridCol w="774036">
                      <a:extLst>
                        <a:ext uri="{9D8B030D-6E8A-4147-A177-3AD203B41FA5}">
                          <a16:colId xmlns:a16="http://schemas.microsoft.com/office/drawing/2014/main" val="3572200271"/>
                        </a:ext>
                      </a:extLst>
                    </a:gridCol>
                    <a:gridCol w="774036">
                      <a:extLst>
                        <a:ext uri="{9D8B030D-6E8A-4147-A177-3AD203B41FA5}">
                          <a16:colId xmlns:a16="http://schemas.microsoft.com/office/drawing/2014/main" val="4230705443"/>
                        </a:ext>
                      </a:extLst>
                    </a:gridCol>
                    <a:gridCol w="774036">
                      <a:extLst>
                        <a:ext uri="{9D8B030D-6E8A-4147-A177-3AD203B41FA5}">
                          <a16:colId xmlns:a16="http://schemas.microsoft.com/office/drawing/2014/main" val="3705231014"/>
                        </a:ext>
                      </a:extLst>
                    </a:gridCol>
                    <a:gridCol w="774036">
                      <a:extLst>
                        <a:ext uri="{9D8B030D-6E8A-4147-A177-3AD203B41FA5}">
                          <a16:colId xmlns:a16="http://schemas.microsoft.com/office/drawing/2014/main" val="121187789"/>
                        </a:ext>
                      </a:extLst>
                    </a:gridCol>
                    <a:gridCol w="774036">
                      <a:extLst>
                        <a:ext uri="{9D8B030D-6E8A-4147-A177-3AD203B41FA5}">
                          <a16:colId xmlns:a16="http://schemas.microsoft.com/office/drawing/2014/main" val="2981241160"/>
                        </a:ext>
                      </a:extLst>
                    </a:gridCol>
                  </a:tblGrid>
                  <a:tr h="370840">
                    <a:tc>
                      <a:txBody>
                        <a:bodyPr/>
                        <a:lstStyle/>
                        <a:p>
                          <a:r>
                            <a:rPr lang="en-US" altLang="zh-CN" dirty="0">
                              <a:solidFill>
                                <a:schemeClr val="tx1"/>
                              </a:solidFill>
                            </a:rPr>
                            <a:t>Arrival Time</a:t>
                          </a:r>
                          <a:endParaRPr lang="zh-CN" altLang="en-US" dirty="0">
                            <a:solidFill>
                              <a:schemeClr val="tx1"/>
                            </a:solidFill>
                          </a:endParaRPr>
                        </a:p>
                      </a:txBody>
                      <a:tcPr/>
                    </a:tc>
                    <a:tc>
                      <a:txBody>
                        <a:bodyPr/>
                        <a:lstStyle/>
                        <a:p>
                          <a:r>
                            <a:rPr lang="en-US" altLang="zh-CN" dirty="0">
                              <a:solidFill>
                                <a:schemeClr val="tx1"/>
                              </a:solidFill>
                            </a:rPr>
                            <a:t>8:00</a:t>
                          </a:r>
                          <a:endParaRPr lang="zh-CN" altLang="en-US" dirty="0">
                            <a:solidFill>
                              <a:schemeClr val="tx1"/>
                            </a:solidFill>
                          </a:endParaRPr>
                        </a:p>
                      </a:txBody>
                      <a:tcPr/>
                    </a:tc>
                    <a:tc>
                      <a:txBody>
                        <a:bodyPr/>
                        <a:lstStyle/>
                        <a:p>
                          <a:r>
                            <a:rPr lang="en-US" altLang="zh-CN" dirty="0">
                              <a:solidFill>
                                <a:schemeClr val="tx1"/>
                              </a:solidFill>
                            </a:rPr>
                            <a:t>8:01</a:t>
                          </a:r>
                          <a:endParaRPr lang="zh-CN" altLang="en-US" dirty="0">
                            <a:solidFill>
                              <a:schemeClr val="tx1"/>
                            </a:solidFill>
                          </a:endParaRPr>
                        </a:p>
                      </a:txBody>
                      <a:tcPr/>
                    </a:tc>
                    <a:tc>
                      <a:txBody>
                        <a:bodyPr/>
                        <a:lstStyle/>
                        <a:p>
                          <a:r>
                            <a:rPr lang="en-US" altLang="zh-CN" dirty="0">
                              <a:solidFill>
                                <a:schemeClr val="tx1"/>
                              </a:solidFill>
                            </a:rPr>
                            <a:t>8:02</a:t>
                          </a:r>
                          <a:endParaRPr lang="zh-CN" altLang="en-US" dirty="0">
                            <a:solidFill>
                              <a:schemeClr val="tx1"/>
                            </a:solidFill>
                          </a:endParaRPr>
                        </a:p>
                      </a:txBody>
                      <a:tcPr/>
                    </a:tc>
                    <a:tc>
                      <a:txBody>
                        <a:bodyPr/>
                        <a:lstStyle/>
                        <a:p>
                          <a:r>
                            <a:rPr lang="en-US" altLang="zh-CN" dirty="0">
                              <a:solidFill>
                                <a:schemeClr val="tx1"/>
                              </a:solidFill>
                            </a:rPr>
                            <a:t>8:07</a:t>
                          </a:r>
                          <a:endParaRPr lang="zh-CN" altLang="en-US" dirty="0">
                            <a:solidFill>
                              <a:schemeClr val="tx1"/>
                            </a:solidFill>
                          </a:endParaRPr>
                        </a:p>
                      </a:txBody>
                      <a:tcPr/>
                    </a:tc>
                    <a:tc>
                      <a:txBody>
                        <a:bodyPr/>
                        <a:lstStyle/>
                        <a:p>
                          <a:r>
                            <a:rPr lang="en-US" altLang="zh-CN" dirty="0">
                              <a:solidFill>
                                <a:schemeClr val="tx1"/>
                              </a:solidFill>
                            </a:rPr>
                            <a:t>8:08</a:t>
                          </a:r>
                          <a:endParaRPr lang="zh-CN" altLang="en-US" dirty="0">
                            <a:solidFill>
                              <a:schemeClr val="tx1"/>
                            </a:solidFill>
                          </a:endParaRPr>
                        </a:p>
                      </a:txBody>
                      <a:tcPr/>
                    </a:tc>
                    <a:tc>
                      <a:txBody>
                        <a:bodyPr/>
                        <a:lstStyle/>
                        <a:p>
                          <a:r>
                            <a:rPr lang="en-US" altLang="zh-CN" dirty="0">
                              <a:solidFill>
                                <a:schemeClr val="tx1"/>
                              </a:solidFill>
                            </a:rPr>
                            <a:t>8:09</a:t>
                          </a:r>
                          <a:endParaRPr lang="zh-CN" altLang="en-US" dirty="0">
                            <a:solidFill>
                              <a:schemeClr val="tx1"/>
                            </a:solidFill>
                          </a:endParaRPr>
                        </a:p>
                      </a:txBody>
                      <a:tcPr/>
                    </a:tc>
                    <a:tc>
                      <a:txBody>
                        <a:bodyPr/>
                        <a:lstStyle/>
                        <a:p>
                          <a:r>
                            <a:rPr lang="en-US" altLang="zh-CN" dirty="0">
                              <a:solidFill>
                                <a:schemeClr val="tx1"/>
                              </a:solidFill>
                            </a:rPr>
                            <a:t>8:09</a:t>
                          </a:r>
                          <a:endParaRPr lang="zh-CN" altLang="en-US" dirty="0">
                            <a:solidFill>
                              <a:schemeClr val="tx1"/>
                            </a:solidFill>
                          </a:endParaRPr>
                        </a:p>
                      </a:txBody>
                      <a:tcPr/>
                    </a:tc>
                    <a:tc>
                      <a:txBody>
                        <a:bodyPr/>
                        <a:lstStyle/>
                        <a:p>
                          <a:r>
                            <a:rPr lang="en-US" altLang="zh-CN" dirty="0">
                              <a:solidFill>
                                <a:schemeClr val="tx1"/>
                              </a:solidFill>
                            </a:rPr>
                            <a:t>8:15</a:t>
                          </a:r>
                          <a:endParaRPr lang="zh-CN" altLang="en-US" dirty="0">
                            <a:solidFill>
                              <a:schemeClr val="tx1"/>
                            </a:solidFill>
                          </a:endParaRPr>
                        </a:p>
                      </a:txBody>
                      <a:tcPr/>
                    </a:tc>
                    <a:tc>
                      <a:txBody>
                        <a:bodyPr/>
                        <a:lstStyle/>
                        <a:p>
                          <a:r>
                            <a:rPr lang="en-US" altLang="zh-CN" dirty="0">
                              <a:solidFill>
                                <a:schemeClr val="tx1"/>
                              </a:solidFill>
                            </a:rPr>
                            <a:t>8:18</a:t>
                          </a:r>
                          <a:endParaRPr lang="zh-CN" altLang="en-US" dirty="0">
                            <a:solidFill>
                              <a:schemeClr val="tx1"/>
                            </a:solidFill>
                          </a:endParaRPr>
                        </a:p>
                      </a:txBody>
                      <a:tcPr/>
                    </a:tc>
                    <a:extLst>
                      <a:ext uri="{0D108BD9-81ED-4DB2-BD59-A6C34878D82A}">
                        <a16:rowId xmlns:a16="http://schemas.microsoft.com/office/drawing/2014/main" val="3603248915"/>
                      </a:ext>
                    </a:extLst>
                  </a:tr>
                  <a:tr h="370840">
                    <a:tc>
                      <a:txBody>
                        <a:bodyPr/>
                        <a:lstStyle/>
                        <a:p>
                          <a:pPr algn="ctr"/>
                          <a:r>
                            <a:rPr lang="en-US" altLang="zh-CN" b="1" dirty="0">
                              <a:solidFill>
                                <a:schemeClr val="tx1"/>
                              </a:solidFill>
                            </a:rPr>
                            <a:t>1st Order</a:t>
                          </a:r>
                          <a:endParaRPr lang="zh-CN" altLang="en-US" b="1" dirty="0">
                            <a:solidFill>
                              <a:schemeClr val="tx1"/>
                            </a:solidFill>
                          </a:endParaRPr>
                        </a:p>
                      </a:txBody>
                      <a:tcPr anchor="ctr"/>
                    </a:tc>
                    <a:tc>
                      <a:txBody>
                        <a:bodyPr/>
                        <a:lstStyle/>
                        <a:p>
                          <a:endParaRPr lang="zh-CN"/>
                        </a:p>
                      </a:txBody>
                      <a:tcPr>
                        <a:blipFill>
                          <a:blip r:embed="rId5"/>
                          <a:stretch>
                            <a:fillRect l="-219685" t="-106452" r="-803150" b="-122581"/>
                          </a:stretch>
                        </a:blipFill>
                      </a:tcPr>
                    </a:tc>
                    <a:tc>
                      <a:txBody>
                        <a:bodyPr/>
                        <a:lstStyle/>
                        <a:p>
                          <a:endParaRPr lang="zh-CN"/>
                        </a:p>
                      </a:txBody>
                      <a:tcPr>
                        <a:blipFill>
                          <a:blip r:embed="rId5"/>
                          <a:stretch>
                            <a:fillRect l="-319685" t="-106452" r="-703150" b="-122581"/>
                          </a:stretch>
                        </a:blipFill>
                      </a:tcPr>
                    </a:tc>
                    <a:tc>
                      <a:txBody>
                        <a:bodyPr/>
                        <a:lstStyle/>
                        <a:p>
                          <a:endParaRPr lang="zh-CN"/>
                        </a:p>
                      </a:txBody>
                      <a:tcPr>
                        <a:blipFill>
                          <a:blip r:embed="rId5"/>
                          <a:stretch>
                            <a:fillRect l="-419685" t="-106452" r="-603150" b="-122581"/>
                          </a:stretch>
                        </a:blipFill>
                      </a:tcPr>
                    </a:tc>
                    <a:tc>
                      <a:txBody>
                        <a:bodyPr/>
                        <a:lstStyle/>
                        <a:p>
                          <a:endParaRPr lang="zh-CN"/>
                        </a:p>
                      </a:txBody>
                      <a:tcPr>
                        <a:blipFill>
                          <a:blip r:embed="rId5"/>
                          <a:stretch>
                            <a:fillRect l="-519685" t="-106452" r="-503150" b="-122581"/>
                          </a:stretch>
                        </a:blipFill>
                      </a:tcPr>
                    </a:tc>
                    <a:tc>
                      <a:txBody>
                        <a:bodyPr/>
                        <a:lstStyle/>
                        <a:p>
                          <a:endParaRPr lang="zh-CN"/>
                        </a:p>
                      </a:txBody>
                      <a:tcPr>
                        <a:blipFill>
                          <a:blip r:embed="rId5"/>
                          <a:stretch>
                            <a:fillRect l="-619685" t="-106452" r="-403150" b="-122581"/>
                          </a:stretch>
                        </a:blipFill>
                      </a:tcPr>
                    </a:tc>
                    <a:tc>
                      <a:txBody>
                        <a:bodyPr/>
                        <a:lstStyle/>
                        <a:p>
                          <a:endParaRPr lang="zh-CN"/>
                        </a:p>
                      </a:txBody>
                      <a:tcPr>
                        <a:blipFill>
                          <a:blip r:embed="rId5"/>
                          <a:stretch>
                            <a:fillRect l="-719685" t="-106452" r="-303150" b="-122581"/>
                          </a:stretch>
                        </a:blipFill>
                      </a:tcPr>
                    </a:tc>
                    <a:tc>
                      <a:txBody>
                        <a:bodyPr/>
                        <a:lstStyle/>
                        <a:p>
                          <a:endParaRPr lang="zh-CN"/>
                        </a:p>
                      </a:txBody>
                      <a:tcPr>
                        <a:blipFill>
                          <a:blip r:embed="rId5"/>
                          <a:stretch>
                            <a:fillRect l="-819685" t="-106452" r="-203150" b="-122581"/>
                          </a:stretch>
                        </a:blipFill>
                      </a:tcPr>
                    </a:tc>
                    <a:tc>
                      <a:txBody>
                        <a:bodyPr/>
                        <a:lstStyle/>
                        <a:p>
                          <a:endParaRPr lang="zh-CN"/>
                        </a:p>
                      </a:txBody>
                      <a:tcPr>
                        <a:blipFill>
                          <a:blip r:embed="rId5"/>
                          <a:stretch>
                            <a:fillRect l="-919685" t="-106452" r="-103150" b="-122581"/>
                          </a:stretch>
                        </a:blipFill>
                      </a:tcPr>
                    </a:tc>
                    <a:tc>
                      <a:txBody>
                        <a:bodyPr/>
                        <a:lstStyle/>
                        <a:p>
                          <a:endParaRPr lang="zh-CN"/>
                        </a:p>
                      </a:txBody>
                      <a:tcPr>
                        <a:blipFill>
                          <a:blip r:embed="rId5"/>
                          <a:stretch>
                            <a:fillRect l="-1019685" t="-106452" r="-3150" b="-122581"/>
                          </a:stretch>
                        </a:blipFill>
                      </a:tcPr>
                    </a:tc>
                    <a:extLst>
                      <a:ext uri="{0D108BD9-81ED-4DB2-BD59-A6C34878D82A}">
                        <a16:rowId xmlns:a16="http://schemas.microsoft.com/office/drawing/2014/main" val="785833457"/>
                      </a:ext>
                    </a:extLst>
                  </a:tr>
                  <a:tr h="370840">
                    <a:tc>
                      <a:txBody>
                        <a:bodyPr/>
                        <a:lstStyle/>
                        <a:p>
                          <a:pPr algn="ctr"/>
                          <a:r>
                            <a:rPr lang="en-US" altLang="zh-CN" b="1" dirty="0">
                              <a:solidFill>
                                <a:schemeClr val="tx1"/>
                              </a:solidFill>
                            </a:rPr>
                            <a:t>2nd Order</a:t>
                          </a:r>
                          <a:endParaRPr lang="zh-CN" altLang="en-US" b="1" dirty="0">
                            <a:solidFill>
                              <a:schemeClr val="tx1"/>
                            </a:solidFill>
                          </a:endParaRPr>
                        </a:p>
                      </a:txBody>
                      <a:tcPr anchor="ctr"/>
                    </a:tc>
                    <a:tc>
                      <a:txBody>
                        <a:bodyPr/>
                        <a:lstStyle/>
                        <a:p>
                          <a:endParaRPr lang="zh-CN"/>
                        </a:p>
                      </a:txBody>
                      <a:tcPr>
                        <a:blipFill>
                          <a:blip r:embed="rId5"/>
                          <a:stretch>
                            <a:fillRect l="-219685" t="-209836" r="-803150" b="-24590"/>
                          </a:stretch>
                        </a:blipFill>
                      </a:tcPr>
                    </a:tc>
                    <a:tc>
                      <a:txBody>
                        <a:bodyPr/>
                        <a:lstStyle/>
                        <a:p>
                          <a:endParaRPr lang="zh-CN"/>
                        </a:p>
                      </a:txBody>
                      <a:tcPr>
                        <a:blipFill>
                          <a:blip r:embed="rId5"/>
                          <a:stretch>
                            <a:fillRect l="-319685" t="-209836" r="-703150" b="-24590"/>
                          </a:stretch>
                        </a:blipFill>
                      </a:tcPr>
                    </a:tc>
                    <a:tc>
                      <a:txBody>
                        <a:bodyPr/>
                        <a:lstStyle/>
                        <a:p>
                          <a:endParaRPr lang="zh-CN"/>
                        </a:p>
                      </a:txBody>
                      <a:tcPr>
                        <a:blipFill>
                          <a:blip r:embed="rId5"/>
                          <a:stretch>
                            <a:fillRect l="-419685" t="-209836" r="-603150" b="-24590"/>
                          </a:stretch>
                        </a:blipFill>
                      </a:tcPr>
                    </a:tc>
                    <a:tc>
                      <a:txBody>
                        <a:bodyPr/>
                        <a:lstStyle/>
                        <a:p>
                          <a:endParaRPr lang="zh-CN"/>
                        </a:p>
                      </a:txBody>
                      <a:tcPr>
                        <a:blipFill>
                          <a:blip r:embed="rId5"/>
                          <a:stretch>
                            <a:fillRect l="-519685" t="-209836" r="-503150" b="-24590"/>
                          </a:stretch>
                        </a:blipFill>
                      </a:tcPr>
                    </a:tc>
                    <a:tc>
                      <a:txBody>
                        <a:bodyPr/>
                        <a:lstStyle/>
                        <a:p>
                          <a:endParaRPr lang="zh-CN"/>
                        </a:p>
                      </a:txBody>
                      <a:tcPr>
                        <a:blipFill>
                          <a:blip r:embed="rId5"/>
                          <a:stretch>
                            <a:fillRect l="-619685" t="-209836" r="-403150" b="-24590"/>
                          </a:stretch>
                        </a:blipFill>
                      </a:tcPr>
                    </a:tc>
                    <a:tc>
                      <a:txBody>
                        <a:bodyPr/>
                        <a:lstStyle/>
                        <a:p>
                          <a:endParaRPr lang="zh-CN"/>
                        </a:p>
                      </a:txBody>
                      <a:tcPr>
                        <a:blipFill>
                          <a:blip r:embed="rId5"/>
                          <a:stretch>
                            <a:fillRect l="-719685" t="-209836" r="-303150" b="-24590"/>
                          </a:stretch>
                        </a:blipFill>
                      </a:tcPr>
                    </a:tc>
                    <a:tc>
                      <a:txBody>
                        <a:bodyPr/>
                        <a:lstStyle/>
                        <a:p>
                          <a:endParaRPr lang="zh-CN"/>
                        </a:p>
                      </a:txBody>
                      <a:tcPr>
                        <a:blipFill>
                          <a:blip r:embed="rId5"/>
                          <a:stretch>
                            <a:fillRect l="-819685" t="-209836" r="-203150" b="-24590"/>
                          </a:stretch>
                        </a:blipFill>
                      </a:tcPr>
                    </a:tc>
                    <a:tc>
                      <a:txBody>
                        <a:bodyPr/>
                        <a:lstStyle/>
                        <a:p>
                          <a:endParaRPr lang="zh-CN"/>
                        </a:p>
                      </a:txBody>
                      <a:tcPr>
                        <a:blipFill>
                          <a:blip r:embed="rId5"/>
                          <a:stretch>
                            <a:fillRect l="-919685" t="-209836" r="-103150" b="-24590"/>
                          </a:stretch>
                        </a:blipFill>
                      </a:tcPr>
                    </a:tc>
                    <a:tc>
                      <a:txBody>
                        <a:bodyPr/>
                        <a:lstStyle/>
                        <a:p>
                          <a:endParaRPr lang="zh-CN"/>
                        </a:p>
                      </a:txBody>
                      <a:tcPr>
                        <a:blipFill>
                          <a:blip r:embed="rId5"/>
                          <a:stretch>
                            <a:fillRect l="-1019685" t="-209836" r="-3150" b="-24590"/>
                          </a:stretch>
                        </a:blipFill>
                      </a:tcPr>
                    </a:tc>
                    <a:extLst>
                      <a:ext uri="{0D108BD9-81ED-4DB2-BD59-A6C34878D82A}">
                        <a16:rowId xmlns:a16="http://schemas.microsoft.com/office/drawing/2014/main" val="2724463084"/>
                      </a:ext>
                    </a:extLst>
                  </a:tr>
                </a:tbl>
              </a:graphicData>
            </a:graphic>
          </p:graphicFrame>
        </mc:Fallback>
      </mc:AlternateContent>
      <p:sp>
        <p:nvSpPr>
          <p:cNvPr id="9" name="矩形标注 8"/>
          <p:cNvSpPr>
            <a:spLocks noChangeArrowheads="1"/>
          </p:cNvSpPr>
          <p:nvPr/>
        </p:nvSpPr>
        <p:spPr bwMode="auto">
          <a:xfrm>
            <a:off x="179511" y="4261272"/>
            <a:ext cx="2160241" cy="463872"/>
          </a:xfrm>
          <a:prstGeom prst="wedgeRectCallout">
            <a:avLst>
              <a:gd name="adj1" fmla="val -23181"/>
              <a:gd name="adj2" fmla="val 178246"/>
            </a:avLst>
          </a:prstGeom>
          <a:solidFill>
            <a:srgbClr val="FFC000"/>
          </a:solidFill>
          <a:ln>
            <a:noFill/>
          </a:ln>
        </p:spPr>
        <p:txBody>
          <a:bodyPr anchor="ctr"/>
          <a:lstStyle/>
          <a:p>
            <a:pPr algn="ctr" eaLnBrk="1" hangingPunct="1">
              <a:defRPr/>
            </a:pPr>
            <a:r>
              <a:rPr lang="en-US" altLang="zh-CN" sz="2000" dirty="0">
                <a:latin typeface="+mn-lt"/>
                <a:cs typeface="ＭＳ Ｐゴシック" charset="-128"/>
              </a:rPr>
              <a:t>Total utility=16</a:t>
            </a:r>
          </a:p>
        </p:txBody>
      </p:sp>
      <p:sp>
        <p:nvSpPr>
          <p:cNvPr id="8" name="矩形标注 7"/>
          <p:cNvSpPr>
            <a:spLocks noChangeArrowheads="1"/>
          </p:cNvSpPr>
          <p:nvPr/>
        </p:nvSpPr>
        <p:spPr bwMode="auto">
          <a:xfrm>
            <a:off x="971600" y="6174474"/>
            <a:ext cx="2088232" cy="566894"/>
          </a:xfrm>
          <a:prstGeom prst="wedgeRectCallout">
            <a:avLst>
              <a:gd name="adj1" fmla="val -61740"/>
              <a:gd name="adj2" fmla="val -92507"/>
            </a:avLst>
          </a:prstGeom>
          <a:solidFill>
            <a:srgbClr val="FFC000"/>
          </a:solidFill>
          <a:ln>
            <a:noFill/>
          </a:ln>
        </p:spPr>
        <p:txBody>
          <a:bodyPr anchor="ctr"/>
          <a:lstStyle/>
          <a:p>
            <a:pPr algn="ctr" eaLnBrk="1" hangingPunct="1">
              <a:defRPr/>
            </a:pPr>
            <a:r>
              <a:rPr lang="en-US" altLang="zh-CN" sz="2000" dirty="0">
                <a:cs typeface="ＭＳ Ｐゴシック" charset="-128"/>
              </a:rPr>
              <a:t>Total </a:t>
            </a:r>
            <a:r>
              <a:rPr lang="en-US" altLang="zh-CN" sz="2000" dirty="0">
                <a:latin typeface="+mn-lt"/>
                <a:cs typeface="ＭＳ Ｐゴシック" charset="-128"/>
              </a:rPr>
              <a:t>utility=27</a:t>
            </a:r>
          </a:p>
        </p:txBody>
      </p:sp>
      <p:sp>
        <p:nvSpPr>
          <p:cNvPr id="10" name="矩形标注 9"/>
          <p:cNvSpPr>
            <a:spLocks noChangeArrowheads="1"/>
          </p:cNvSpPr>
          <p:nvPr/>
        </p:nvSpPr>
        <p:spPr bwMode="auto">
          <a:xfrm>
            <a:off x="179512" y="3429000"/>
            <a:ext cx="4248471" cy="688256"/>
          </a:xfrm>
          <a:prstGeom prst="wedgeRectCallout">
            <a:avLst>
              <a:gd name="adj1" fmla="val -8360"/>
              <a:gd name="adj2" fmla="val -78918"/>
            </a:avLst>
          </a:prstGeom>
          <a:solidFill>
            <a:srgbClr val="FFC000"/>
          </a:solidFill>
          <a:ln>
            <a:noFill/>
          </a:ln>
        </p:spPr>
        <p:txBody>
          <a:bodyPr anchor="ctr"/>
          <a:lstStyle/>
          <a:p>
            <a:pPr algn="ctr" eaLnBrk="1" hangingPunct="1">
              <a:defRPr/>
            </a:pPr>
            <a:r>
              <a:rPr lang="en-US" altLang="zh-CN" sz="2000" dirty="0">
                <a:latin typeface="+mn-lt"/>
                <a:cs typeface="ＭＳ Ｐゴシック" charset="-128"/>
              </a:rPr>
              <a:t>The task is out of the range of the crowd worker</a:t>
            </a:r>
          </a:p>
        </p:txBody>
      </p:sp>
      <p:sp>
        <p:nvSpPr>
          <p:cNvPr id="13" name="矩形标注 12"/>
          <p:cNvSpPr>
            <a:spLocks noChangeArrowheads="1"/>
          </p:cNvSpPr>
          <p:nvPr/>
        </p:nvSpPr>
        <p:spPr bwMode="auto">
          <a:xfrm>
            <a:off x="179511" y="195978"/>
            <a:ext cx="2088232" cy="566894"/>
          </a:xfrm>
          <a:prstGeom prst="wedgeRectCallout">
            <a:avLst>
              <a:gd name="adj1" fmla="val -330"/>
              <a:gd name="adj2" fmla="val 92398"/>
            </a:avLst>
          </a:prstGeom>
          <a:solidFill>
            <a:srgbClr val="FFC000"/>
          </a:solidFill>
          <a:ln>
            <a:noFill/>
          </a:ln>
        </p:spPr>
        <p:txBody>
          <a:bodyPr anchor="ctr"/>
          <a:lstStyle/>
          <a:p>
            <a:pPr algn="ctr" eaLnBrk="1" hangingPunct="1">
              <a:defRPr/>
            </a:pPr>
            <a:r>
              <a:rPr lang="en-US" altLang="zh-CN" sz="2000" dirty="0">
                <a:cs typeface="ＭＳ Ｐゴシック" charset="-128"/>
              </a:rPr>
              <a:t>Offline Optimal </a:t>
            </a:r>
            <a:r>
              <a:rPr lang="en-US" altLang="zh-CN" sz="2000" dirty="0">
                <a:latin typeface="+mn-lt"/>
                <a:cs typeface="ＭＳ Ｐゴシック" charset="-128"/>
              </a:rPr>
              <a:t>Total Utility=27</a:t>
            </a:r>
          </a:p>
        </p:txBody>
      </p:sp>
      <p:sp>
        <p:nvSpPr>
          <p:cNvPr id="14"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55</a:t>
            </a:fld>
            <a:endParaRPr lang="en-US" altLang="zh-CN" sz="1200" b="0">
              <a:ea typeface="Gulim" pitchFamily="34" charset="-127"/>
            </a:endParaRPr>
          </a:p>
        </p:txBody>
      </p:sp>
    </p:spTree>
    <p:extLst>
      <p:ext uri="{BB962C8B-B14F-4D97-AF65-F5344CB8AC3E}">
        <p14:creationId xmlns:p14="http://schemas.microsoft.com/office/powerpoint/2010/main" val="42290637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0" grpId="0" animBg="1"/>
      <p:bldP spid="1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标注 5"/>
          <p:cNvSpPr>
            <a:spLocks noChangeArrowheads="1"/>
          </p:cNvSpPr>
          <p:nvPr/>
        </p:nvSpPr>
        <p:spPr bwMode="auto">
          <a:xfrm>
            <a:off x="5075758" y="4149725"/>
            <a:ext cx="3168650" cy="431800"/>
          </a:xfrm>
          <a:prstGeom prst="wedgeRectCallout">
            <a:avLst>
              <a:gd name="adj1" fmla="val -56072"/>
              <a:gd name="adj2" fmla="val -101422"/>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defRPr/>
            </a:pPr>
            <a:r>
              <a:rPr lang="en-US" altLang="zh-CN" sz="2000" dirty="0">
                <a:latin typeface="+mn-lt"/>
                <a:cs typeface="ＭＳ Ｐゴシック" charset="-128"/>
              </a:rPr>
              <a:t>The worst arrival order</a:t>
            </a:r>
            <a:endParaRPr lang="zh-CN" altLang="en-US" sz="2000" dirty="0">
              <a:latin typeface="+mn-lt"/>
              <a:cs typeface="ＭＳ Ｐゴシック" charset="-128"/>
            </a:endParaRPr>
          </a:p>
        </p:txBody>
      </p:sp>
      <p:sp>
        <p:nvSpPr>
          <p:cNvPr id="34819" name="Title 1"/>
          <p:cNvSpPr>
            <a:spLocks noGrp="1"/>
          </p:cNvSpPr>
          <p:nvPr>
            <p:ph type="title"/>
          </p:nvPr>
        </p:nvSpPr>
        <p:spPr>
          <a:xfrm>
            <a:off x="395536" y="122238"/>
            <a:ext cx="8748464" cy="714375"/>
          </a:xfrm>
        </p:spPr>
        <p:txBody>
          <a:bodyPr/>
          <a:lstStyle/>
          <a:p>
            <a:pPr eaLnBrk="1" hangingPunct="1"/>
            <a:r>
              <a:rPr lang="en-US" altLang="zh-CN" sz="3500" dirty="0"/>
              <a:t>Evaluation for Online Algorithms</a:t>
            </a:r>
          </a:p>
        </p:txBody>
      </p:sp>
      <mc:AlternateContent xmlns:mc="http://schemas.openxmlformats.org/markup-compatibility/2006" xmlns:a14="http://schemas.microsoft.com/office/drawing/2010/main">
        <mc:Choice Requires="a14">
          <p:sp>
            <p:nvSpPr>
              <p:cNvPr id="4" name="Rectangle 3"/>
              <p:cNvSpPr txBox="1">
                <a:spLocks noChangeArrowheads="1"/>
              </p:cNvSpPr>
              <p:nvPr/>
            </p:nvSpPr>
            <p:spPr bwMode="auto">
              <a:xfrm>
                <a:off x="228600" y="836612"/>
                <a:ext cx="8591550" cy="583274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ts val="200"/>
                  </a:spcBef>
                  <a:spcAft>
                    <a:spcPts val="0"/>
                  </a:spcAft>
                  <a:buSzPct val="60000"/>
                  <a:defRPr/>
                </a:pPr>
                <a:r>
                  <a:rPr lang="en-US" altLang="zh-CN" sz="2800" dirty="0">
                    <a:latin typeface="+mn-lt"/>
                    <a:cs typeface="ＭＳ Ｐゴシック" charset="-128"/>
                  </a:rPr>
                  <a:t>Competitive Ratio (CR)</a:t>
                </a:r>
              </a:p>
              <a:p>
                <a:pPr lvl="1" algn="just">
                  <a:lnSpc>
                    <a:spcPct val="95000"/>
                  </a:lnSpc>
                  <a:spcBef>
                    <a:spcPct val="25000"/>
                  </a:spcBef>
                  <a:spcAft>
                    <a:spcPct val="10000"/>
                  </a:spcAft>
                  <a:buSzPct val="60000"/>
                  <a:defRPr/>
                </a:pPr>
                <a14:m>
                  <m:oMath xmlns:m="http://schemas.openxmlformats.org/officeDocument/2006/math">
                    <m:sSub>
                      <m:sSubPr>
                        <m:ctrlPr>
                          <a:rPr lang="en-US" altLang="zh-CN" sz="2400" i="1">
                            <a:latin typeface="Cambria Math" panose="02040503050406030204" pitchFamily="18" charset="0"/>
                            <a:cs typeface="ＭＳ Ｐゴシック" charset="-128"/>
                          </a:rPr>
                        </m:ctrlPr>
                      </m:sSubPr>
                      <m:e>
                        <m:r>
                          <a:rPr lang="en-US" altLang="zh-CN" sz="2400">
                            <a:latin typeface="Cambria Math" panose="02040503050406030204" pitchFamily="18" charset="0"/>
                            <a:cs typeface="ＭＳ Ｐゴシック" charset="-128"/>
                          </a:rPr>
                          <m:t>𝐶𝑅</m:t>
                        </m:r>
                      </m:e>
                      <m:sub/>
                    </m:sSub>
                    <m:r>
                      <a:rPr lang="en-US" altLang="zh-CN" sz="2400">
                        <a:latin typeface="Cambria Math" panose="02040503050406030204" pitchFamily="18" charset="0"/>
                        <a:cs typeface="ＭＳ Ｐゴシック" charset="-128"/>
                      </a:rPr>
                      <m:t>=</m:t>
                    </m:r>
                    <m:f>
                      <m:fPr>
                        <m:ctrlPr>
                          <a:rPr lang="en-US" altLang="zh-CN" sz="2400" i="1">
                            <a:latin typeface="Cambria Math" panose="02040503050406030204" pitchFamily="18" charset="0"/>
                            <a:cs typeface="ＭＳ Ｐゴシック" charset="-128"/>
                          </a:rPr>
                        </m:ctrlPr>
                      </m:fPr>
                      <m:num>
                        <m:r>
                          <a:rPr lang="en-US" altLang="zh-CN" sz="2400" b="1" i="1" smtClean="0">
                            <a:latin typeface="Cambria Math" panose="02040503050406030204" pitchFamily="18" charset="0"/>
                            <a:cs typeface="ＭＳ Ｐゴシック" charset="-128"/>
                          </a:rPr>
                          <m:t>𝑪𝒐𝒔𝒕</m:t>
                        </m:r>
                        <m:r>
                          <a:rPr lang="en-US" altLang="zh-CN" sz="2400" b="1" i="1" smtClean="0">
                            <a:latin typeface="Cambria Math" panose="02040503050406030204" pitchFamily="18" charset="0"/>
                            <a:cs typeface="ＭＳ Ｐゴシック" charset="-128"/>
                          </a:rPr>
                          <m:t> </m:t>
                        </m:r>
                        <m:r>
                          <a:rPr lang="en-US" altLang="zh-CN" sz="2400" b="1" i="1" smtClean="0">
                            <a:latin typeface="Cambria Math" panose="02040503050406030204" pitchFamily="18" charset="0"/>
                            <a:cs typeface="ＭＳ Ｐゴシック" charset="-128"/>
                          </a:rPr>
                          <m:t>𝒐𝒇</m:t>
                        </m:r>
                        <m:r>
                          <a:rPr lang="en-US" altLang="zh-CN" sz="2400" b="1" i="1" smtClean="0">
                            <a:latin typeface="Cambria Math" panose="02040503050406030204" pitchFamily="18" charset="0"/>
                            <a:cs typeface="ＭＳ Ｐゴシック" charset="-128"/>
                          </a:rPr>
                          <m:t> </m:t>
                        </m:r>
                        <m:r>
                          <a:rPr lang="en-US" altLang="zh-CN" sz="2400" b="1" i="1" smtClean="0">
                            <a:latin typeface="Cambria Math" panose="02040503050406030204" pitchFamily="18" charset="0"/>
                            <a:cs typeface="ＭＳ Ｐゴシック" charset="-128"/>
                          </a:rPr>
                          <m:t>𝒂𝒏</m:t>
                        </m:r>
                        <m:r>
                          <a:rPr lang="en-US" altLang="zh-CN" sz="2400" b="1" i="1" smtClean="0">
                            <a:latin typeface="Cambria Math" panose="02040503050406030204" pitchFamily="18" charset="0"/>
                            <a:cs typeface="ＭＳ Ｐゴシック" charset="-128"/>
                          </a:rPr>
                          <m:t> </m:t>
                        </m:r>
                        <m:r>
                          <a:rPr lang="en-US" altLang="zh-CN" sz="2400" b="1" i="1" smtClean="0">
                            <a:latin typeface="Cambria Math" panose="02040503050406030204" pitchFamily="18" charset="0"/>
                            <a:cs typeface="ＭＳ Ｐゴシック" charset="-128"/>
                          </a:rPr>
                          <m:t>𝒐𝒏𝒍𝒊𝒏𝒆</m:t>
                        </m:r>
                        <m:r>
                          <a:rPr lang="en-US" altLang="zh-CN" sz="2400" b="1" i="1" smtClean="0">
                            <a:latin typeface="Cambria Math" panose="02040503050406030204" pitchFamily="18" charset="0"/>
                            <a:cs typeface="ＭＳ Ｐゴシック" charset="-128"/>
                          </a:rPr>
                          <m:t> </m:t>
                        </m:r>
                        <m:r>
                          <a:rPr lang="en-US" altLang="zh-CN" sz="2400" b="1" i="1" smtClean="0">
                            <a:latin typeface="Cambria Math" panose="02040503050406030204" pitchFamily="18" charset="0"/>
                            <a:cs typeface="ＭＳ Ｐゴシック" charset="-128"/>
                          </a:rPr>
                          <m:t>𝒂𝒍𝒈𝒐𝒓𝒊𝒕𝒉𝒎</m:t>
                        </m:r>
                      </m:num>
                      <m:den>
                        <m:r>
                          <a:rPr lang="en-US" altLang="zh-CN" sz="2400" i="1">
                            <a:latin typeface="Cambria Math" panose="02040503050406030204" pitchFamily="18" charset="0"/>
                            <a:cs typeface="ＭＳ Ｐゴシック" charset="-128"/>
                          </a:rPr>
                          <m:t>𝑪𝒐𝒔𝒕</m:t>
                        </m:r>
                        <m:r>
                          <a:rPr lang="en-US" altLang="zh-CN" sz="2400" i="1">
                            <a:latin typeface="Cambria Math" panose="02040503050406030204" pitchFamily="18" charset="0"/>
                            <a:cs typeface="ＭＳ Ｐゴシック" charset="-128"/>
                          </a:rPr>
                          <m:t> </m:t>
                        </m:r>
                        <m:r>
                          <a:rPr lang="en-US" altLang="zh-CN" sz="2400" i="1">
                            <a:latin typeface="Cambria Math" panose="02040503050406030204" pitchFamily="18" charset="0"/>
                            <a:cs typeface="ＭＳ Ｐゴシック" charset="-128"/>
                          </a:rPr>
                          <m:t>𝒐𝒇</m:t>
                        </m:r>
                        <m:r>
                          <a:rPr lang="en-US" altLang="zh-CN" sz="2400" i="1">
                            <a:latin typeface="Cambria Math" panose="02040503050406030204" pitchFamily="18" charset="0"/>
                            <a:cs typeface="ＭＳ Ｐゴシック" charset="-128"/>
                          </a:rPr>
                          <m:t> </m:t>
                        </m:r>
                        <m:r>
                          <a:rPr lang="en-US" altLang="zh-CN" sz="2400" b="1" i="1" smtClean="0">
                            <a:latin typeface="Cambria Math" panose="02040503050406030204" pitchFamily="18" charset="0"/>
                            <a:cs typeface="ＭＳ Ｐゴシック" charset="-128"/>
                          </a:rPr>
                          <m:t>𝒕𝒉𝒆</m:t>
                        </m:r>
                        <m:r>
                          <a:rPr lang="en-US" altLang="zh-CN" sz="2400" b="1" i="1" smtClean="0">
                            <a:latin typeface="Cambria Math" panose="02040503050406030204" pitchFamily="18" charset="0"/>
                            <a:cs typeface="ＭＳ Ｐゴシック" charset="-128"/>
                          </a:rPr>
                          <m:t> </m:t>
                        </m:r>
                        <m:r>
                          <a:rPr lang="en-US" altLang="zh-CN" sz="2400" b="1" i="1" smtClean="0">
                            <a:latin typeface="Cambria Math" panose="02040503050406030204" pitchFamily="18" charset="0"/>
                            <a:cs typeface="ＭＳ Ｐゴシック" charset="-128"/>
                          </a:rPr>
                          <m:t>𝒄𝒐𝒓𝒓𝒆𝒔𝒑𝒐𝒏𝒅𝒊𝒏𝒈</m:t>
                        </m:r>
                        <m:r>
                          <a:rPr lang="en-US" altLang="zh-CN" sz="2400" b="1" i="1" smtClean="0">
                            <a:latin typeface="Cambria Math" panose="02040503050406030204" pitchFamily="18" charset="0"/>
                            <a:cs typeface="ＭＳ Ｐゴシック" charset="-128"/>
                          </a:rPr>
                          <m:t> </m:t>
                        </m:r>
                        <m:r>
                          <a:rPr lang="en-US" altLang="zh-CN" sz="2400" b="1" i="1" smtClean="0">
                            <a:latin typeface="Cambria Math" panose="02040503050406030204" pitchFamily="18" charset="0"/>
                            <a:cs typeface="ＭＳ Ｐゴシック" charset="-128"/>
                          </a:rPr>
                          <m:t>𝒐𝒇𝒇𝒍𝒊𝒏𝒆</m:t>
                        </m:r>
                        <m:r>
                          <a:rPr lang="en-US" altLang="zh-CN" sz="2400" b="1" i="1" smtClean="0">
                            <a:latin typeface="Cambria Math" panose="02040503050406030204" pitchFamily="18" charset="0"/>
                            <a:cs typeface="ＭＳ Ｐゴシック" charset="-128"/>
                          </a:rPr>
                          <m:t> </m:t>
                        </m:r>
                        <m:r>
                          <a:rPr lang="en-US" altLang="zh-CN" sz="2400" i="1">
                            <a:latin typeface="Cambria Math" panose="02040503050406030204" pitchFamily="18" charset="0"/>
                            <a:cs typeface="ＭＳ Ｐゴシック" charset="-128"/>
                          </a:rPr>
                          <m:t>𝒂𝒍𝒈𝒐𝒓𝒊𝒕𝒉𝒎</m:t>
                        </m:r>
                      </m:den>
                    </m:f>
                  </m:oMath>
                </a14:m>
                <a:endParaRPr lang="en-US" altLang="zh-CN" sz="2400" dirty="0">
                  <a:latin typeface="+mn-lt"/>
                  <a:cs typeface="ＭＳ Ｐゴシック" charset="-128"/>
                </a:endParaRPr>
              </a:p>
              <a:p>
                <a:pPr marL="0" indent="0" algn="just">
                  <a:lnSpc>
                    <a:spcPct val="95000"/>
                  </a:lnSpc>
                  <a:spcBef>
                    <a:spcPts val="200"/>
                  </a:spcBef>
                  <a:spcAft>
                    <a:spcPts val="0"/>
                  </a:spcAft>
                  <a:buSzPct val="60000"/>
                  <a:buNone/>
                  <a:defRPr/>
                </a:pPr>
                <a:endParaRPr lang="en-US" altLang="zh-CN" sz="2400" dirty="0"/>
              </a:p>
              <a:p>
                <a:pPr algn="just">
                  <a:lnSpc>
                    <a:spcPct val="95000"/>
                  </a:lnSpc>
                  <a:spcBef>
                    <a:spcPts val="200"/>
                  </a:spcBef>
                  <a:spcAft>
                    <a:spcPts val="0"/>
                  </a:spcAft>
                  <a:buSzPct val="60000"/>
                  <a:defRPr/>
                </a:pPr>
                <a:r>
                  <a:rPr lang="en-US" altLang="zh-CN" sz="2800" dirty="0"/>
                  <a:t>Input Models</a:t>
                </a:r>
                <a:endParaRPr lang="en-US" altLang="zh-CN" sz="2800" dirty="0">
                  <a:cs typeface="ＭＳ Ｐゴシック" charset="-128"/>
                </a:endParaRPr>
              </a:p>
              <a:p>
                <a:pPr lvl="1" algn="just">
                  <a:lnSpc>
                    <a:spcPct val="95000"/>
                  </a:lnSpc>
                  <a:spcBef>
                    <a:spcPct val="25000"/>
                  </a:spcBef>
                  <a:spcAft>
                    <a:spcPct val="10000"/>
                  </a:spcAft>
                  <a:buSzPct val="60000"/>
                  <a:defRPr/>
                </a:pPr>
                <a:r>
                  <a:rPr lang="en-US" altLang="zh-CN" sz="2400" dirty="0">
                    <a:cs typeface="ＭＳ Ｐゴシック" charset="-128"/>
                  </a:rPr>
                  <a:t>Adversarial Model (Worst-Case Analysis)</a:t>
                </a:r>
              </a:p>
              <a:p>
                <a:pPr lvl="2" algn="just">
                  <a:lnSpc>
                    <a:spcPct val="95000"/>
                  </a:lnSpc>
                  <a:spcBef>
                    <a:spcPct val="25000"/>
                  </a:spcBef>
                  <a:spcAft>
                    <a:spcPct val="10000"/>
                  </a:spcAft>
                  <a:buSzPct val="60000"/>
                  <a:defRPr/>
                </a:pPr>
                <a14:m>
                  <m:oMath xmlns:m="http://schemas.openxmlformats.org/officeDocument/2006/math">
                    <m:sSub>
                      <m:sSubPr>
                        <m:ctrlPr>
                          <a:rPr lang="en-US" altLang="zh-CN" sz="2400" i="1">
                            <a:latin typeface="Cambria Math" panose="02040503050406030204" pitchFamily="18" charset="0"/>
                            <a:cs typeface="ＭＳ Ｐゴシック" charset="-128"/>
                          </a:rPr>
                        </m:ctrlPr>
                      </m:sSubPr>
                      <m:e>
                        <m:r>
                          <a:rPr lang="en-US" altLang="zh-CN" sz="2400">
                            <a:latin typeface="Cambria Math" panose="02040503050406030204" pitchFamily="18" charset="0"/>
                            <a:cs typeface="ＭＳ Ｐゴシック" charset="-128"/>
                          </a:rPr>
                          <m:t>𝐶𝑅</m:t>
                        </m:r>
                      </m:e>
                      <m:sub>
                        <m:r>
                          <a:rPr lang="en-US" altLang="zh-CN" sz="2400">
                            <a:latin typeface="Cambria Math" panose="02040503050406030204" pitchFamily="18" charset="0"/>
                            <a:cs typeface="ＭＳ Ｐゴシック" charset="-128"/>
                          </a:rPr>
                          <m:t>𝐴</m:t>
                        </m:r>
                      </m:sub>
                    </m:sSub>
                    <m:r>
                      <a:rPr lang="en-US" altLang="zh-CN" sz="2400">
                        <a:latin typeface="Cambria Math" panose="02040503050406030204" pitchFamily="18" charset="0"/>
                        <a:cs typeface="ＭＳ Ｐゴシック" charset="-128"/>
                      </a:rPr>
                      <m:t>=</m:t>
                    </m:r>
                    <m:sSub>
                      <m:sSubPr>
                        <m:ctrlPr>
                          <a:rPr lang="en-US" altLang="zh-CN" sz="2400" i="1">
                            <a:latin typeface="Cambria Math" panose="02040503050406030204" pitchFamily="18" charset="0"/>
                            <a:cs typeface="ＭＳ Ｐゴシック" charset="-128"/>
                          </a:rPr>
                        </m:ctrlPr>
                      </m:sSubPr>
                      <m:e>
                        <m:r>
                          <a:rPr lang="en-US" altLang="zh-CN" sz="2400">
                            <a:latin typeface="Cambria Math" panose="02040503050406030204" pitchFamily="18" charset="0"/>
                            <a:cs typeface="ＭＳ Ｐゴシック" charset="-128"/>
                          </a:rPr>
                          <m:t>𝑚𝑖𝑛</m:t>
                        </m:r>
                      </m:e>
                      <m:sub>
                        <m:r>
                          <a:rPr lang="en-US" altLang="zh-CN" sz="2400">
                            <a:latin typeface="Cambria Math" panose="02040503050406030204" pitchFamily="18" charset="0"/>
                            <a:cs typeface="ＭＳ Ｐゴシック" charset="-128"/>
                          </a:rPr>
                          <m:t>∀</m:t>
                        </m:r>
                        <m:r>
                          <a:rPr lang="en-US" altLang="zh-CN" sz="2400">
                            <a:latin typeface="Cambria Math" panose="02040503050406030204" pitchFamily="18" charset="0"/>
                            <a:cs typeface="ＭＳ Ｐゴシック" charset="-128"/>
                          </a:rPr>
                          <m:t>𝐺</m:t>
                        </m:r>
                        <m:d>
                          <m:dPr>
                            <m:ctrlPr>
                              <a:rPr lang="en-US" altLang="zh-CN" sz="2400" i="1">
                                <a:latin typeface="Cambria Math" panose="02040503050406030204" pitchFamily="18" charset="0"/>
                                <a:cs typeface="ＭＳ Ｐゴシック" charset="-128"/>
                              </a:rPr>
                            </m:ctrlPr>
                          </m:dPr>
                          <m:e>
                            <m:r>
                              <a:rPr lang="en-US" altLang="zh-CN" sz="2400">
                                <a:latin typeface="Cambria Math" panose="02040503050406030204" pitchFamily="18" charset="0"/>
                                <a:cs typeface="ＭＳ Ｐゴシック" charset="-128"/>
                              </a:rPr>
                              <m:t>𝑇</m:t>
                            </m:r>
                            <m:r>
                              <a:rPr lang="en-US" altLang="zh-CN" sz="2400">
                                <a:latin typeface="Cambria Math" panose="02040503050406030204" pitchFamily="18" charset="0"/>
                                <a:cs typeface="ＭＳ Ｐゴシック" charset="-128"/>
                              </a:rPr>
                              <m:t>,</m:t>
                            </m:r>
                            <m:r>
                              <a:rPr lang="en-US" altLang="zh-CN" sz="2400">
                                <a:latin typeface="Cambria Math" panose="02040503050406030204" pitchFamily="18" charset="0"/>
                                <a:cs typeface="ＭＳ Ｐゴシック" charset="-128"/>
                              </a:rPr>
                              <m:t>𝑊</m:t>
                            </m:r>
                            <m:r>
                              <a:rPr lang="en-US" altLang="zh-CN" sz="2400">
                                <a:latin typeface="Cambria Math" panose="02040503050406030204" pitchFamily="18" charset="0"/>
                                <a:cs typeface="ＭＳ Ｐゴシック" charset="-128"/>
                              </a:rPr>
                              <m:t>,</m:t>
                            </m:r>
                            <m:r>
                              <a:rPr lang="en-US" altLang="zh-CN" sz="2400">
                                <a:latin typeface="Cambria Math" panose="02040503050406030204" pitchFamily="18" charset="0"/>
                                <a:cs typeface="ＭＳ Ｐゴシック" charset="-128"/>
                              </a:rPr>
                              <m:t>𝑈</m:t>
                            </m:r>
                          </m:e>
                        </m:d>
                        <m:r>
                          <a:rPr lang="en-US" altLang="zh-CN" sz="2400">
                            <a:latin typeface="Cambria Math" panose="02040503050406030204" pitchFamily="18" charset="0"/>
                            <a:cs typeface="ＭＳ Ｐゴシック" charset="-128"/>
                          </a:rPr>
                          <m:t>𝑎𝑛𝑑</m:t>
                        </m:r>
                        <m:r>
                          <a:rPr lang="en-US" altLang="zh-CN" sz="2400">
                            <a:latin typeface="Cambria Math" panose="02040503050406030204" pitchFamily="18" charset="0"/>
                            <a:cs typeface="ＭＳ Ｐゴシック" charset="-128"/>
                          </a:rPr>
                          <m:t>∀</m:t>
                        </m:r>
                        <m:r>
                          <a:rPr lang="en-US" altLang="zh-CN" sz="2400">
                            <a:latin typeface="Cambria Math" panose="02040503050406030204" pitchFamily="18" charset="0"/>
                            <a:cs typeface="ＭＳ Ｐゴシック" charset="-128"/>
                          </a:rPr>
                          <m:t>𝑣</m:t>
                        </m:r>
                        <m:r>
                          <a:rPr lang="en-US" altLang="zh-CN" sz="2400">
                            <a:latin typeface="Cambria Math" panose="02040503050406030204" pitchFamily="18" charset="0"/>
                            <a:cs typeface="ＭＳ Ｐゴシック" charset="-128"/>
                          </a:rPr>
                          <m:t>∈</m:t>
                        </m:r>
                        <m:r>
                          <a:rPr lang="en-US" altLang="zh-CN" sz="2400">
                            <a:latin typeface="Cambria Math" panose="02040503050406030204" pitchFamily="18" charset="0"/>
                            <a:cs typeface="ＭＳ Ｐゴシック" charset="-128"/>
                          </a:rPr>
                          <m:t>𝑉</m:t>
                        </m:r>
                      </m:sub>
                    </m:sSub>
                    <m:f>
                      <m:fPr>
                        <m:ctrlPr>
                          <a:rPr lang="en-US" altLang="zh-CN" sz="2400" i="1">
                            <a:latin typeface="Cambria Math" panose="02040503050406030204" pitchFamily="18" charset="0"/>
                            <a:cs typeface="ＭＳ Ｐゴシック" charset="-128"/>
                          </a:rPr>
                        </m:ctrlPr>
                      </m:fPr>
                      <m:num>
                        <m:r>
                          <a:rPr lang="en-US" altLang="zh-CN" sz="2400">
                            <a:latin typeface="Cambria Math" panose="02040503050406030204" pitchFamily="18" charset="0"/>
                            <a:cs typeface="ＭＳ Ｐゴシック" charset="-128"/>
                          </a:rPr>
                          <m:t>𝑀𝑎𝑥𝑆𝑢𝑚</m:t>
                        </m:r>
                        <m:r>
                          <a:rPr lang="en-US" altLang="zh-CN" sz="2400">
                            <a:latin typeface="Cambria Math" panose="02040503050406030204" pitchFamily="18" charset="0"/>
                            <a:cs typeface="ＭＳ Ｐゴシック" charset="-128"/>
                          </a:rPr>
                          <m:t>(</m:t>
                        </m:r>
                        <m:r>
                          <a:rPr lang="en-US" altLang="zh-CN" sz="2400">
                            <a:latin typeface="Cambria Math" panose="02040503050406030204" pitchFamily="18" charset="0"/>
                            <a:cs typeface="ＭＳ Ｐゴシック" charset="-128"/>
                          </a:rPr>
                          <m:t>𝑀</m:t>
                        </m:r>
                        <m:r>
                          <a:rPr lang="en-US" altLang="zh-CN" sz="2400">
                            <a:latin typeface="Cambria Math" panose="02040503050406030204" pitchFamily="18" charset="0"/>
                            <a:cs typeface="ＭＳ Ｐゴシック" charset="-128"/>
                          </a:rPr>
                          <m:t>)</m:t>
                        </m:r>
                      </m:num>
                      <m:den>
                        <m:r>
                          <a:rPr lang="en-US" altLang="zh-CN" sz="2400">
                            <a:latin typeface="Cambria Math" panose="02040503050406030204" pitchFamily="18" charset="0"/>
                            <a:cs typeface="ＭＳ Ｐゴシック" charset="-128"/>
                          </a:rPr>
                          <m:t>𝑀𝑎𝑥𝑆𝑢𝑚</m:t>
                        </m:r>
                        <m:r>
                          <a:rPr lang="en-US" altLang="zh-CN" sz="2400">
                            <a:latin typeface="Cambria Math" panose="02040503050406030204" pitchFamily="18" charset="0"/>
                            <a:cs typeface="ＭＳ Ｐゴシック" charset="-128"/>
                          </a:rPr>
                          <m:t>(</m:t>
                        </m:r>
                        <m:r>
                          <a:rPr lang="en-US" altLang="zh-CN" sz="2400">
                            <a:latin typeface="Cambria Math" panose="02040503050406030204" pitchFamily="18" charset="0"/>
                            <a:cs typeface="ＭＳ Ｐゴシック" charset="-128"/>
                          </a:rPr>
                          <m:t>𝑂𝑃𝑇</m:t>
                        </m:r>
                        <m:r>
                          <a:rPr lang="en-US" altLang="zh-CN" sz="2400">
                            <a:latin typeface="Cambria Math" panose="02040503050406030204" pitchFamily="18" charset="0"/>
                            <a:cs typeface="ＭＳ Ｐゴシック" charset="-128"/>
                          </a:rPr>
                          <m:t>)</m:t>
                        </m:r>
                      </m:den>
                    </m:f>
                  </m:oMath>
                </a14:m>
                <a:endParaRPr lang="en-US" altLang="zh-CN" sz="2400" dirty="0">
                  <a:cs typeface="ＭＳ Ｐゴシック" charset="-128"/>
                </a:endParaRPr>
              </a:p>
              <a:p>
                <a:pPr marL="349250" lvl="1" indent="0" algn="just">
                  <a:lnSpc>
                    <a:spcPct val="95000"/>
                  </a:lnSpc>
                  <a:spcBef>
                    <a:spcPct val="25000"/>
                  </a:spcBef>
                  <a:spcAft>
                    <a:spcPct val="10000"/>
                  </a:spcAft>
                  <a:buSzPct val="60000"/>
                  <a:buNone/>
                  <a:defRPr/>
                </a:pPr>
                <a:endParaRPr lang="en-US" altLang="zh-CN" sz="2000" dirty="0">
                  <a:cs typeface="ＭＳ Ｐゴシック" charset="-128"/>
                </a:endParaRPr>
              </a:p>
              <a:p>
                <a:pPr lvl="1" algn="just">
                  <a:lnSpc>
                    <a:spcPct val="95000"/>
                  </a:lnSpc>
                  <a:spcBef>
                    <a:spcPct val="25000"/>
                  </a:spcBef>
                  <a:spcAft>
                    <a:spcPct val="10000"/>
                  </a:spcAft>
                  <a:buSzPct val="60000"/>
                  <a:defRPr/>
                </a:pPr>
                <a:r>
                  <a:rPr lang="en-US" altLang="zh-CN" sz="2400" dirty="0">
                    <a:cs typeface="ＭＳ Ｐゴシック" charset="-128"/>
                  </a:rPr>
                  <a:t>Random Order Model (Average-Case Analysis)</a:t>
                </a:r>
              </a:p>
              <a:p>
                <a:pPr lvl="2" algn="just">
                  <a:lnSpc>
                    <a:spcPct val="95000"/>
                  </a:lnSpc>
                  <a:spcBef>
                    <a:spcPct val="25000"/>
                  </a:spcBef>
                  <a:spcAft>
                    <a:spcPct val="10000"/>
                  </a:spcAft>
                  <a:buSzPct val="60000"/>
                  <a:defRPr/>
                </a:pPr>
                <a14:m>
                  <m:oMath xmlns:m="http://schemas.openxmlformats.org/officeDocument/2006/math">
                    <m:sSub>
                      <m:sSubPr>
                        <m:ctrlPr>
                          <a:rPr lang="en-US" altLang="zh-CN" sz="2400" i="1">
                            <a:latin typeface="Cambria Math" panose="02040503050406030204" pitchFamily="18" charset="0"/>
                            <a:cs typeface="ＭＳ Ｐゴシック" charset="-128"/>
                          </a:rPr>
                        </m:ctrlPr>
                      </m:sSubPr>
                      <m:e>
                        <m:r>
                          <a:rPr lang="en-US" altLang="zh-CN" sz="2400">
                            <a:latin typeface="Cambria Math" panose="02040503050406030204" pitchFamily="18" charset="0"/>
                            <a:cs typeface="ＭＳ Ｐゴシック" charset="-128"/>
                          </a:rPr>
                          <m:t>𝐶𝑅</m:t>
                        </m:r>
                      </m:e>
                      <m:sub>
                        <m:r>
                          <a:rPr lang="en-US" altLang="zh-CN" sz="2400">
                            <a:latin typeface="Cambria Math" panose="02040503050406030204" pitchFamily="18" charset="0"/>
                            <a:cs typeface="ＭＳ Ｐゴシック" charset="-128"/>
                          </a:rPr>
                          <m:t>𝑅𝑂</m:t>
                        </m:r>
                      </m:sub>
                    </m:sSub>
                    <m:r>
                      <a:rPr lang="en-US" altLang="zh-CN" sz="2400">
                        <a:latin typeface="Cambria Math" panose="02040503050406030204" pitchFamily="18" charset="0"/>
                        <a:cs typeface="ＭＳ Ｐゴシック" charset="-128"/>
                      </a:rPr>
                      <m:t>=</m:t>
                    </m:r>
                    <m:sSub>
                      <m:sSubPr>
                        <m:ctrlPr>
                          <a:rPr lang="en-US" altLang="zh-CN" sz="2400" i="1">
                            <a:latin typeface="Cambria Math" panose="02040503050406030204" pitchFamily="18" charset="0"/>
                            <a:cs typeface="ＭＳ Ｐゴシック" charset="-128"/>
                          </a:rPr>
                        </m:ctrlPr>
                      </m:sSubPr>
                      <m:e>
                        <m:r>
                          <a:rPr lang="en-US" altLang="zh-CN" sz="2400">
                            <a:latin typeface="Cambria Math" panose="02040503050406030204" pitchFamily="18" charset="0"/>
                            <a:cs typeface="ＭＳ Ｐゴシック" charset="-128"/>
                          </a:rPr>
                          <m:t>𝑚𝑖𝑛</m:t>
                        </m:r>
                      </m:e>
                      <m:sub>
                        <m:r>
                          <a:rPr lang="en-US" altLang="zh-CN" sz="2400">
                            <a:latin typeface="Cambria Math" panose="02040503050406030204" pitchFamily="18" charset="0"/>
                            <a:cs typeface="ＭＳ Ｐゴシック" charset="-128"/>
                          </a:rPr>
                          <m:t>∀</m:t>
                        </m:r>
                        <m:r>
                          <a:rPr lang="en-US" altLang="zh-CN" sz="2400">
                            <a:latin typeface="Cambria Math" panose="02040503050406030204" pitchFamily="18" charset="0"/>
                            <a:cs typeface="ＭＳ Ｐゴシック" charset="-128"/>
                          </a:rPr>
                          <m:t>𝐺</m:t>
                        </m:r>
                        <m:d>
                          <m:dPr>
                            <m:ctrlPr>
                              <a:rPr lang="en-US" altLang="zh-CN" sz="2400" i="1">
                                <a:latin typeface="Cambria Math" panose="02040503050406030204" pitchFamily="18" charset="0"/>
                                <a:cs typeface="ＭＳ Ｐゴシック" charset="-128"/>
                              </a:rPr>
                            </m:ctrlPr>
                          </m:dPr>
                          <m:e>
                            <m:r>
                              <a:rPr lang="en-US" altLang="zh-CN" sz="2400">
                                <a:latin typeface="Cambria Math" panose="02040503050406030204" pitchFamily="18" charset="0"/>
                                <a:cs typeface="ＭＳ Ｐゴシック" charset="-128"/>
                              </a:rPr>
                              <m:t>𝑇</m:t>
                            </m:r>
                            <m:r>
                              <a:rPr lang="en-US" altLang="zh-CN" sz="2400">
                                <a:latin typeface="Cambria Math" panose="02040503050406030204" pitchFamily="18" charset="0"/>
                                <a:cs typeface="ＭＳ Ｐゴシック" charset="-128"/>
                              </a:rPr>
                              <m:t>,</m:t>
                            </m:r>
                            <m:r>
                              <a:rPr lang="en-US" altLang="zh-CN" sz="2400">
                                <a:latin typeface="Cambria Math" panose="02040503050406030204" pitchFamily="18" charset="0"/>
                                <a:cs typeface="ＭＳ Ｐゴシック" charset="-128"/>
                              </a:rPr>
                              <m:t>𝑊</m:t>
                            </m:r>
                            <m:r>
                              <a:rPr lang="en-US" altLang="zh-CN" sz="2400">
                                <a:latin typeface="Cambria Math" panose="02040503050406030204" pitchFamily="18" charset="0"/>
                                <a:cs typeface="ＭＳ Ｐゴシック" charset="-128"/>
                              </a:rPr>
                              <m:t>,</m:t>
                            </m:r>
                            <m:r>
                              <a:rPr lang="en-US" altLang="zh-CN" sz="2400">
                                <a:latin typeface="Cambria Math" panose="02040503050406030204" pitchFamily="18" charset="0"/>
                                <a:cs typeface="ＭＳ Ｐゴシック" charset="-128"/>
                              </a:rPr>
                              <m:t>𝑈</m:t>
                            </m:r>
                          </m:e>
                        </m:d>
                      </m:sub>
                    </m:sSub>
                    <m:f>
                      <m:fPr>
                        <m:ctrlPr>
                          <a:rPr lang="en-US" altLang="zh-CN" sz="2400" i="1">
                            <a:latin typeface="Cambria Math" panose="02040503050406030204" pitchFamily="18" charset="0"/>
                            <a:cs typeface="ＭＳ Ｐゴシック" charset="-128"/>
                          </a:rPr>
                        </m:ctrlPr>
                      </m:fPr>
                      <m:num>
                        <m:r>
                          <a:rPr lang="zh-CN" altLang="en-US" sz="2400">
                            <a:latin typeface="Cambria Math" panose="02040503050406030204" pitchFamily="18" charset="0"/>
                            <a:cs typeface="ＭＳ Ｐゴシック" charset="-128"/>
                          </a:rPr>
                          <m:t>𝔼</m:t>
                        </m:r>
                        <m:r>
                          <a:rPr lang="en-US" altLang="zh-CN" sz="2400">
                            <a:latin typeface="Cambria Math" panose="02040503050406030204" pitchFamily="18" charset="0"/>
                            <a:cs typeface="ＭＳ Ｐゴシック" charset="-128"/>
                          </a:rPr>
                          <m:t>[</m:t>
                        </m:r>
                        <m:r>
                          <a:rPr lang="en-US" altLang="zh-CN" sz="2400">
                            <a:latin typeface="Cambria Math" panose="02040503050406030204" pitchFamily="18" charset="0"/>
                            <a:cs typeface="ＭＳ Ｐゴシック" charset="-128"/>
                          </a:rPr>
                          <m:t>𝑀𝑎𝑥𝑆𝑢𝑚</m:t>
                        </m:r>
                        <m:d>
                          <m:dPr>
                            <m:ctrlPr>
                              <a:rPr lang="en-US" altLang="zh-CN" sz="2400" i="1">
                                <a:latin typeface="Cambria Math" panose="02040503050406030204" pitchFamily="18" charset="0"/>
                                <a:cs typeface="ＭＳ Ｐゴシック" charset="-128"/>
                              </a:rPr>
                            </m:ctrlPr>
                          </m:dPr>
                          <m:e>
                            <m:r>
                              <a:rPr lang="en-US" altLang="zh-CN" sz="2400">
                                <a:latin typeface="Cambria Math" panose="02040503050406030204" pitchFamily="18" charset="0"/>
                                <a:cs typeface="ＭＳ Ｐゴシック" charset="-128"/>
                              </a:rPr>
                              <m:t>𝑀</m:t>
                            </m:r>
                          </m:e>
                        </m:d>
                        <m:r>
                          <a:rPr lang="en-US" altLang="zh-CN" sz="2400">
                            <a:latin typeface="Cambria Math" panose="02040503050406030204" pitchFamily="18" charset="0"/>
                            <a:cs typeface="ＭＳ Ｐゴシック" charset="-128"/>
                          </a:rPr>
                          <m:t>]</m:t>
                        </m:r>
                      </m:num>
                      <m:den>
                        <m:r>
                          <a:rPr lang="en-US" altLang="zh-CN" sz="2400">
                            <a:latin typeface="Cambria Math" panose="02040503050406030204" pitchFamily="18" charset="0"/>
                            <a:cs typeface="ＭＳ Ｐゴシック" charset="-128"/>
                          </a:rPr>
                          <m:t>𝑀𝑎𝑥𝑆𝑢𝑚</m:t>
                        </m:r>
                        <m:r>
                          <a:rPr lang="en-US" altLang="zh-CN" sz="2400">
                            <a:latin typeface="Cambria Math" panose="02040503050406030204" pitchFamily="18" charset="0"/>
                            <a:cs typeface="ＭＳ Ｐゴシック" charset="-128"/>
                          </a:rPr>
                          <m:t>(</m:t>
                        </m:r>
                        <m:r>
                          <a:rPr lang="en-US" altLang="zh-CN" sz="2400">
                            <a:latin typeface="Cambria Math" panose="02040503050406030204" pitchFamily="18" charset="0"/>
                            <a:cs typeface="ＭＳ Ｐゴシック" charset="-128"/>
                          </a:rPr>
                          <m:t>𝑂𝑃𝑇</m:t>
                        </m:r>
                        <m:r>
                          <a:rPr lang="en-US" altLang="zh-CN" sz="2400">
                            <a:latin typeface="Cambria Math" panose="02040503050406030204" pitchFamily="18" charset="0"/>
                            <a:cs typeface="ＭＳ Ｐゴシック" charset="-128"/>
                          </a:rPr>
                          <m:t>)</m:t>
                        </m:r>
                      </m:den>
                    </m:f>
                  </m:oMath>
                </a14:m>
                <a:endParaRPr lang="en-US" altLang="zh-CN" sz="2400" dirty="0">
                  <a:cs typeface="ＭＳ Ｐゴシック" charset="-128"/>
                </a:endParaRPr>
              </a:p>
            </p:txBody>
          </p:sp>
        </mc:Choice>
        <mc:Fallback xmlns="">
          <p:sp>
            <p:nvSpPr>
              <p:cNvPr id="4" name="Rectangle 3"/>
              <p:cNvSpPr txBox="1">
                <a:spLocks noRot="1" noChangeAspect="1" noMove="1" noResize="1" noEditPoints="1" noAdjustHandles="1" noChangeArrowheads="1" noChangeShapeType="1" noTextEdit="1"/>
              </p:cNvSpPr>
              <p:nvPr/>
            </p:nvSpPr>
            <p:spPr bwMode="auto">
              <a:xfrm>
                <a:off x="228600" y="836612"/>
                <a:ext cx="8591550" cy="5832747"/>
              </a:xfrm>
              <a:prstGeom prst="rect">
                <a:avLst/>
              </a:prstGeom>
              <a:blipFill>
                <a:blip r:embed="rId3"/>
                <a:stretch>
                  <a:fillRect l="-355" t="-146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 name="矩形标注 4"/>
          <p:cNvSpPr>
            <a:spLocks noChangeArrowheads="1"/>
          </p:cNvSpPr>
          <p:nvPr/>
        </p:nvSpPr>
        <p:spPr bwMode="auto">
          <a:xfrm>
            <a:off x="107950" y="4077072"/>
            <a:ext cx="3240088" cy="431800"/>
          </a:xfrm>
          <a:prstGeom prst="wedgeRectCallout">
            <a:avLst>
              <a:gd name="adj1" fmla="val 42630"/>
              <a:gd name="adj2" fmla="val -85523"/>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defRPr/>
            </a:pPr>
            <a:r>
              <a:rPr lang="en-US" altLang="zh-CN" sz="2000" dirty="0">
                <a:latin typeface="+mn-lt"/>
                <a:cs typeface="ＭＳ Ｐゴシック" charset="-128"/>
              </a:rPr>
              <a:t>The worst bipartite graph</a:t>
            </a:r>
            <a:endParaRPr lang="zh-CN" altLang="en-US" sz="2000" dirty="0">
              <a:latin typeface="+mn-lt"/>
              <a:cs typeface="ＭＳ Ｐゴシック" charset="-128"/>
            </a:endParaRPr>
          </a:p>
        </p:txBody>
      </p:sp>
      <p:sp>
        <p:nvSpPr>
          <p:cNvPr id="7" name="矩形标注 6"/>
          <p:cNvSpPr>
            <a:spLocks noChangeArrowheads="1"/>
          </p:cNvSpPr>
          <p:nvPr/>
        </p:nvSpPr>
        <p:spPr bwMode="auto">
          <a:xfrm>
            <a:off x="107950" y="5949280"/>
            <a:ext cx="3240088" cy="431800"/>
          </a:xfrm>
          <a:prstGeom prst="wedgeRectCallout">
            <a:avLst>
              <a:gd name="adj1" fmla="val 46846"/>
              <a:gd name="adj2" fmla="val -148808"/>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defRPr/>
            </a:pPr>
            <a:r>
              <a:rPr lang="en-US" altLang="zh-CN" sz="2000" dirty="0">
                <a:latin typeface="+mn-lt"/>
                <a:cs typeface="ＭＳ Ｐゴシック" charset="-128"/>
              </a:rPr>
              <a:t>The worst bipartite graph</a:t>
            </a:r>
            <a:endParaRPr lang="zh-CN" altLang="en-US" sz="2000" dirty="0">
              <a:latin typeface="+mn-lt"/>
              <a:cs typeface="ＭＳ Ｐゴシック" charset="-128"/>
            </a:endParaRPr>
          </a:p>
        </p:txBody>
      </p:sp>
      <p:sp>
        <p:nvSpPr>
          <p:cNvPr id="8" name="矩形标注 7"/>
          <p:cNvSpPr>
            <a:spLocks noChangeArrowheads="1"/>
          </p:cNvSpPr>
          <p:nvPr/>
        </p:nvSpPr>
        <p:spPr bwMode="auto">
          <a:xfrm>
            <a:off x="5939854" y="5445224"/>
            <a:ext cx="3168650" cy="1008062"/>
          </a:xfrm>
          <a:prstGeom prst="wedgeRectCallout">
            <a:avLst>
              <a:gd name="adj1" fmla="val -49661"/>
              <a:gd name="adj2" fmla="val -73741"/>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defRPr/>
            </a:pPr>
            <a:r>
              <a:rPr lang="en-US" altLang="zh-CN" sz="2000" dirty="0">
                <a:latin typeface="+mn-lt"/>
                <a:cs typeface="ＭＳ Ｐゴシック" charset="-128"/>
              </a:rPr>
              <a:t>The expectation of the total utility of all possible arrival orders</a:t>
            </a:r>
            <a:endParaRPr lang="zh-CN" altLang="en-US" sz="2000" dirty="0">
              <a:latin typeface="+mn-lt"/>
              <a:cs typeface="ＭＳ Ｐゴシック" charset="-128"/>
            </a:endParaRPr>
          </a:p>
        </p:txBody>
      </p:sp>
      <p:sp>
        <p:nvSpPr>
          <p:cNvPr id="9"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56</a:t>
            </a:fld>
            <a:endParaRPr lang="en-US" altLang="zh-CN" sz="1200" b="0">
              <a:ea typeface="Gulim" pitchFamily="34" charset="-127"/>
            </a:endParaRPr>
          </a:p>
        </p:txBody>
      </p:sp>
    </p:spTree>
    <p:extLst>
      <p:ext uri="{BB962C8B-B14F-4D97-AF65-F5344CB8AC3E}">
        <p14:creationId xmlns:p14="http://schemas.microsoft.com/office/powerpoint/2010/main" val="1214391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7" grpId="0" animBg="1"/>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0" y="98425"/>
            <a:ext cx="9144000" cy="738188"/>
          </a:xfrm>
        </p:spPr>
        <p:txBody>
          <a:bodyPr/>
          <a:lstStyle/>
          <a:p>
            <a:pPr algn="ctr" eaLnBrk="1" hangingPunct="1"/>
            <a:r>
              <a:rPr lang="en-US" altLang="zh-CN" sz="2600" dirty="0"/>
              <a:t>Summary of Online Maximum Weighted Bipartite Matching Algorithms</a:t>
            </a:r>
            <a:endParaRPr lang="zh-CN" altLang="en-US" sz="2600" dirty="0"/>
          </a:p>
        </p:txBody>
      </p:sp>
      <mc:AlternateContent xmlns:mc="http://schemas.openxmlformats.org/markup-compatibility/2006" xmlns:a14="http://schemas.microsoft.com/office/drawing/2010/main">
        <mc:Choice Requires="a14">
          <p:graphicFrame>
            <p:nvGraphicFramePr>
              <p:cNvPr id="3" name="表格 2"/>
              <p:cNvGraphicFramePr>
                <a:graphicFrameLocks noGrp="1"/>
              </p:cNvGraphicFramePr>
              <p:nvPr>
                <p:extLst/>
              </p:nvPr>
            </p:nvGraphicFramePr>
            <p:xfrm>
              <a:off x="179512" y="1316188"/>
              <a:ext cx="8784975" cy="5267452"/>
            </p:xfrm>
            <a:graphic>
              <a:graphicData uri="http://schemas.openxmlformats.org/drawingml/2006/table">
                <a:tbl>
                  <a:tblPr firstRow="1" bandRow="1">
                    <a:tableStyleId>{21E4AEA4-8DFA-4A89-87EB-49C32662AFE0}</a:tableStyleId>
                  </a:tblPr>
                  <a:tblGrid>
                    <a:gridCol w="1872208">
                      <a:extLst>
                        <a:ext uri="{9D8B030D-6E8A-4147-A177-3AD203B41FA5}">
                          <a16:colId xmlns:a16="http://schemas.microsoft.com/office/drawing/2014/main" val="218316572"/>
                        </a:ext>
                      </a:extLst>
                    </a:gridCol>
                    <a:gridCol w="1944216">
                      <a:extLst>
                        <a:ext uri="{9D8B030D-6E8A-4147-A177-3AD203B41FA5}">
                          <a16:colId xmlns:a16="http://schemas.microsoft.com/office/drawing/2014/main" val="826352327"/>
                        </a:ext>
                      </a:extLst>
                    </a:gridCol>
                    <a:gridCol w="1454561">
                      <a:extLst>
                        <a:ext uri="{9D8B030D-6E8A-4147-A177-3AD203B41FA5}">
                          <a16:colId xmlns:a16="http://schemas.microsoft.com/office/drawing/2014/main" val="1811030404"/>
                        </a:ext>
                      </a:extLst>
                    </a:gridCol>
                    <a:gridCol w="1756995">
                      <a:extLst>
                        <a:ext uri="{9D8B030D-6E8A-4147-A177-3AD203B41FA5}">
                          <a16:colId xmlns:a16="http://schemas.microsoft.com/office/drawing/2014/main" val="4173787354"/>
                        </a:ext>
                      </a:extLst>
                    </a:gridCol>
                    <a:gridCol w="1756995">
                      <a:extLst>
                        <a:ext uri="{9D8B030D-6E8A-4147-A177-3AD203B41FA5}">
                          <a16:colId xmlns:a16="http://schemas.microsoft.com/office/drawing/2014/main" val="1541025978"/>
                        </a:ext>
                      </a:extLst>
                    </a:gridCol>
                  </a:tblGrid>
                  <a:tr h="370840">
                    <a:tc>
                      <a:txBody>
                        <a:bodyPr/>
                        <a:lstStyle/>
                        <a:p>
                          <a:endParaRPr lang="zh-CN" altLang="en-US" dirty="0"/>
                        </a:p>
                      </a:txBody>
                      <a:tcPr/>
                    </a:tc>
                    <a:tc gridSpan="2">
                      <a:txBody>
                        <a:bodyPr/>
                        <a:lstStyle/>
                        <a:p>
                          <a:pPr algn="ctr"/>
                          <a:r>
                            <a:rPr lang="en-US" altLang="zh-CN" dirty="0"/>
                            <a:t>One-sided Online Matching</a:t>
                          </a:r>
                          <a:endParaRPr lang="zh-CN" altLang="en-US" dirty="0"/>
                        </a:p>
                      </a:txBody>
                      <a:tcPr/>
                    </a:tc>
                    <a:tc hMerge="1">
                      <a:txBody>
                        <a:bodyPr/>
                        <a:lstStyle/>
                        <a:p>
                          <a:endParaRPr lang="zh-CN" altLang="en-US" dirty="0"/>
                        </a:p>
                      </a:txBody>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Two-sided Online Matching</a:t>
                          </a:r>
                          <a:endParaRPr lang="zh-CN" altLang="en-US" dirty="0"/>
                        </a:p>
                      </a:txBody>
                      <a:tcPr/>
                    </a:tc>
                    <a:tc hMerge="1">
                      <a:txBody>
                        <a:bodyPr/>
                        <a:lstStyle/>
                        <a:p>
                          <a:endParaRPr lang="zh-CN" altLang="en-US" dirty="0"/>
                        </a:p>
                      </a:txBody>
                      <a:tcPr/>
                    </a:tc>
                    <a:extLst>
                      <a:ext uri="{0D108BD9-81ED-4DB2-BD59-A6C34878D82A}">
                        <a16:rowId xmlns:a16="http://schemas.microsoft.com/office/drawing/2014/main" val="2608075732"/>
                      </a:ext>
                    </a:extLst>
                  </a:tr>
                  <a:tr h="370840">
                    <a:tc>
                      <a:txBody>
                        <a:bodyPr/>
                        <a:lstStyle/>
                        <a:p>
                          <a:endParaRPr lang="zh-CN" altLang="en-US"/>
                        </a:p>
                      </a:txBody>
                      <a:tcPr/>
                    </a:tc>
                    <a:tc>
                      <a:txBody>
                        <a:bodyPr/>
                        <a:lstStyle/>
                        <a:p>
                          <a:pPr algn="ctr"/>
                          <a:r>
                            <a:rPr lang="en-US" altLang="zh-CN" b="1" dirty="0"/>
                            <a:t>Unweighted</a:t>
                          </a:r>
                          <a:endParaRPr lang="zh-CN" altLang="en-US" b="1" dirty="0"/>
                        </a:p>
                      </a:txBody>
                      <a:tcPr/>
                    </a:tc>
                    <a:tc>
                      <a:txBody>
                        <a:bodyPr/>
                        <a:lstStyle/>
                        <a:p>
                          <a:pPr algn="ctr"/>
                          <a:r>
                            <a:rPr lang="en-US" altLang="zh-CN" b="1" dirty="0"/>
                            <a:t>Weighted</a:t>
                          </a:r>
                          <a:endParaRPr lang="zh-CN" altLang="en-US" b="1" dirty="0"/>
                        </a:p>
                      </a:txBody>
                      <a:tcPr/>
                    </a:tc>
                    <a:tc>
                      <a:txBody>
                        <a:bodyPr/>
                        <a:lstStyle/>
                        <a:p>
                          <a:pPr algn="ctr"/>
                          <a:r>
                            <a:rPr lang="en-US" altLang="zh-CN" b="1" dirty="0"/>
                            <a:t>Unweighted</a:t>
                          </a:r>
                          <a:endParaRPr lang="zh-CN" altLang="en-US" b="1" dirty="0"/>
                        </a:p>
                      </a:txBody>
                      <a:tcPr/>
                    </a:tc>
                    <a:tc>
                      <a:txBody>
                        <a:bodyPr/>
                        <a:lstStyle/>
                        <a:p>
                          <a:pPr algn="ctr"/>
                          <a:r>
                            <a:rPr lang="en-US" altLang="zh-CN" b="1" dirty="0"/>
                            <a:t>Weighted</a:t>
                          </a:r>
                          <a:endParaRPr lang="zh-CN" altLang="en-US" b="1" dirty="0"/>
                        </a:p>
                      </a:txBody>
                      <a:tcPr/>
                    </a:tc>
                    <a:extLst>
                      <a:ext uri="{0D108BD9-81ED-4DB2-BD59-A6C34878D82A}">
                        <a16:rowId xmlns:a16="http://schemas.microsoft.com/office/drawing/2014/main" val="2559122952"/>
                      </a:ext>
                    </a:extLst>
                  </a:tr>
                  <a:tr h="370840">
                    <a:tc>
                      <a:txBody>
                        <a:bodyPr/>
                        <a:lstStyle/>
                        <a:p>
                          <a:pPr algn="ctr"/>
                          <a:r>
                            <a:rPr lang="en-US" altLang="zh-CN" sz="1800" b="1" dirty="0"/>
                            <a:t>Adversarial Model</a:t>
                          </a:r>
                          <a:endParaRPr lang="en-US" altLang="zh-CN" b="1" dirty="0"/>
                        </a:p>
                        <a:p>
                          <a:pPr algn="ctr"/>
                          <a:r>
                            <a:rPr lang="en-US" altLang="zh-CN" b="1" dirty="0"/>
                            <a:t>(Worst-Case</a:t>
                          </a:r>
                        </a:p>
                        <a:p>
                          <a:pPr algn="ctr"/>
                          <a:r>
                            <a:rPr lang="en-US" altLang="zh-CN" b="1" dirty="0"/>
                            <a:t>Analysis)</a:t>
                          </a:r>
                          <a:endParaRPr lang="zh-CN" altLang="en-US" b="1" dirty="0"/>
                        </a:p>
                      </a:txBody>
                      <a:tcPr anchor="ctr"/>
                    </a:tc>
                    <a:tc>
                      <a:txBody>
                        <a:bodyPr/>
                        <a:lstStyle/>
                        <a:p>
                          <a:pPr algn="ctr"/>
                          <a:r>
                            <a:rPr lang="en-US" altLang="zh-CN" dirty="0"/>
                            <a:t>CR</a:t>
                          </a:r>
                          <a:r>
                            <a:rPr lang="en-US" altLang="zh-CN" baseline="-25000" dirty="0"/>
                            <a:t>A</a:t>
                          </a:r>
                          <a:r>
                            <a:rPr lang="en-US" altLang="zh-CN" dirty="0"/>
                            <a:t>=1- </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𝑒</m:t>
                                  </m:r>
                                </m:den>
                              </m:f>
                            </m:oMath>
                          </a14:m>
                          <a:endParaRPr lang="en-US" altLang="zh-CN" dirty="0"/>
                        </a:p>
                        <a:p>
                          <a:pPr algn="ctr"/>
                          <a:r>
                            <a:rPr lang="en-US" altLang="zh-CN" dirty="0"/>
                            <a:t>[STOC’1990]</a:t>
                          </a:r>
                          <a:endParaRPr lang="zh-CN" altLang="en-US" dirty="0"/>
                        </a:p>
                      </a:txBody>
                      <a:tcPr anchor="ctr"/>
                    </a:tc>
                    <a:tc>
                      <a:txBody>
                        <a:bodyPr/>
                        <a:lstStyle/>
                        <a:p>
                          <a:pPr algn="ctr"/>
                          <a:r>
                            <a:rPr lang="en-US" altLang="zh-CN" dirty="0"/>
                            <a:t>CR</a:t>
                          </a:r>
                          <a:r>
                            <a:rPr lang="en-US" altLang="zh-CN" baseline="-25000" dirty="0"/>
                            <a:t>A</a:t>
                          </a:r>
                          <a:r>
                            <a:rPr lang="en-US" altLang="zh-CN" dirty="0"/>
                            <a:t>=ln </a:t>
                          </a:r>
                          <a:r>
                            <a:rPr lang="en-US" altLang="zh-CN" i="1" baseline="0" dirty="0"/>
                            <a:t>n</a:t>
                          </a:r>
                          <a:endParaRPr lang="en-US" altLang="zh-CN" i="1" dirty="0"/>
                        </a:p>
                        <a:p>
                          <a:pPr algn="ctr"/>
                          <a:r>
                            <a:rPr lang="en-US" altLang="zh-CN" dirty="0"/>
                            <a:t>[TCS’2015]</a:t>
                          </a:r>
                          <a:endParaRPr lang="zh-CN" altLang="en-US" dirty="0"/>
                        </a:p>
                      </a:txBody>
                      <a:tcPr anchor="ctr"/>
                    </a:tc>
                    <a:tc>
                      <a:txBody>
                        <a:bodyPr/>
                        <a:lstStyle/>
                        <a:p>
                          <a:pPr algn="ctr"/>
                          <a:r>
                            <a:rPr lang="en-US" altLang="zh-CN" dirty="0"/>
                            <a:t>CR</a:t>
                          </a:r>
                          <a:r>
                            <a:rPr lang="en-US" altLang="zh-CN" baseline="-25000" dirty="0"/>
                            <a:t>A</a:t>
                          </a:r>
                          <a:r>
                            <a:rPr lang="en-US" altLang="zh-CN" dirty="0"/>
                            <a:t>=0.526</a:t>
                          </a:r>
                        </a:p>
                        <a:p>
                          <a:pPr algn="ctr"/>
                          <a:r>
                            <a:rPr lang="en-US" altLang="zh-CN" dirty="0"/>
                            <a:t>[ICALP’2015]</a:t>
                          </a:r>
                          <a:endParaRPr lang="zh-CN" altLang="en-US" dirty="0"/>
                        </a:p>
                      </a:txBody>
                      <a:tcPr anchor="ctr"/>
                    </a:tc>
                    <a:tc>
                      <a:txBody>
                        <a:bodyPr/>
                        <a:lstStyle/>
                        <a:p>
                          <a:pPr algn="ctr"/>
                          <a:r>
                            <a:rPr lang="en-US" altLang="zh-CN" dirty="0"/>
                            <a:t>Open</a:t>
                          </a:r>
                          <a:r>
                            <a:rPr lang="en-US" altLang="zh-CN" baseline="0" dirty="0"/>
                            <a:t> Question</a:t>
                          </a:r>
                          <a:endParaRPr lang="zh-CN" altLang="en-US" dirty="0"/>
                        </a:p>
                      </a:txBody>
                      <a:tcPr anchor="ctr"/>
                    </a:tc>
                    <a:extLst>
                      <a:ext uri="{0D108BD9-81ED-4DB2-BD59-A6C34878D82A}">
                        <a16:rowId xmlns:a16="http://schemas.microsoft.com/office/drawing/2014/main" val="639736367"/>
                      </a:ext>
                    </a:extLst>
                  </a:tr>
                  <a:tr h="370840">
                    <a:tc>
                      <a:txBody>
                        <a:bodyPr/>
                        <a:lstStyle/>
                        <a:p>
                          <a:pPr algn="ctr"/>
                          <a:r>
                            <a:rPr lang="en-US" altLang="zh-CN" b="1" dirty="0"/>
                            <a:t>Random-Order Model</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1" dirty="0"/>
                            <a:t>(Average-Case Analysis)</a:t>
                          </a:r>
                          <a:endParaRPr lang="zh-CN" altLang="en-US" b="1" dirty="0"/>
                        </a:p>
                      </a:txBody>
                      <a:tcPr anchor="ctr"/>
                    </a:tc>
                    <a:tc>
                      <a:txBody>
                        <a:bodyPr/>
                        <a:lstStyle/>
                        <a:p>
                          <a:pPr algn="ctr"/>
                          <a:r>
                            <a:rPr lang="en-US" altLang="zh-CN" dirty="0"/>
                            <a:t>CR</a:t>
                          </a:r>
                          <a:r>
                            <a:rPr lang="en-US" altLang="zh-CN" baseline="-25000" dirty="0"/>
                            <a:t>RO</a:t>
                          </a:r>
                          <a:r>
                            <a:rPr lang="en-US" altLang="zh-CN" dirty="0"/>
                            <a:t>=1- </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𝑒</m:t>
                                  </m:r>
                                </m:den>
                              </m:f>
                            </m:oMath>
                          </a14:m>
                          <a:endParaRPr lang="en-US" altLang="zh-CN" dirty="0"/>
                        </a:p>
                        <a:p>
                          <a:pPr algn="ctr"/>
                          <a:r>
                            <a:rPr lang="en-US" altLang="zh-CN" dirty="0"/>
                            <a:t>[SODA’2008]</a:t>
                          </a:r>
                        </a:p>
                        <a:p>
                          <a:pPr algn="ctr"/>
                          <a:endParaRPr lang="en-US" altLang="zh-CN" dirty="0"/>
                        </a:p>
                        <a:p>
                          <a:pPr algn="ctr"/>
                          <a:r>
                            <a:rPr lang="en-US" altLang="zh-CN" dirty="0"/>
                            <a:t>The upper bound of competitive ratios of any deterministic online algorithm is</a:t>
                          </a:r>
                          <a:r>
                            <a:rPr lang="en-US" altLang="zh-CN" baseline="0" dirty="0"/>
                            <a:t> </a:t>
                          </a:r>
                          <a:r>
                            <a:rPr lang="en-US" altLang="zh-CN" dirty="0"/>
                            <a:t>CR</a:t>
                          </a:r>
                          <a:r>
                            <a:rPr lang="en-US" altLang="zh-CN" baseline="-25000" dirty="0"/>
                            <a:t>RO</a:t>
                          </a:r>
                          <a:r>
                            <a:rPr lang="en-US" altLang="zh-CN" dirty="0"/>
                            <a:t>= </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3</m:t>
                                  </m:r>
                                </m:num>
                                <m:den>
                                  <m:r>
                                    <a:rPr lang="en-US" altLang="zh-CN" b="0" i="1" smtClean="0">
                                      <a:latin typeface="Cambria Math" panose="02040503050406030204" pitchFamily="18" charset="0"/>
                                    </a:rPr>
                                    <m:t>4</m:t>
                                  </m:r>
                                </m:den>
                              </m:f>
                            </m:oMath>
                          </a14:m>
                          <a:endParaRPr lang="en-US" altLang="zh-CN" dirty="0"/>
                        </a:p>
                        <a:p>
                          <a:pPr algn="ctr"/>
                          <a:r>
                            <a:rPr lang="en-US" altLang="zh-CN" dirty="0"/>
                            <a:t>[SODA’2011]</a:t>
                          </a:r>
                          <a:endParaRPr lang="zh-CN" altLang="en-US" dirty="0"/>
                        </a:p>
                        <a:p>
                          <a:pPr algn="ctr"/>
                          <a:endParaRPr lang="zh-CN" altLang="en-US" dirty="0"/>
                        </a:p>
                      </a:txBody>
                      <a:tcPr anchor="ctr"/>
                    </a:tc>
                    <a:tc>
                      <a:txBody>
                        <a:bodyPr/>
                        <a:lstStyle/>
                        <a:p>
                          <a:pPr algn="ctr"/>
                          <a:r>
                            <a:rPr lang="en-US" altLang="zh-CN" dirty="0"/>
                            <a:t>CR</a:t>
                          </a:r>
                          <a:r>
                            <a:rPr lang="en-US" altLang="zh-CN" baseline="-25000" dirty="0"/>
                            <a:t>RO</a:t>
                          </a:r>
                          <a:r>
                            <a:rPr lang="en-US" altLang="zh-CN" dirty="0"/>
                            <a:t>= </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𝑒</m:t>
                                  </m:r>
                                </m:den>
                              </m:f>
                            </m:oMath>
                          </a14:m>
                          <a:endParaRPr lang="en-US" altLang="zh-CN" dirty="0"/>
                        </a:p>
                        <a:p>
                          <a:pPr algn="ctr"/>
                          <a:r>
                            <a:rPr lang="en-US" altLang="zh-CN" dirty="0"/>
                            <a:t>[ESA’2013]</a:t>
                          </a:r>
                          <a:endParaRPr lang="zh-CN" altLang="en-US" dirty="0"/>
                        </a:p>
                        <a:p>
                          <a:pPr algn="ctr"/>
                          <a:endParaRPr lang="zh-CN" altLang="en-US" dirty="0"/>
                        </a:p>
                      </a:txBody>
                      <a:tcPr anchor="ctr"/>
                    </a:tc>
                    <a:tc gridSpan="2">
                      <a:txBody>
                        <a:bodyPr/>
                        <a:lstStyle/>
                        <a:p>
                          <a:pPr algn="ctr"/>
                          <a:r>
                            <a:rPr lang="en-US" altLang="zh-CN" b="1" dirty="0"/>
                            <a:t>Our Result:</a:t>
                          </a:r>
                        </a:p>
                        <a:p>
                          <a:pPr algn="ctr"/>
                          <a:r>
                            <a:rPr lang="en-US" altLang="zh-CN" b="1" dirty="0"/>
                            <a:t>CR</a:t>
                          </a:r>
                          <a:r>
                            <a:rPr lang="en-US" altLang="zh-CN" b="1" baseline="-25000" dirty="0"/>
                            <a:t>RO</a:t>
                          </a:r>
                          <a:r>
                            <a:rPr lang="en-US" altLang="zh-CN" b="1" dirty="0"/>
                            <a:t>= </a:t>
                          </a:r>
                          <a14:m>
                            <m:oMath xmlns:m="http://schemas.openxmlformats.org/officeDocument/2006/math">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𝟒</m:t>
                                  </m:r>
                                </m:den>
                              </m:f>
                            </m:oMath>
                          </a14:m>
                          <a:endParaRPr lang="en-US" altLang="zh-CN" b="1" dirty="0"/>
                        </a:p>
                      </a:txBody>
                      <a:tcPr anchor="ctr">
                        <a:solidFill>
                          <a:srgbClr val="FF0000">
                            <a:alpha val="60000"/>
                          </a:srgbClr>
                        </a:solidFill>
                      </a:tcPr>
                    </a:tc>
                    <a:tc hMerge="1">
                      <a:txBody>
                        <a:bodyPr/>
                        <a:lstStyle/>
                        <a:p>
                          <a:pPr algn="ctr"/>
                          <a:endParaRPr lang="zh-CN" altLang="en-US" dirty="0"/>
                        </a:p>
                      </a:txBody>
                      <a:tcPr/>
                    </a:tc>
                    <a:extLst>
                      <a:ext uri="{0D108BD9-81ED-4DB2-BD59-A6C34878D82A}">
                        <a16:rowId xmlns:a16="http://schemas.microsoft.com/office/drawing/2014/main" val="3963877346"/>
                      </a:ext>
                    </a:extLst>
                  </a:tr>
                </a:tbl>
              </a:graphicData>
            </a:graphic>
          </p:graphicFrame>
        </mc:Choice>
        <mc:Fallback xmlns="">
          <p:graphicFrame>
            <p:nvGraphicFramePr>
              <p:cNvPr id="3" name="表格 2"/>
              <p:cNvGraphicFramePr>
                <a:graphicFrameLocks noGrp="1"/>
              </p:cNvGraphicFramePr>
              <p:nvPr>
                <p:extLst>
                  <p:ext uri="{D42A27DB-BD31-4B8C-83A1-F6EECF244321}">
                    <p14:modId xmlns:p14="http://schemas.microsoft.com/office/powerpoint/2010/main" val="575855992"/>
                  </p:ext>
                </p:extLst>
              </p:nvPr>
            </p:nvGraphicFramePr>
            <p:xfrm>
              <a:off x="179512" y="1316188"/>
              <a:ext cx="8784975" cy="5267452"/>
            </p:xfrm>
            <a:graphic>
              <a:graphicData uri="http://schemas.openxmlformats.org/drawingml/2006/table">
                <a:tbl>
                  <a:tblPr firstRow="1" bandRow="1">
                    <a:tableStyleId>{21E4AEA4-8DFA-4A89-87EB-49C32662AFE0}</a:tableStyleId>
                  </a:tblPr>
                  <a:tblGrid>
                    <a:gridCol w="1872208">
                      <a:extLst>
                        <a:ext uri="{9D8B030D-6E8A-4147-A177-3AD203B41FA5}">
                          <a16:colId xmlns:a16="http://schemas.microsoft.com/office/drawing/2014/main" val="218316572"/>
                        </a:ext>
                      </a:extLst>
                    </a:gridCol>
                    <a:gridCol w="1944216">
                      <a:extLst>
                        <a:ext uri="{9D8B030D-6E8A-4147-A177-3AD203B41FA5}">
                          <a16:colId xmlns:a16="http://schemas.microsoft.com/office/drawing/2014/main" val="826352327"/>
                        </a:ext>
                      </a:extLst>
                    </a:gridCol>
                    <a:gridCol w="1454561">
                      <a:extLst>
                        <a:ext uri="{9D8B030D-6E8A-4147-A177-3AD203B41FA5}">
                          <a16:colId xmlns:a16="http://schemas.microsoft.com/office/drawing/2014/main" val="1811030404"/>
                        </a:ext>
                      </a:extLst>
                    </a:gridCol>
                    <a:gridCol w="1756995">
                      <a:extLst>
                        <a:ext uri="{9D8B030D-6E8A-4147-A177-3AD203B41FA5}">
                          <a16:colId xmlns:a16="http://schemas.microsoft.com/office/drawing/2014/main" val="4173787354"/>
                        </a:ext>
                      </a:extLst>
                    </a:gridCol>
                    <a:gridCol w="1756995">
                      <a:extLst>
                        <a:ext uri="{9D8B030D-6E8A-4147-A177-3AD203B41FA5}">
                          <a16:colId xmlns:a16="http://schemas.microsoft.com/office/drawing/2014/main" val="1541025978"/>
                        </a:ext>
                      </a:extLst>
                    </a:gridCol>
                  </a:tblGrid>
                  <a:tr h="370840">
                    <a:tc>
                      <a:txBody>
                        <a:bodyPr/>
                        <a:lstStyle/>
                        <a:p>
                          <a:endParaRPr lang="zh-CN" altLang="en-US" dirty="0"/>
                        </a:p>
                      </a:txBody>
                      <a:tcPr/>
                    </a:tc>
                    <a:tc gridSpan="2">
                      <a:txBody>
                        <a:bodyPr/>
                        <a:lstStyle/>
                        <a:p>
                          <a:pPr algn="ctr"/>
                          <a:r>
                            <a:rPr lang="en-US" altLang="zh-CN" dirty="0"/>
                            <a:t>One-sided Online Matching</a:t>
                          </a:r>
                          <a:endParaRPr lang="zh-CN" altLang="en-US" dirty="0"/>
                        </a:p>
                      </a:txBody>
                      <a:tcPr/>
                    </a:tc>
                    <a:tc hMerge="1">
                      <a:txBody>
                        <a:bodyPr/>
                        <a:lstStyle/>
                        <a:p>
                          <a:endParaRPr lang="zh-CN" altLang="en-US" dirty="0"/>
                        </a:p>
                      </a:txBody>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Two-sided Online Matching</a:t>
                          </a:r>
                          <a:endParaRPr lang="zh-CN" altLang="en-US" dirty="0"/>
                        </a:p>
                      </a:txBody>
                      <a:tcPr/>
                    </a:tc>
                    <a:tc hMerge="1">
                      <a:txBody>
                        <a:bodyPr/>
                        <a:lstStyle/>
                        <a:p>
                          <a:endParaRPr lang="zh-CN" altLang="en-US" dirty="0"/>
                        </a:p>
                      </a:txBody>
                      <a:tcPr/>
                    </a:tc>
                    <a:extLst>
                      <a:ext uri="{0D108BD9-81ED-4DB2-BD59-A6C34878D82A}">
                        <a16:rowId xmlns:a16="http://schemas.microsoft.com/office/drawing/2014/main" val="2608075732"/>
                      </a:ext>
                    </a:extLst>
                  </a:tr>
                  <a:tr h="370840">
                    <a:tc>
                      <a:txBody>
                        <a:bodyPr/>
                        <a:lstStyle/>
                        <a:p>
                          <a:endParaRPr lang="zh-CN" altLang="en-US"/>
                        </a:p>
                      </a:txBody>
                      <a:tcPr/>
                    </a:tc>
                    <a:tc>
                      <a:txBody>
                        <a:bodyPr/>
                        <a:lstStyle/>
                        <a:p>
                          <a:pPr algn="ctr"/>
                          <a:r>
                            <a:rPr lang="en-US" altLang="zh-CN" b="1" dirty="0"/>
                            <a:t>Unweighted</a:t>
                          </a:r>
                          <a:endParaRPr lang="zh-CN" altLang="en-US" b="1" dirty="0"/>
                        </a:p>
                      </a:txBody>
                      <a:tcPr/>
                    </a:tc>
                    <a:tc>
                      <a:txBody>
                        <a:bodyPr/>
                        <a:lstStyle/>
                        <a:p>
                          <a:pPr algn="ctr"/>
                          <a:r>
                            <a:rPr lang="en-US" altLang="zh-CN" b="1" dirty="0"/>
                            <a:t>Weighted</a:t>
                          </a:r>
                          <a:endParaRPr lang="zh-CN" altLang="en-US" b="1" dirty="0"/>
                        </a:p>
                      </a:txBody>
                      <a:tcPr/>
                    </a:tc>
                    <a:tc>
                      <a:txBody>
                        <a:bodyPr/>
                        <a:lstStyle/>
                        <a:p>
                          <a:pPr algn="ctr"/>
                          <a:r>
                            <a:rPr lang="en-US" altLang="zh-CN" b="1" dirty="0"/>
                            <a:t>Unweighted</a:t>
                          </a:r>
                          <a:endParaRPr lang="zh-CN" altLang="en-US" b="1" dirty="0"/>
                        </a:p>
                      </a:txBody>
                      <a:tcPr/>
                    </a:tc>
                    <a:tc>
                      <a:txBody>
                        <a:bodyPr/>
                        <a:lstStyle/>
                        <a:p>
                          <a:pPr algn="ctr"/>
                          <a:r>
                            <a:rPr lang="en-US" altLang="zh-CN" b="1" dirty="0"/>
                            <a:t>Weighted</a:t>
                          </a:r>
                          <a:endParaRPr lang="zh-CN" altLang="en-US" b="1" dirty="0"/>
                        </a:p>
                      </a:txBody>
                      <a:tcPr/>
                    </a:tc>
                    <a:extLst>
                      <a:ext uri="{0D108BD9-81ED-4DB2-BD59-A6C34878D82A}">
                        <a16:rowId xmlns:a16="http://schemas.microsoft.com/office/drawing/2014/main" val="2559122952"/>
                      </a:ext>
                    </a:extLst>
                  </a:tr>
                  <a:tr h="1188720">
                    <a:tc>
                      <a:txBody>
                        <a:bodyPr/>
                        <a:lstStyle/>
                        <a:p>
                          <a:pPr algn="ctr"/>
                          <a:r>
                            <a:rPr lang="en-US" altLang="zh-CN" sz="1800" b="1" dirty="0"/>
                            <a:t>Adversarial Model</a:t>
                          </a:r>
                          <a:endParaRPr lang="en-US" altLang="zh-CN" b="1" dirty="0"/>
                        </a:p>
                        <a:p>
                          <a:pPr algn="ctr"/>
                          <a:r>
                            <a:rPr lang="en-US" altLang="zh-CN" b="1" dirty="0"/>
                            <a:t>(Worst-Case</a:t>
                          </a:r>
                        </a:p>
                        <a:p>
                          <a:pPr algn="ctr"/>
                          <a:r>
                            <a:rPr lang="en-US" altLang="zh-CN" b="1" dirty="0"/>
                            <a:t>Analysis)</a:t>
                          </a:r>
                          <a:endParaRPr lang="zh-CN" altLang="en-US" b="1" dirty="0"/>
                        </a:p>
                      </a:txBody>
                      <a:tcPr anchor="ctr"/>
                    </a:tc>
                    <a:tc>
                      <a:txBody>
                        <a:bodyPr/>
                        <a:lstStyle/>
                        <a:p>
                          <a:endParaRPr lang="zh-CN"/>
                        </a:p>
                      </a:txBody>
                      <a:tcPr anchor="ctr">
                        <a:blipFill>
                          <a:blip r:embed="rId3"/>
                          <a:stretch>
                            <a:fillRect l="-96552" t="-65128" r="-257053" b="-282564"/>
                          </a:stretch>
                        </a:blipFill>
                      </a:tcPr>
                    </a:tc>
                    <a:tc>
                      <a:txBody>
                        <a:bodyPr/>
                        <a:lstStyle/>
                        <a:p>
                          <a:pPr algn="ctr"/>
                          <a:r>
                            <a:rPr lang="en-US" altLang="zh-CN" dirty="0"/>
                            <a:t>CR</a:t>
                          </a:r>
                          <a:r>
                            <a:rPr lang="en-US" altLang="zh-CN" baseline="-25000" dirty="0"/>
                            <a:t>A</a:t>
                          </a:r>
                          <a:r>
                            <a:rPr lang="en-US" altLang="zh-CN" dirty="0"/>
                            <a:t>=ln </a:t>
                          </a:r>
                          <a:r>
                            <a:rPr lang="en-US" altLang="zh-CN" i="1" baseline="0" dirty="0"/>
                            <a:t>n</a:t>
                          </a:r>
                          <a:endParaRPr lang="en-US" altLang="zh-CN" i="1" dirty="0"/>
                        </a:p>
                        <a:p>
                          <a:pPr algn="ctr"/>
                          <a:r>
                            <a:rPr lang="en-US" altLang="zh-CN" dirty="0"/>
                            <a:t>[TCS’2015]</a:t>
                          </a:r>
                          <a:endParaRPr lang="zh-CN" altLang="en-US" dirty="0"/>
                        </a:p>
                      </a:txBody>
                      <a:tcPr anchor="ctr"/>
                    </a:tc>
                    <a:tc>
                      <a:txBody>
                        <a:bodyPr/>
                        <a:lstStyle/>
                        <a:p>
                          <a:pPr algn="ctr"/>
                          <a:r>
                            <a:rPr lang="en-US" altLang="zh-CN" dirty="0"/>
                            <a:t>CR</a:t>
                          </a:r>
                          <a:r>
                            <a:rPr lang="en-US" altLang="zh-CN" baseline="-25000" dirty="0"/>
                            <a:t>A</a:t>
                          </a:r>
                          <a:r>
                            <a:rPr lang="en-US" altLang="zh-CN" dirty="0"/>
                            <a:t>=0.526</a:t>
                          </a:r>
                        </a:p>
                        <a:p>
                          <a:pPr algn="ctr"/>
                          <a:r>
                            <a:rPr lang="en-US" altLang="zh-CN" dirty="0"/>
                            <a:t>[ICALP’2015]</a:t>
                          </a:r>
                          <a:endParaRPr lang="zh-CN" altLang="en-US" dirty="0"/>
                        </a:p>
                      </a:txBody>
                      <a:tcPr anchor="ctr"/>
                    </a:tc>
                    <a:tc>
                      <a:txBody>
                        <a:bodyPr/>
                        <a:lstStyle/>
                        <a:p>
                          <a:pPr algn="ctr"/>
                          <a:r>
                            <a:rPr lang="en-US" altLang="zh-CN" dirty="0"/>
                            <a:t>Open</a:t>
                          </a:r>
                          <a:r>
                            <a:rPr lang="en-US" altLang="zh-CN" baseline="0" dirty="0"/>
                            <a:t> Question</a:t>
                          </a:r>
                          <a:endParaRPr lang="zh-CN" altLang="en-US" dirty="0"/>
                        </a:p>
                      </a:txBody>
                      <a:tcPr anchor="ctr"/>
                    </a:tc>
                    <a:extLst>
                      <a:ext uri="{0D108BD9-81ED-4DB2-BD59-A6C34878D82A}">
                        <a16:rowId xmlns:a16="http://schemas.microsoft.com/office/drawing/2014/main" val="639736367"/>
                      </a:ext>
                    </a:extLst>
                  </a:tr>
                  <a:tr h="3337052">
                    <a:tc>
                      <a:txBody>
                        <a:bodyPr/>
                        <a:lstStyle/>
                        <a:p>
                          <a:pPr algn="ctr"/>
                          <a:r>
                            <a:rPr lang="en-US" altLang="zh-CN" b="1" dirty="0"/>
                            <a:t>Random-Order Model</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1" dirty="0"/>
                            <a:t>(Average-Case Analysis)</a:t>
                          </a:r>
                          <a:endParaRPr lang="zh-CN" altLang="en-US" b="1" dirty="0"/>
                        </a:p>
                      </a:txBody>
                      <a:tcPr anchor="ctr"/>
                    </a:tc>
                    <a:tc>
                      <a:txBody>
                        <a:bodyPr/>
                        <a:lstStyle/>
                        <a:p>
                          <a:endParaRPr lang="zh-CN"/>
                        </a:p>
                      </a:txBody>
                      <a:tcPr anchor="ctr">
                        <a:blipFill>
                          <a:blip r:embed="rId3"/>
                          <a:stretch>
                            <a:fillRect l="-96552" t="-58759" r="-257053" b="-547"/>
                          </a:stretch>
                        </a:blipFill>
                      </a:tcPr>
                    </a:tc>
                    <a:tc>
                      <a:txBody>
                        <a:bodyPr/>
                        <a:lstStyle/>
                        <a:p>
                          <a:endParaRPr lang="zh-CN"/>
                        </a:p>
                      </a:txBody>
                      <a:tcPr anchor="ctr">
                        <a:blipFill>
                          <a:blip r:embed="rId3"/>
                          <a:stretch>
                            <a:fillRect l="-262343" t="-58759" r="-243096" b="-547"/>
                          </a:stretch>
                        </a:blipFill>
                      </a:tcPr>
                    </a:tc>
                    <a:tc gridSpan="2">
                      <a:txBody>
                        <a:bodyPr/>
                        <a:lstStyle/>
                        <a:p>
                          <a:endParaRPr lang="zh-CN"/>
                        </a:p>
                      </a:txBody>
                      <a:tcPr anchor="ctr">
                        <a:blipFill>
                          <a:blip r:embed="rId3"/>
                          <a:stretch>
                            <a:fillRect l="-150087" t="-58759" r="-693" b="-547"/>
                          </a:stretch>
                        </a:blipFill>
                      </a:tcPr>
                    </a:tc>
                    <a:tc hMerge="1">
                      <a:txBody>
                        <a:bodyPr/>
                        <a:lstStyle/>
                        <a:p>
                          <a:pPr algn="ctr"/>
                          <a:endParaRPr lang="zh-CN" altLang="en-US" dirty="0"/>
                        </a:p>
                      </a:txBody>
                      <a:tcPr/>
                    </a:tc>
                    <a:extLst>
                      <a:ext uri="{0D108BD9-81ED-4DB2-BD59-A6C34878D82A}">
                        <a16:rowId xmlns:a16="http://schemas.microsoft.com/office/drawing/2014/main" val="3963877346"/>
                      </a:ext>
                    </a:extLst>
                  </a:tr>
                </a:tbl>
              </a:graphicData>
            </a:graphic>
          </p:graphicFrame>
        </mc:Fallback>
      </mc:AlternateContent>
      <p:sp>
        <p:nvSpPr>
          <p:cNvPr id="4"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57</a:t>
            </a:fld>
            <a:endParaRPr lang="en-US" altLang="zh-CN" sz="1200" b="0">
              <a:ea typeface="Gulim" pitchFamily="34" charset="-127"/>
            </a:endParaRPr>
          </a:p>
        </p:txBody>
      </p:sp>
    </p:spTree>
    <p:extLst>
      <p:ext uri="{BB962C8B-B14F-4D97-AF65-F5344CB8AC3E}">
        <p14:creationId xmlns:p14="http://schemas.microsoft.com/office/powerpoint/2010/main" val="840716879"/>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747" name="Rectangle 3"/>
              <p:cNvSpPr txBox="1">
                <a:spLocks noChangeArrowheads="1"/>
              </p:cNvSpPr>
              <p:nvPr/>
            </p:nvSpPr>
            <p:spPr bwMode="auto">
              <a:xfrm>
                <a:off x="228600" y="957263"/>
                <a:ext cx="8591550" cy="52752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Basic idea</a:t>
                </a:r>
              </a:p>
              <a:p>
                <a:pPr lvl="1" algn="just">
                  <a:lnSpc>
                    <a:spcPct val="95000"/>
                  </a:lnSpc>
                  <a:spcBef>
                    <a:spcPct val="25000"/>
                  </a:spcBef>
                  <a:spcAft>
                    <a:spcPct val="10000"/>
                  </a:spcAft>
                  <a:buSzPct val="60000"/>
                  <a:defRPr/>
                </a:pPr>
                <a:r>
                  <a:rPr lang="en-US" altLang="zh-CN" sz="2300" dirty="0">
                    <a:latin typeface="+mn-lt"/>
                    <a:cs typeface="ＭＳ Ｐゴシック" charset="-128"/>
                  </a:rPr>
                  <a:t>Choose an integer </a:t>
                </a:r>
                <a:r>
                  <a:rPr lang="en-US" altLang="zh-CN" sz="2300" i="1" dirty="0">
                    <a:latin typeface="+mn-lt"/>
                    <a:cs typeface="ＭＳ Ｐゴシック" charset="-128"/>
                  </a:rPr>
                  <a:t>k</a:t>
                </a:r>
                <a:r>
                  <a:rPr lang="en-US" altLang="zh-CN" sz="2300" dirty="0">
                    <a:latin typeface="+mn-lt"/>
                    <a:cs typeface="ＭＳ Ｐゴシック" charset="-128"/>
                  </a:rPr>
                  <a:t> from 0 to </a:t>
                </a:r>
                <a14:m>
                  <m:oMath xmlns:m="http://schemas.openxmlformats.org/officeDocument/2006/math">
                    <m:d>
                      <m:dPr>
                        <m:begChr m:val="⌈"/>
                        <m:endChr m:val="⌉"/>
                        <m:ctrlPr>
                          <a:rPr lang="en-US" altLang="zh-CN" sz="2300" i="1">
                            <a:latin typeface="Cambria Math" panose="02040503050406030204" pitchFamily="18" charset="0"/>
                            <a:cs typeface="ＭＳ Ｐゴシック" charset="-128"/>
                          </a:rPr>
                        </m:ctrlPr>
                      </m:dPr>
                      <m:e>
                        <m:func>
                          <m:funcPr>
                            <m:ctrlPr>
                              <a:rPr lang="en-US" altLang="zh-CN" sz="2300" i="1">
                                <a:latin typeface="Cambria Math" panose="02040503050406030204" pitchFamily="18" charset="0"/>
                                <a:cs typeface="ＭＳ Ｐゴシック" charset="-128"/>
                              </a:rPr>
                            </m:ctrlPr>
                          </m:funcPr>
                          <m:fName>
                            <m:r>
                              <m:rPr>
                                <m:sty m:val="p"/>
                              </m:rPr>
                              <a:rPr lang="en-US" altLang="zh-CN" sz="2300">
                                <a:latin typeface="Cambria Math" panose="02040503050406030204" pitchFamily="18" charset="0"/>
                                <a:cs typeface="ＭＳ Ｐゴシック" charset="-128"/>
                              </a:rPr>
                              <m:t>ln</m:t>
                            </m:r>
                          </m:fName>
                          <m:e>
                            <m:d>
                              <m:dPr>
                                <m:ctrlPr>
                                  <a:rPr lang="en-US" altLang="zh-CN" sz="2300" i="1">
                                    <a:latin typeface="Cambria Math" panose="02040503050406030204" pitchFamily="18" charset="0"/>
                                    <a:cs typeface="ＭＳ Ｐゴシック" charset="-128"/>
                                  </a:rPr>
                                </m:ctrlPr>
                              </m:dPr>
                              <m:e>
                                <m:sSub>
                                  <m:sSubPr>
                                    <m:ctrlPr>
                                      <a:rPr lang="en-US" altLang="zh-CN" sz="2300" i="1">
                                        <a:latin typeface="Cambria Math" panose="02040503050406030204" pitchFamily="18" charset="0"/>
                                        <a:cs typeface="ＭＳ Ｐゴシック" charset="-128"/>
                                      </a:rPr>
                                    </m:ctrlPr>
                                  </m:sSubPr>
                                  <m:e>
                                    <m:r>
                                      <a:rPr lang="en-US" altLang="zh-CN" sz="2300">
                                        <a:latin typeface="Cambria Math" panose="02040503050406030204" pitchFamily="18" charset="0"/>
                                        <a:cs typeface="ＭＳ Ｐゴシック" charset="-128"/>
                                      </a:rPr>
                                      <m:t>𝑈</m:t>
                                    </m:r>
                                  </m:e>
                                  <m:sub>
                                    <m:r>
                                      <a:rPr lang="en-US" altLang="zh-CN" sz="2300">
                                        <a:latin typeface="Cambria Math" panose="02040503050406030204" pitchFamily="18" charset="0"/>
                                        <a:cs typeface="ＭＳ Ｐゴシック" charset="-128"/>
                                      </a:rPr>
                                      <m:t>𝑚𝑎𝑥</m:t>
                                    </m:r>
                                  </m:sub>
                                </m:sSub>
                                <m:r>
                                  <a:rPr lang="en-US" altLang="zh-CN" sz="2300">
                                    <a:latin typeface="Cambria Math" panose="02040503050406030204" pitchFamily="18" charset="0"/>
                                    <a:cs typeface="ＭＳ Ｐゴシック" charset="-128"/>
                                  </a:rPr>
                                  <m:t>+1</m:t>
                                </m:r>
                              </m:e>
                            </m:d>
                          </m:e>
                        </m:func>
                      </m:e>
                    </m:d>
                    <m:r>
                      <a:rPr lang="en-US" altLang="zh-CN" sz="2300">
                        <a:latin typeface="Cambria Math" panose="02040503050406030204" pitchFamily="18" charset="0"/>
                        <a:cs typeface="ＭＳ Ｐゴシック" charset="-128"/>
                      </a:rPr>
                      <m:t> </m:t>
                    </m:r>
                  </m:oMath>
                </a14:m>
                <a:r>
                  <a:rPr lang="en-US" altLang="zh-CN" sz="2300" dirty="0">
                    <a:latin typeface="+mn-lt"/>
                    <a:cs typeface="ＭＳ Ｐゴシック" charset="-128"/>
                  </a:rPr>
                  <a:t>randomly. </a:t>
                </a:r>
              </a:p>
              <a:p>
                <a:pPr lvl="1" algn="just">
                  <a:lnSpc>
                    <a:spcPct val="95000"/>
                  </a:lnSpc>
                  <a:spcBef>
                    <a:spcPct val="25000"/>
                  </a:spcBef>
                  <a:spcAft>
                    <a:spcPct val="10000"/>
                  </a:spcAft>
                  <a:buSzPct val="60000"/>
                  <a:defRPr/>
                </a:pPr>
                <a:r>
                  <a:rPr lang="en-US" altLang="zh-CN" sz="2300" dirty="0">
                    <a:latin typeface="+mn-lt"/>
                    <a:cs typeface="ＭＳ Ｐゴシック" charset="-128"/>
                  </a:rPr>
                  <a:t>Filter the edges with weights lower than </a:t>
                </a:r>
                <a14:m>
                  <m:oMath xmlns:m="http://schemas.openxmlformats.org/officeDocument/2006/math">
                    <m:sSup>
                      <m:sSupPr>
                        <m:ctrlPr>
                          <a:rPr lang="en-US" altLang="zh-CN" sz="2300" i="1">
                            <a:latin typeface="Cambria Math" panose="02040503050406030204" pitchFamily="18" charset="0"/>
                            <a:cs typeface="ＭＳ Ｐゴシック" charset="-128"/>
                          </a:rPr>
                        </m:ctrlPr>
                      </m:sSupPr>
                      <m:e>
                        <m:r>
                          <a:rPr lang="en-US" altLang="zh-CN" sz="2300">
                            <a:latin typeface="Cambria Math" panose="02040503050406030204" pitchFamily="18" charset="0"/>
                            <a:cs typeface="ＭＳ Ｐゴシック" charset="-128"/>
                          </a:rPr>
                          <m:t>𝑒</m:t>
                        </m:r>
                      </m:e>
                      <m:sup>
                        <m:r>
                          <a:rPr lang="en-US" altLang="zh-CN" sz="2300">
                            <a:latin typeface="Cambria Math" panose="02040503050406030204" pitchFamily="18" charset="0"/>
                            <a:cs typeface="ＭＳ Ｐゴシック" charset="-128"/>
                          </a:rPr>
                          <m:t>𝑘</m:t>
                        </m:r>
                      </m:sup>
                    </m:sSup>
                    <m:r>
                      <a:rPr lang="en-US" altLang="zh-CN" sz="2300">
                        <a:latin typeface="Cambria Math" panose="02040503050406030204" pitchFamily="18" charset="0"/>
                        <a:cs typeface="ＭＳ Ｐゴシック" charset="-128"/>
                      </a:rPr>
                      <m:t>.</m:t>
                    </m:r>
                  </m:oMath>
                </a14:m>
                <a:endParaRPr lang="en-US" altLang="zh-CN" sz="2300" dirty="0">
                  <a:latin typeface="+mn-lt"/>
                  <a:cs typeface="ＭＳ Ｐゴシック" charset="-128"/>
                </a:endParaRPr>
              </a:p>
              <a:p>
                <a:pPr lvl="1" algn="just">
                  <a:lnSpc>
                    <a:spcPct val="95000"/>
                  </a:lnSpc>
                  <a:spcBef>
                    <a:spcPct val="25000"/>
                  </a:spcBef>
                  <a:spcAft>
                    <a:spcPct val="10000"/>
                  </a:spcAft>
                  <a:buSzPct val="60000"/>
                  <a:defRPr/>
                </a:pPr>
                <a:r>
                  <a:rPr lang="en-US" altLang="zh-CN" sz="2300" dirty="0">
                    <a:latin typeface="+mn-lt"/>
                    <a:cs typeface="ＭＳ Ｐゴシック" charset="-128"/>
                  </a:rPr>
                  <a:t>Use a greedy strategy on the remaining edges.</a:t>
                </a:r>
              </a:p>
            </p:txBody>
          </p:sp>
        </mc:Choice>
        <mc:Fallback xmlns="">
          <p:sp>
            <p:nvSpPr>
              <p:cNvPr id="31747" name="Rectangle 3"/>
              <p:cNvSpPr txBox="1">
                <a:spLocks noRot="1" noChangeAspect="1" noMove="1" noResize="1" noEditPoints="1" noAdjustHandles="1" noChangeArrowheads="1" noChangeShapeType="1" noTextEdit="1"/>
              </p:cNvSpPr>
              <p:nvPr/>
            </p:nvSpPr>
            <p:spPr bwMode="auto">
              <a:xfrm>
                <a:off x="228600" y="957263"/>
                <a:ext cx="8591550" cy="5275262"/>
              </a:xfrm>
              <a:prstGeom prst="rect">
                <a:avLst/>
              </a:prstGeom>
              <a:blipFill>
                <a:blip r:embed="rId3"/>
                <a:stretch>
                  <a:fillRect l="-355" t="-161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 name="标题 1"/>
          <p:cNvSpPr>
            <a:spLocks noGrp="1"/>
          </p:cNvSpPr>
          <p:nvPr>
            <p:ph type="title"/>
          </p:nvPr>
        </p:nvSpPr>
        <p:spPr>
          <a:xfrm>
            <a:off x="0" y="98425"/>
            <a:ext cx="9144000" cy="738188"/>
          </a:xfrm>
        </p:spPr>
        <p:txBody>
          <a:bodyPr/>
          <a:lstStyle/>
          <a:p>
            <a:pPr algn="ctr" eaLnBrk="1" hangingPunct="1"/>
            <a:r>
              <a:rPr lang="en-US" altLang="zh-CN" sz="3500" dirty="0"/>
              <a:t>Baseline: Extended Greedy-RT Algorithm</a:t>
            </a:r>
            <a:endParaRPr lang="zh-CN" altLang="en-US" sz="3500" dirty="0"/>
          </a:p>
        </p:txBody>
      </p:sp>
      <p:sp>
        <p:nvSpPr>
          <p:cNvPr id="4"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58</a:t>
            </a:fld>
            <a:endParaRPr lang="en-US" altLang="zh-CN" sz="1200" b="0">
              <a:ea typeface="Gulim" pitchFamily="34" charset="-127"/>
            </a:endParaRPr>
          </a:p>
        </p:txBody>
      </p:sp>
    </p:spTree>
    <p:extLst>
      <p:ext uri="{BB962C8B-B14F-4D97-AF65-F5344CB8AC3E}">
        <p14:creationId xmlns:p14="http://schemas.microsoft.com/office/powerpoint/2010/main" val="18102349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74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747" name="Rectangle 3"/>
              <p:cNvSpPr txBox="1">
                <a:spLocks noChangeArrowheads="1"/>
              </p:cNvSpPr>
              <p:nvPr/>
            </p:nvSpPr>
            <p:spPr bwMode="auto">
              <a:xfrm>
                <a:off x="228600" y="957263"/>
                <a:ext cx="8591550" cy="167964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Basic idea</a:t>
                </a:r>
              </a:p>
              <a:p>
                <a:pPr lvl="1" algn="just">
                  <a:spcBef>
                    <a:spcPts val="500"/>
                  </a:spcBef>
                  <a:spcAft>
                    <a:spcPts val="0"/>
                  </a:spcAft>
                  <a:buSzPct val="60000"/>
                  <a:defRPr/>
                </a:pPr>
                <a:r>
                  <a:rPr lang="en-US" altLang="zh-CN" sz="2300" dirty="0">
                    <a:latin typeface="+mn-lt"/>
                    <a:cs typeface="ＭＳ Ｐゴシック" charset="-128"/>
                  </a:rPr>
                  <a:t>Choose an integer </a:t>
                </a:r>
                <a:r>
                  <a:rPr lang="en-US" altLang="zh-CN" sz="2300" i="1" dirty="0">
                    <a:latin typeface="+mn-lt"/>
                    <a:cs typeface="ＭＳ Ｐゴシック" charset="-128"/>
                  </a:rPr>
                  <a:t>k</a:t>
                </a:r>
                <a:r>
                  <a:rPr lang="en-US" altLang="zh-CN" sz="2300" dirty="0">
                    <a:latin typeface="+mn-lt"/>
                    <a:cs typeface="ＭＳ Ｐゴシック" charset="-128"/>
                  </a:rPr>
                  <a:t> from 0 to </a:t>
                </a:r>
                <a14:m>
                  <m:oMath xmlns:m="http://schemas.openxmlformats.org/officeDocument/2006/math">
                    <m:d>
                      <m:dPr>
                        <m:begChr m:val="⌈"/>
                        <m:endChr m:val="⌉"/>
                        <m:ctrlPr>
                          <a:rPr lang="en-US" altLang="zh-CN" sz="2300" i="1">
                            <a:latin typeface="Cambria Math" panose="02040503050406030204" pitchFamily="18" charset="0"/>
                            <a:cs typeface="ＭＳ Ｐゴシック" charset="-128"/>
                          </a:rPr>
                        </m:ctrlPr>
                      </m:dPr>
                      <m:e>
                        <m:func>
                          <m:funcPr>
                            <m:ctrlPr>
                              <a:rPr lang="en-US" altLang="zh-CN" sz="2300" i="1">
                                <a:latin typeface="Cambria Math" panose="02040503050406030204" pitchFamily="18" charset="0"/>
                                <a:cs typeface="ＭＳ Ｐゴシック" charset="-128"/>
                              </a:rPr>
                            </m:ctrlPr>
                          </m:funcPr>
                          <m:fName>
                            <m:r>
                              <m:rPr>
                                <m:sty m:val="p"/>
                              </m:rPr>
                              <a:rPr lang="en-US" altLang="zh-CN" sz="2300">
                                <a:latin typeface="Cambria Math" panose="02040503050406030204" pitchFamily="18" charset="0"/>
                                <a:cs typeface="ＭＳ Ｐゴシック" charset="-128"/>
                              </a:rPr>
                              <m:t>ln</m:t>
                            </m:r>
                          </m:fName>
                          <m:e>
                            <m:d>
                              <m:dPr>
                                <m:ctrlPr>
                                  <a:rPr lang="en-US" altLang="zh-CN" sz="2300" i="1">
                                    <a:latin typeface="Cambria Math" panose="02040503050406030204" pitchFamily="18" charset="0"/>
                                    <a:cs typeface="ＭＳ Ｐゴシック" charset="-128"/>
                                  </a:rPr>
                                </m:ctrlPr>
                              </m:dPr>
                              <m:e>
                                <m:sSub>
                                  <m:sSubPr>
                                    <m:ctrlPr>
                                      <a:rPr lang="en-US" altLang="zh-CN" sz="2300" i="1">
                                        <a:latin typeface="Cambria Math" panose="02040503050406030204" pitchFamily="18" charset="0"/>
                                        <a:cs typeface="ＭＳ Ｐゴシック" charset="-128"/>
                                      </a:rPr>
                                    </m:ctrlPr>
                                  </m:sSubPr>
                                  <m:e>
                                    <m:r>
                                      <a:rPr lang="en-US" altLang="zh-CN" sz="2300">
                                        <a:latin typeface="Cambria Math" panose="02040503050406030204" pitchFamily="18" charset="0"/>
                                        <a:cs typeface="ＭＳ Ｐゴシック" charset="-128"/>
                                      </a:rPr>
                                      <m:t>𝑈</m:t>
                                    </m:r>
                                  </m:e>
                                  <m:sub>
                                    <m:r>
                                      <a:rPr lang="en-US" altLang="zh-CN" sz="2300">
                                        <a:latin typeface="Cambria Math" panose="02040503050406030204" pitchFamily="18" charset="0"/>
                                        <a:cs typeface="ＭＳ Ｐゴシック" charset="-128"/>
                                      </a:rPr>
                                      <m:t>𝑚𝑎𝑥</m:t>
                                    </m:r>
                                  </m:sub>
                                </m:sSub>
                                <m:r>
                                  <a:rPr lang="en-US" altLang="zh-CN" sz="2300">
                                    <a:latin typeface="Cambria Math" panose="02040503050406030204" pitchFamily="18" charset="0"/>
                                    <a:cs typeface="ＭＳ Ｐゴシック" charset="-128"/>
                                  </a:rPr>
                                  <m:t>+1</m:t>
                                </m:r>
                              </m:e>
                            </m:d>
                          </m:e>
                        </m:func>
                      </m:e>
                    </m:d>
                    <m:r>
                      <a:rPr lang="en-US" altLang="zh-CN" sz="2300">
                        <a:latin typeface="Cambria Math" panose="02040503050406030204" pitchFamily="18" charset="0"/>
                        <a:cs typeface="ＭＳ Ｐゴシック" charset="-128"/>
                      </a:rPr>
                      <m:t> </m:t>
                    </m:r>
                  </m:oMath>
                </a14:m>
                <a:r>
                  <a:rPr lang="en-US" altLang="zh-CN" sz="2300" dirty="0">
                    <a:latin typeface="+mn-lt"/>
                    <a:cs typeface="ＭＳ Ｐゴシック" charset="-128"/>
                  </a:rPr>
                  <a:t>randomly, i.e. </a:t>
                </a:r>
                <a14:m>
                  <m:oMath xmlns:m="http://schemas.openxmlformats.org/officeDocument/2006/math">
                    <m:d>
                      <m:dPr>
                        <m:begChr m:val="⌈"/>
                        <m:endChr m:val="⌉"/>
                        <m:ctrlPr>
                          <a:rPr lang="en-US" altLang="zh-CN" sz="2300" i="1">
                            <a:latin typeface="Cambria Math" panose="02040503050406030204" pitchFamily="18" charset="0"/>
                            <a:cs typeface="ＭＳ Ｐゴシック" charset="-128"/>
                          </a:rPr>
                        </m:ctrlPr>
                      </m:dPr>
                      <m:e>
                        <m:func>
                          <m:funcPr>
                            <m:ctrlPr>
                              <a:rPr lang="en-US" altLang="zh-CN" sz="2300" i="1">
                                <a:latin typeface="Cambria Math" panose="02040503050406030204" pitchFamily="18" charset="0"/>
                                <a:cs typeface="ＭＳ Ｐゴシック" charset="-128"/>
                              </a:rPr>
                            </m:ctrlPr>
                          </m:funcPr>
                          <m:fName>
                            <m:r>
                              <m:rPr>
                                <m:sty m:val="p"/>
                              </m:rPr>
                              <a:rPr lang="en-US" altLang="zh-CN" sz="2300">
                                <a:latin typeface="Cambria Math" panose="02040503050406030204" pitchFamily="18" charset="0"/>
                                <a:cs typeface="ＭＳ Ｐゴシック" charset="-128"/>
                              </a:rPr>
                              <m:t>ln</m:t>
                            </m:r>
                          </m:fName>
                          <m:e>
                            <m:d>
                              <m:dPr>
                                <m:ctrlPr>
                                  <a:rPr lang="en-US" altLang="zh-CN" sz="2300" i="1">
                                    <a:latin typeface="Cambria Math" panose="02040503050406030204" pitchFamily="18" charset="0"/>
                                    <a:cs typeface="ＭＳ Ｐゴシック" charset="-128"/>
                                  </a:rPr>
                                </m:ctrlPr>
                              </m:dPr>
                              <m:e>
                                <m:r>
                                  <a:rPr lang="en-US" altLang="zh-CN" sz="2300" b="0" i="0" smtClean="0">
                                    <a:latin typeface="Cambria Math" panose="02040503050406030204" pitchFamily="18" charset="0"/>
                                    <a:cs typeface="ＭＳ Ｐゴシック" charset="-128"/>
                                  </a:rPr>
                                  <m:t>11</m:t>
                                </m:r>
                                <m:r>
                                  <a:rPr lang="en-US" altLang="zh-CN" sz="2300" b="0">
                                    <a:latin typeface="Cambria Math" panose="02040503050406030204" pitchFamily="18" charset="0"/>
                                    <a:cs typeface="ＭＳ Ｐゴシック" charset="-128"/>
                                  </a:rPr>
                                  <m:t>+</m:t>
                                </m:r>
                                <m:r>
                                  <a:rPr lang="en-US" altLang="zh-CN" sz="2300" b="0" i="1" smtClean="0">
                                    <a:latin typeface="Cambria Math" panose="02040503050406030204" pitchFamily="18" charset="0"/>
                                    <a:cs typeface="ＭＳ Ｐゴシック" charset="-128"/>
                                  </a:rPr>
                                  <m:t>1</m:t>
                                </m:r>
                              </m:e>
                            </m:d>
                          </m:e>
                        </m:func>
                      </m:e>
                    </m:d>
                    <m:r>
                      <a:rPr lang="en-US" altLang="zh-CN" sz="2300" b="1" i="1" smtClean="0">
                        <a:latin typeface="Cambria Math" panose="02040503050406030204" pitchFamily="18" charset="0"/>
                        <a:cs typeface="ＭＳ Ｐゴシック" charset="-128"/>
                      </a:rPr>
                      <m:t>=</m:t>
                    </m:r>
                    <m:r>
                      <a:rPr lang="en-US" altLang="zh-CN" sz="2300" b="0" i="1" smtClean="0">
                        <a:latin typeface="Cambria Math" panose="02040503050406030204" pitchFamily="18" charset="0"/>
                        <a:cs typeface="ＭＳ Ｐゴシック" charset="-128"/>
                      </a:rPr>
                      <m:t>3</m:t>
                    </m:r>
                  </m:oMath>
                </a14:m>
                <a:r>
                  <a:rPr lang="en-US" altLang="zh-CN" sz="2300" b="0" dirty="0">
                    <a:latin typeface="+mn-lt"/>
                    <a:cs typeface="ＭＳ Ｐゴシック" charset="-128"/>
                  </a:rPr>
                  <a:t>, </a:t>
                </a:r>
                <a14:m>
                  <m:oMath xmlns:m="http://schemas.openxmlformats.org/officeDocument/2006/math">
                    <m:r>
                      <a:rPr lang="en-US" altLang="zh-CN" sz="2400" b="0" i="1" smtClean="0">
                        <a:latin typeface="Cambria Math" panose="02040503050406030204" pitchFamily="18" charset="0"/>
                        <a:cs typeface="ＭＳ Ｐゴシック" charset="-128"/>
                      </a:rPr>
                      <m:t>𝑘</m:t>
                    </m:r>
                    <m:r>
                      <a:rPr lang="en-US" altLang="zh-CN" sz="2400">
                        <a:latin typeface="Cambria Math" panose="02040503050406030204" pitchFamily="18" charset="0"/>
                        <a:cs typeface="ＭＳ Ｐゴシック" charset="-128"/>
                      </a:rPr>
                      <m:t>∈</m:t>
                    </m:r>
                    <m:d>
                      <m:dPr>
                        <m:begChr m:val="{"/>
                        <m:endChr m:val="}"/>
                        <m:ctrlPr>
                          <a:rPr lang="en-US" altLang="zh-CN" sz="2400" b="1" i="1" smtClean="0">
                            <a:latin typeface="Cambria Math" panose="02040503050406030204" pitchFamily="18" charset="0"/>
                            <a:cs typeface="ＭＳ Ｐゴシック" charset="-128"/>
                          </a:rPr>
                        </m:ctrlPr>
                      </m:dPr>
                      <m:e>
                        <m:r>
                          <a:rPr lang="en-US" altLang="zh-CN" sz="2400" b="0" i="0" smtClean="0">
                            <a:latin typeface="Cambria Math" panose="02040503050406030204" pitchFamily="18" charset="0"/>
                            <a:cs typeface="ＭＳ Ｐゴシック" charset="-128"/>
                          </a:rPr>
                          <m:t>0, 1, 2, 3</m:t>
                        </m:r>
                      </m:e>
                    </m:d>
                    <m:r>
                      <a:rPr lang="en-US" altLang="zh-CN" sz="2400" b="1" i="0" smtClean="0">
                        <a:latin typeface="Cambria Math" panose="02040503050406030204" pitchFamily="18" charset="0"/>
                        <a:cs typeface="ＭＳ Ｐゴシック" charset="-128"/>
                      </a:rPr>
                      <m:t>.</m:t>
                    </m:r>
                  </m:oMath>
                </a14:m>
                <a:endParaRPr lang="en-US" altLang="zh-CN" sz="2400" b="1" dirty="0">
                  <a:latin typeface="+mn-lt"/>
                  <a:cs typeface="ＭＳ Ｐゴシック" charset="-128"/>
                </a:endParaRPr>
              </a:p>
              <a:p>
                <a:pPr lvl="1" algn="just">
                  <a:spcBef>
                    <a:spcPts val="500"/>
                  </a:spcBef>
                  <a:spcAft>
                    <a:spcPts val="0"/>
                  </a:spcAft>
                  <a:buSzPct val="60000"/>
                  <a:defRPr/>
                </a:pPr>
                <a14:m>
                  <m:oMath xmlns:m="http://schemas.openxmlformats.org/officeDocument/2006/math">
                    <m:r>
                      <a:rPr lang="en-US" altLang="zh-CN" sz="2400" b="0" i="1">
                        <a:latin typeface="Cambria Math" panose="02040503050406030204" pitchFamily="18" charset="0"/>
                        <a:cs typeface="ＭＳ Ｐゴシック" charset="-128"/>
                      </a:rPr>
                      <m:t>𝑘</m:t>
                    </m:r>
                    <m:r>
                      <a:rPr lang="en-US" altLang="zh-CN" sz="2400" i="1">
                        <a:latin typeface="Cambria Math" panose="02040503050406030204" pitchFamily="18" charset="0"/>
                        <a:cs typeface="ＭＳ Ｐゴシック" charset="-128"/>
                      </a:rPr>
                      <m:t>=</m:t>
                    </m:r>
                    <m:r>
                      <a:rPr lang="en-US" altLang="zh-CN" sz="2400" b="0" i="1">
                        <a:latin typeface="Cambria Math" panose="02040503050406030204" pitchFamily="18" charset="0"/>
                        <a:cs typeface="ＭＳ Ｐゴシック" charset="-128"/>
                      </a:rPr>
                      <m:t>0</m:t>
                    </m:r>
                    <m:r>
                      <a:rPr lang="en-US" altLang="zh-CN" sz="2400">
                        <a:latin typeface="Cambria Math" panose="02040503050406030204" pitchFamily="18" charset="0"/>
                        <a:cs typeface="ＭＳ Ｐゴシック" charset="-128"/>
                      </a:rPr>
                      <m:t>.</m:t>
                    </m:r>
                  </m:oMath>
                </a14:m>
                <a:endParaRPr lang="en-US" altLang="zh-CN" sz="2400" b="0" dirty="0">
                  <a:latin typeface="+mn-lt"/>
                  <a:cs typeface="ＭＳ Ｐゴシック" charset="-128"/>
                </a:endParaRPr>
              </a:p>
              <a:p>
                <a:pPr lvl="1" algn="just">
                  <a:spcBef>
                    <a:spcPts val="500"/>
                  </a:spcBef>
                  <a:spcAft>
                    <a:spcPts val="0"/>
                  </a:spcAft>
                  <a:buSzPct val="60000"/>
                  <a:defRPr/>
                </a:pPr>
                <a:r>
                  <a:rPr lang="en-US" altLang="zh-CN" sz="2400" dirty="0">
                    <a:cs typeface="ＭＳ Ｐゴシック" charset="-128"/>
                  </a:rPr>
                  <a:t>Filter the edges with weights lower than </a:t>
                </a:r>
                <a14:m>
                  <m:oMath xmlns:m="http://schemas.openxmlformats.org/officeDocument/2006/math">
                    <m:sSup>
                      <m:sSupPr>
                        <m:ctrlPr>
                          <a:rPr lang="en-US" altLang="zh-CN" sz="2400" b="0" i="1">
                            <a:latin typeface="Cambria Math" panose="02040503050406030204" pitchFamily="18" charset="0"/>
                            <a:cs typeface="ＭＳ Ｐゴシック" charset="-128"/>
                          </a:rPr>
                        </m:ctrlPr>
                      </m:sSupPr>
                      <m:e>
                        <m:r>
                          <m:rPr>
                            <m:sty m:val="p"/>
                          </m:rPr>
                          <a:rPr lang="en-US" altLang="zh-CN" sz="2400" b="0">
                            <a:latin typeface="Cambria Math" panose="02040503050406030204" pitchFamily="18" charset="0"/>
                            <a:cs typeface="ＭＳ Ｐゴシック" charset="-128"/>
                          </a:rPr>
                          <m:t>e</m:t>
                        </m:r>
                      </m:e>
                      <m:sup>
                        <m:r>
                          <a:rPr lang="en-US" altLang="zh-CN" sz="2400" b="0">
                            <a:latin typeface="Cambria Math" panose="02040503050406030204" pitchFamily="18" charset="0"/>
                            <a:cs typeface="ＭＳ Ｐゴシック" charset="-128"/>
                          </a:rPr>
                          <m:t>0</m:t>
                        </m:r>
                      </m:sup>
                    </m:sSup>
                    <m:r>
                      <a:rPr lang="en-US" altLang="zh-CN" sz="2400" b="0">
                        <a:latin typeface="Cambria Math" panose="02040503050406030204" pitchFamily="18" charset="0"/>
                        <a:cs typeface="ＭＳ Ｐゴシック" charset="-128"/>
                      </a:rPr>
                      <m:t>=1.</m:t>
                    </m:r>
                  </m:oMath>
                </a14:m>
                <a:endParaRPr lang="en-US" altLang="zh-CN" sz="2400" b="0" dirty="0">
                  <a:cs typeface="ＭＳ Ｐゴシック" charset="-128"/>
                </a:endParaRPr>
              </a:p>
              <a:p>
                <a:pPr lvl="1" algn="just">
                  <a:lnSpc>
                    <a:spcPct val="95000"/>
                  </a:lnSpc>
                  <a:spcBef>
                    <a:spcPct val="25000"/>
                  </a:spcBef>
                  <a:spcAft>
                    <a:spcPct val="10000"/>
                  </a:spcAft>
                  <a:buSzPct val="60000"/>
                  <a:defRPr/>
                </a:pPr>
                <a:endParaRPr lang="en-US" altLang="zh-CN" sz="2400" b="0" dirty="0">
                  <a:latin typeface="+mn-lt"/>
                  <a:cs typeface="ＭＳ Ｐゴシック" charset="-128"/>
                </a:endParaRPr>
              </a:p>
            </p:txBody>
          </p:sp>
        </mc:Choice>
        <mc:Fallback xmlns="">
          <p:sp>
            <p:nvSpPr>
              <p:cNvPr id="31747" name="Rectangle 3"/>
              <p:cNvSpPr txBox="1">
                <a:spLocks noRot="1" noChangeAspect="1" noMove="1" noResize="1" noEditPoints="1" noAdjustHandles="1" noChangeArrowheads="1" noChangeShapeType="1" noTextEdit="1"/>
              </p:cNvSpPr>
              <p:nvPr/>
            </p:nvSpPr>
            <p:spPr bwMode="auto">
              <a:xfrm>
                <a:off x="228600" y="957263"/>
                <a:ext cx="8591550" cy="1679649"/>
              </a:xfrm>
              <a:prstGeom prst="rect">
                <a:avLst/>
              </a:prstGeom>
              <a:blipFill>
                <a:blip r:embed="rId3"/>
                <a:stretch>
                  <a:fillRect l="-355" t="-5072" r="-994" b="-3804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 name="标题 1"/>
          <p:cNvSpPr>
            <a:spLocks noGrp="1"/>
          </p:cNvSpPr>
          <p:nvPr>
            <p:ph type="title"/>
          </p:nvPr>
        </p:nvSpPr>
        <p:spPr>
          <a:xfrm>
            <a:off x="0" y="98425"/>
            <a:ext cx="9144000" cy="738188"/>
          </a:xfrm>
        </p:spPr>
        <p:txBody>
          <a:bodyPr/>
          <a:lstStyle/>
          <a:p>
            <a:pPr algn="ctr" eaLnBrk="1" hangingPunct="1"/>
            <a:r>
              <a:rPr lang="en-US" altLang="zh-CN" sz="3500" dirty="0"/>
              <a:t>Baseline: Extended Greedy-RT Algorithm</a:t>
            </a:r>
            <a:endParaRPr lang="zh-CN" altLang="en-US" sz="3500" dirty="0"/>
          </a:p>
        </p:txBody>
      </p:sp>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extLst/>
              </p:nvPr>
            </p:nvGraphicFramePr>
            <p:xfrm>
              <a:off x="4572000" y="3212976"/>
              <a:ext cx="4248472" cy="2317590"/>
            </p:xfrm>
            <a:graphic>
              <a:graphicData uri="http://schemas.openxmlformats.org/drawingml/2006/table">
                <a:tbl>
                  <a:tblPr firstRow="1" bandRow="1">
                    <a:tableStyleId>{93296810-A885-4BE3-A3E7-6D5BEEA58F35}</a:tableStyleId>
                  </a:tblPr>
                  <a:tblGrid>
                    <a:gridCol w="768717">
                      <a:extLst>
                        <a:ext uri="{9D8B030D-6E8A-4147-A177-3AD203B41FA5}">
                          <a16:colId xmlns:a16="http://schemas.microsoft.com/office/drawing/2014/main" val="20000"/>
                        </a:ext>
                      </a:extLst>
                    </a:gridCol>
                    <a:gridCol w="695951">
                      <a:extLst>
                        <a:ext uri="{9D8B030D-6E8A-4147-A177-3AD203B41FA5}">
                          <a16:colId xmlns:a16="http://schemas.microsoft.com/office/drawing/2014/main" val="20001"/>
                        </a:ext>
                      </a:extLst>
                    </a:gridCol>
                    <a:gridCol w="695951">
                      <a:extLst>
                        <a:ext uri="{9D8B030D-6E8A-4147-A177-3AD203B41FA5}">
                          <a16:colId xmlns:a16="http://schemas.microsoft.com/office/drawing/2014/main" val="20002"/>
                        </a:ext>
                      </a:extLst>
                    </a:gridCol>
                    <a:gridCol w="695951">
                      <a:extLst>
                        <a:ext uri="{9D8B030D-6E8A-4147-A177-3AD203B41FA5}">
                          <a16:colId xmlns:a16="http://schemas.microsoft.com/office/drawing/2014/main" val="20003"/>
                        </a:ext>
                      </a:extLst>
                    </a:gridCol>
                    <a:gridCol w="695951">
                      <a:extLst>
                        <a:ext uri="{9D8B030D-6E8A-4147-A177-3AD203B41FA5}">
                          <a16:colId xmlns:a16="http://schemas.microsoft.com/office/drawing/2014/main" val="20004"/>
                        </a:ext>
                      </a:extLst>
                    </a:gridCol>
                    <a:gridCol w="695951">
                      <a:extLst>
                        <a:ext uri="{9D8B030D-6E8A-4147-A177-3AD203B41FA5}">
                          <a16:colId xmlns:a16="http://schemas.microsoft.com/office/drawing/2014/main" val="20005"/>
                        </a:ext>
                      </a:extLst>
                    </a:gridCol>
                  </a:tblGrid>
                  <a:tr h="463518">
                    <a:tc>
                      <a:txBody>
                        <a:bodyPr/>
                        <a:lstStyle/>
                        <a:p>
                          <a:endParaRPr lang="zh-CN" altLang="en-US" sz="1800" b="1" i="1" kern="1200" dirty="0">
                            <a:solidFill>
                              <a:schemeClr val="tx1"/>
                            </a:solidFill>
                            <a:latin typeface="Calibri" panose="020F0502020204030204" pitchFamily="34" charset="0"/>
                            <a:ea typeface="+mn-ea"/>
                            <a:cs typeface="+mn-cs"/>
                          </a:endParaRP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𝟏</m:t>
                                    </m:r>
                                  </m:sub>
                                </m:sSub>
                              </m:oMath>
                            </m:oMathPara>
                          </a14:m>
                          <a:endParaRPr lang="zh-CN" altLang="en-US" sz="1800" b="1" dirty="0">
                            <a:solidFill>
                              <a:schemeClr val="tx1"/>
                            </a:solidFill>
                            <a:latin typeface="Calibri" panose="020F0502020204030204" pitchFamily="34" charset="0"/>
                          </a:endParaRP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𝟐</m:t>
                                    </m:r>
                                  </m:sub>
                                </m:sSub>
                              </m:oMath>
                            </m:oMathPara>
                          </a14:m>
                          <a:endParaRPr lang="zh-CN" altLang="en-US" sz="1800" b="1" dirty="0">
                            <a:solidFill>
                              <a:schemeClr val="tx1"/>
                            </a:solidFill>
                            <a:latin typeface="Calibri" panose="020F0502020204030204" pitchFamily="34" charset="0"/>
                          </a:endParaRP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𝟑</m:t>
                                    </m:r>
                                  </m:sub>
                                </m:sSub>
                              </m:oMath>
                            </m:oMathPara>
                          </a14:m>
                          <a:endParaRPr lang="zh-CN" altLang="en-US" sz="1800" b="1" dirty="0">
                            <a:solidFill>
                              <a:schemeClr val="tx1"/>
                            </a:solidFill>
                            <a:latin typeface="Calibri" panose="020F0502020204030204" pitchFamily="34" charset="0"/>
                          </a:endParaRP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𝟒</m:t>
                                    </m:r>
                                  </m:sub>
                                </m:sSub>
                              </m:oMath>
                            </m:oMathPara>
                          </a14:m>
                          <a:endParaRPr lang="zh-CN" altLang="en-US" sz="1800" b="1" dirty="0">
                            <a:solidFill>
                              <a:schemeClr val="tx1"/>
                            </a:solidFill>
                            <a:latin typeface="Calibri" panose="020F0502020204030204" pitchFamily="34" charset="0"/>
                          </a:endParaRP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𝟓</m:t>
                                    </m:r>
                                  </m:sub>
                                </m:sSub>
                              </m:oMath>
                            </m:oMathPara>
                          </a14:m>
                          <a:endParaRPr lang="zh-CN" altLang="en-US" sz="1800" b="1" dirty="0">
                            <a:solidFill>
                              <a:schemeClr val="tx1"/>
                            </a:solidFill>
                            <a:latin typeface="Calibri" panose="020F0502020204030204" pitchFamily="34" charset="0"/>
                          </a:endParaRPr>
                        </a:p>
                      </a:txBody>
                      <a:tcPr anchor="ctr"/>
                    </a:tc>
                    <a:extLst>
                      <a:ext uri="{0D108BD9-81ED-4DB2-BD59-A6C34878D82A}">
                        <a16:rowId xmlns:a16="http://schemas.microsoft.com/office/drawing/2014/main" val="10000"/>
                      </a:ext>
                    </a:extLst>
                  </a:tr>
                  <a:tr h="463518">
                    <a:tc>
                      <a:txBody>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𝟏</m:t>
                                  </m:r>
                                </m:sub>
                              </m:sSub>
                            </m:oMath>
                          </a14:m>
                          <a:r>
                            <a:rPr lang="en-US" altLang="zh-CN" sz="1800" b="1" i="0" dirty="0">
                              <a:latin typeface="Calibri" panose="020F0502020204030204" pitchFamily="34" charset="0"/>
                            </a:rPr>
                            <a:t>(1)</a:t>
                          </a:r>
                          <a:endParaRPr lang="zh-CN" altLang="en-US" sz="1800" b="1" i="0" dirty="0">
                            <a:latin typeface="Calibri" panose="020F0502020204030204" pitchFamily="34" charset="0"/>
                          </a:endParaRPr>
                        </a:p>
                      </a:txBody>
                      <a:tcPr anchor="ctr"/>
                    </a:tc>
                    <a:tc>
                      <a:txBody>
                        <a:bodyPr/>
                        <a:lstStyle/>
                        <a:p>
                          <a:pPr algn="ctr"/>
                          <a:r>
                            <a:rPr lang="en-US" altLang="zh-CN" sz="1800" dirty="0"/>
                            <a:t>4</a:t>
                          </a:r>
                          <a:endParaRPr lang="zh-CN" altLang="en-US" sz="1800" dirty="0">
                            <a:solidFill>
                              <a:srgbClr val="FF0000"/>
                            </a:solidFill>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1"/>
                      </a:ext>
                    </a:extLst>
                  </a:tr>
                  <a:tr h="463518">
                    <a:tc>
                      <a:txBody>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𝟐</m:t>
                                  </m:r>
                                </m:sub>
                              </m:sSub>
                            </m:oMath>
                          </a14:m>
                          <a:r>
                            <a:rPr lang="en-US" altLang="zh-CN" sz="1800" b="1" i="0" dirty="0">
                              <a:latin typeface="Calibri" panose="020F0502020204030204" pitchFamily="34" charset="0"/>
                            </a:rPr>
                            <a:t>(1)</a:t>
                          </a:r>
                          <a:endParaRPr lang="zh-CN" altLang="en-US" sz="1800" b="1" i="0" dirty="0">
                            <a:latin typeface="Calibri" panose="020F0502020204030204" pitchFamily="34" charset="0"/>
                          </a:endParaRPr>
                        </a:p>
                      </a:txBody>
                      <a:tcPr anchor="ctr"/>
                    </a:tc>
                    <a:tc>
                      <a:txBody>
                        <a:bodyPr/>
                        <a:lstStyle/>
                        <a:p>
                          <a:pPr algn="ctr"/>
                          <a:r>
                            <a:rPr lang="en-US" altLang="zh-CN" sz="1800" dirty="0"/>
                            <a:t>3</a:t>
                          </a:r>
                          <a:endParaRPr lang="zh-CN" altLang="en-US" sz="1800" dirty="0">
                            <a:latin typeface="Calibri" panose="020F0502020204030204" pitchFamily="34" charset="0"/>
                          </a:endParaRPr>
                        </a:p>
                      </a:txBody>
                      <a:tcPr anchor="ctr"/>
                    </a:tc>
                    <a:tc>
                      <a:txBody>
                        <a:bodyPr/>
                        <a:lstStyle/>
                        <a:p>
                          <a:pPr algn="ctr"/>
                          <a:r>
                            <a:rPr lang="en-US" altLang="zh-CN" sz="1800" dirty="0"/>
                            <a:t>2</a:t>
                          </a:r>
                          <a:endParaRPr lang="zh-CN" altLang="en-US" sz="1800" dirty="0">
                            <a:solidFill>
                              <a:srgbClr val="FF0000"/>
                            </a:solidFill>
                            <a:latin typeface="Calibri" panose="020F0502020204030204" pitchFamily="34" charset="0"/>
                          </a:endParaRPr>
                        </a:p>
                      </a:txBody>
                      <a:tcPr anchor="ctr"/>
                    </a:tc>
                    <a:tc>
                      <a:txBody>
                        <a:bodyPr/>
                        <a:lstStyle/>
                        <a:p>
                          <a:pPr algn="ctr"/>
                          <a:r>
                            <a:rPr lang="en-US" altLang="zh-CN" sz="1800" dirty="0"/>
                            <a:t>7</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2"/>
                      </a:ext>
                    </a:extLst>
                  </a:tr>
                  <a:tr h="463518">
                    <a:tc>
                      <a:txBody>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𝟑</m:t>
                                  </m:r>
                                </m:sub>
                              </m:sSub>
                            </m:oMath>
                          </a14:m>
                          <a:r>
                            <a:rPr lang="en-US" altLang="zh-CN" sz="1800" b="1" i="0" dirty="0">
                              <a:latin typeface="Calibri" panose="020F0502020204030204" pitchFamily="34" charset="0"/>
                            </a:rPr>
                            <a:t>(1)</a:t>
                          </a:r>
                          <a:endParaRPr lang="zh-CN" altLang="en-US" sz="1800" b="1" i="0" dirty="0">
                            <a:latin typeface="Calibri" panose="020F0502020204030204" pitchFamily="34" charset="0"/>
                          </a:endParaRPr>
                        </a:p>
                      </a:txBody>
                      <a:tcPr anchor="ctr"/>
                    </a:tc>
                    <a:tc>
                      <a:txBody>
                        <a:bodyPr/>
                        <a:lstStyle/>
                        <a:p>
                          <a:pPr algn="ctr"/>
                          <a:r>
                            <a:rPr lang="en-US" altLang="zh-CN" sz="1800" dirty="0">
                              <a:latin typeface="+mn-lt"/>
                            </a:rPr>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2</a:t>
                          </a:r>
                          <a:endParaRPr lang="zh-CN" altLang="en-US" sz="1800" dirty="0">
                            <a:latin typeface="Calibri" panose="020F0502020204030204" pitchFamily="34" charset="0"/>
                          </a:endParaRPr>
                        </a:p>
                      </a:txBody>
                      <a:tcPr anchor="ctr"/>
                    </a:tc>
                    <a:tc>
                      <a:txBody>
                        <a:bodyPr/>
                        <a:lstStyle/>
                        <a:p>
                          <a:pPr algn="ctr"/>
                          <a:r>
                            <a:rPr lang="en-US" altLang="zh-CN" sz="1800" dirty="0"/>
                            <a:t>11</a:t>
                          </a:r>
                          <a:endParaRPr lang="zh-CN" altLang="en-US" sz="1800" dirty="0">
                            <a:solidFill>
                              <a:srgbClr val="FF0000"/>
                            </a:solidFill>
                            <a:latin typeface="Calibri" panose="020F0502020204030204" pitchFamily="34" charset="0"/>
                          </a:endParaRPr>
                        </a:p>
                      </a:txBody>
                      <a:tcPr anchor="ctr"/>
                    </a:tc>
                    <a:tc>
                      <a:txBody>
                        <a:bodyPr/>
                        <a:lstStyle/>
                        <a:p>
                          <a:pPr algn="ctr"/>
                          <a:r>
                            <a:rPr lang="en-US" altLang="zh-CN" sz="1800" dirty="0"/>
                            <a:t>-</a:t>
                          </a: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3"/>
                      </a:ext>
                    </a:extLst>
                  </a:tr>
                  <a:tr h="463518">
                    <a:tc>
                      <a:txBody>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𝟒</m:t>
                                  </m:r>
                                </m:sub>
                              </m:sSub>
                            </m:oMath>
                          </a14:m>
                          <a:r>
                            <a:rPr lang="en-US" altLang="zh-CN" sz="1800" b="1" i="0" dirty="0"/>
                            <a:t>(2)</a:t>
                          </a:r>
                          <a:endParaRPr lang="zh-CN" altLang="en-US" sz="1800" b="1" i="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6</a:t>
                          </a:r>
                          <a:endParaRPr lang="zh-CN" altLang="en-US" sz="1800" dirty="0">
                            <a:solidFill>
                              <a:schemeClr val="tx1"/>
                            </a:solidFill>
                            <a:latin typeface="Calibri" panose="020F0502020204030204" pitchFamily="34" charset="0"/>
                          </a:endParaRPr>
                        </a:p>
                      </a:txBody>
                      <a:tcPr anchor="ctr"/>
                    </a:tc>
                    <a:tc>
                      <a:txBody>
                        <a:bodyPr/>
                        <a:lstStyle/>
                        <a:p>
                          <a:pPr algn="ctr"/>
                          <a:r>
                            <a:rPr lang="en-US" altLang="zh-CN" sz="1800" dirty="0"/>
                            <a:t>3</a:t>
                          </a:r>
                          <a:endParaRPr lang="zh-CN" altLang="en-US" sz="1800" dirty="0">
                            <a:latin typeface="Calibri" panose="020F0502020204030204" pitchFamily="34" charset="0"/>
                          </a:endParaRPr>
                        </a:p>
                      </a:txBody>
                      <a:tcPr anchor="ctr"/>
                    </a:tc>
                    <a:tc>
                      <a:txBody>
                        <a:bodyPr/>
                        <a:lstStyle/>
                        <a:p>
                          <a:pPr algn="ctr"/>
                          <a:r>
                            <a:rPr lang="en-US" altLang="zh-CN" sz="1800" dirty="0"/>
                            <a:t>5</a:t>
                          </a: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4"/>
                      </a:ext>
                    </a:extLst>
                  </a:tr>
                </a:tbl>
              </a:graphicData>
            </a:graphic>
          </p:graphicFrame>
        </mc:Choice>
        <mc:Fallback xmlns="">
          <p:graphicFrame>
            <p:nvGraphicFramePr>
              <p:cNvPr id="4" name="表格 3"/>
              <p:cNvGraphicFramePr>
                <a:graphicFrameLocks noGrp="1"/>
              </p:cNvGraphicFramePr>
              <p:nvPr>
                <p:extLst>
                  <p:ext uri="{D42A27DB-BD31-4B8C-83A1-F6EECF244321}">
                    <p14:modId xmlns:p14="http://schemas.microsoft.com/office/powerpoint/2010/main" val="1874539319"/>
                  </p:ext>
                </p:extLst>
              </p:nvPr>
            </p:nvGraphicFramePr>
            <p:xfrm>
              <a:off x="4572000" y="3212976"/>
              <a:ext cx="4248472" cy="2317590"/>
            </p:xfrm>
            <a:graphic>
              <a:graphicData uri="http://schemas.openxmlformats.org/drawingml/2006/table">
                <a:tbl>
                  <a:tblPr firstRow="1" bandRow="1">
                    <a:tableStyleId>{93296810-A885-4BE3-A3E7-6D5BEEA58F35}</a:tableStyleId>
                  </a:tblPr>
                  <a:tblGrid>
                    <a:gridCol w="768717">
                      <a:extLst>
                        <a:ext uri="{9D8B030D-6E8A-4147-A177-3AD203B41FA5}">
                          <a16:colId xmlns:a16="http://schemas.microsoft.com/office/drawing/2014/main" val="20000"/>
                        </a:ext>
                      </a:extLst>
                    </a:gridCol>
                    <a:gridCol w="695951">
                      <a:extLst>
                        <a:ext uri="{9D8B030D-6E8A-4147-A177-3AD203B41FA5}">
                          <a16:colId xmlns:a16="http://schemas.microsoft.com/office/drawing/2014/main" val="20001"/>
                        </a:ext>
                      </a:extLst>
                    </a:gridCol>
                    <a:gridCol w="695951">
                      <a:extLst>
                        <a:ext uri="{9D8B030D-6E8A-4147-A177-3AD203B41FA5}">
                          <a16:colId xmlns:a16="http://schemas.microsoft.com/office/drawing/2014/main" val="20002"/>
                        </a:ext>
                      </a:extLst>
                    </a:gridCol>
                    <a:gridCol w="695951">
                      <a:extLst>
                        <a:ext uri="{9D8B030D-6E8A-4147-A177-3AD203B41FA5}">
                          <a16:colId xmlns:a16="http://schemas.microsoft.com/office/drawing/2014/main" val="20003"/>
                        </a:ext>
                      </a:extLst>
                    </a:gridCol>
                    <a:gridCol w="695951">
                      <a:extLst>
                        <a:ext uri="{9D8B030D-6E8A-4147-A177-3AD203B41FA5}">
                          <a16:colId xmlns:a16="http://schemas.microsoft.com/office/drawing/2014/main" val="20004"/>
                        </a:ext>
                      </a:extLst>
                    </a:gridCol>
                    <a:gridCol w="695951">
                      <a:extLst>
                        <a:ext uri="{9D8B030D-6E8A-4147-A177-3AD203B41FA5}">
                          <a16:colId xmlns:a16="http://schemas.microsoft.com/office/drawing/2014/main" val="20005"/>
                        </a:ext>
                      </a:extLst>
                    </a:gridCol>
                  </a:tblGrid>
                  <a:tr h="463518">
                    <a:tc>
                      <a:txBody>
                        <a:bodyPr/>
                        <a:lstStyle/>
                        <a:p>
                          <a:endParaRPr lang="zh-CN" altLang="en-US" sz="1800" b="1" i="1" kern="1200" dirty="0">
                            <a:solidFill>
                              <a:schemeClr val="tx1"/>
                            </a:solidFill>
                            <a:latin typeface="Calibri" panose="020F0502020204030204" pitchFamily="34" charset="0"/>
                            <a:ea typeface="+mn-ea"/>
                            <a:cs typeface="+mn-cs"/>
                          </a:endParaRPr>
                        </a:p>
                      </a:txBody>
                      <a:tcPr anchor="ctr"/>
                    </a:tc>
                    <a:tc>
                      <a:txBody>
                        <a:bodyPr/>
                        <a:lstStyle/>
                        <a:p>
                          <a:endParaRPr lang="zh-CN"/>
                        </a:p>
                      </a:txBody>
                      <a:tcPr anchor="ctr">
                        <a:blipFill>
                          <a:blip r:embed="rId4"/>
                          <a:stretch>
                            <a:fillRect l="-112281" t="-1316" r="-405263" b="-409211"/>
                          </a:stretch>
                        </a:blipFill>
                      </a:tcPr>
                    </a:tc>
                    <a:tc>
                      <a:txBody>
                        <a:bodyPr/>
                        <a:lstStyle/>
                        <a:p>
                          <a:endParaRPr lang="zh-CN"/>
                        </a:p>
                      </a:txBody>
                      <a:tcPr anchor="ctr">
                        <a:blipFill>
                          <a:blip r:embed="rId4"/>
                          <a:stretch>
                            <a:fillRect l="-212281" t="-1316" r="-305263" b="-409211"/>
                          </a:stretch>
                        </a:blipFill>
                      </a:tcPr>
                    </a:tc>
                    <a:tc>
                      <a:txBody>
                        <a:bodyPr/>
                        <a:lstStyle/>
                        <a:p>
                          <a:endParaRPr lang="zh-CN"/>
                        </a:p>
                      </a:txBody>
                      <a:tcPr anchor="ctr">
                        <a:blipFill>
                          <a:blip r:embed="rId4"/>
                          <a:stretch>
                            <a:fillRect l="-309565" t="-1316" r="-202609" b="-409211"/>
                          </a:stretch>
                        </a:blipFill>
                      </a:tcPr>
                    </a:tc>
                    <a:tc>
                      <a:txBody>
                        <a:bodyPr/>
                        <a:lstStyle/>
                        <a:p>
                          <a:endParaRPr lang="zh-CN"/>
                        </a:p>
                      </a:txBody>
                      <a:tcPr anchor="ctr">
                        <a:blipFill>
                          <a:blip r:embed="rId4"/>
                          <a:stretch>
                            <a:fillRect l="-413158" t="-1316" r="-104386" b="-409211"/>
                          </a:stretch>
                        </a:blipFill>
                      </a:tcPr>
                    </a:tc>
                    <a:tc>
                      <a:txBody>
                        <a:bodyPr/>
                        <a:lstStyle/>
                        <a:p>
                          <a:endParaRPr lang="zh-CN"/>
                        </a:p>
                      </a:txBody>
                      <a:tcPr anchor="ctr">
                        <a:blipFill>
                          <a:blip r:embed="rId4"/>
                          <a:stretch>
                            <a:fillRect l="-513158" t="-1316" r="-4386" b="-409211"/>
                          </a:stretch>
                        </a:blipFill>
                      </a:tcPr>
                    </a:tc>
                    <a:extLst>
                      <a:ext uri="{0D108BD9-81ED-4DB2-BD59-A6C34878D82A}">
                        <a16:rowId xmlns:a16="http://schemas.microsoft.com/office/drawing/2014/main" val="10000"/>
                      </a:ext>
                    </a:extLst>
                  </a:tr>
                  <a:tr h="463518">
                    <a:tc>
                      <a:txBody>
                        <a:bodyPr/>
                        <a:lstStyle/>
                        <a:p>
                          <a:endParaRPr lang="zh-CN"/>
                        </a:p>
                      </a:txBody>
                      <a:tcPr anchor="ctr">
                        <a:blipFill>
                          <a:blip r:embed="rId4"/>
                          <a:stretch>
                            <a:fillRect l="-1587" t="-101316" r="-457143" b="-309211"/>
                          </a:stretch>
                        </a:blipFill>
                      </a:tcPr>
                    </a:tc>
                    <a:tc>
                      <a:txBody>
                        <a:bodyPr/>
                        <a:lstStyle/>
                        <a:p>
                          <a:pPr algn="ctr"/>
                          <a:r>
                            <a:rPr lang="en-US" altLang="zh-CN" sz="1800" dirty="0"/>
                            <a:t>4</a:t>
                          </a:r>
                          <a:endParaRPr lang="zh-CN" altLang="en-US" sz="1800" dirty="0">
                            <a:solidFill>
                              <a:srgbClr val="FF0000"/>
                            </a:solidFill>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1"/>
                      </a:ext>
                    </a:extLst>
                  </a:tr>
                  <a:tr h="463518">
                    <a:tc>
                      <a:txBody>
                        <a:bodyPr/>
                        <a:lstStyle/>
                        <a:p>
                          <a:endParaRPr lang="zh-CN"/>
                        </a:p>
                      </a:txBody>
                      <a:tcPr anchor="ctr">
                        <a:blipFill>
                          <a:blip r:embed="rId4"/>
                          <a:stretch>
                            <a:fillRect l="-1587" t="-198701" r="-457143" b="-205195"/>
                          </a:stretch>
                        </a:blipFill>
                      </a:tcPr>
                    </a:tc>
                    <a:tc>
                      <a:txBody>
                        <a:bodyPr/>
                        <a:lstStyle/>
                        <a:p>
                          <a:pPr algn="ctr"/>
                          <a:r>
                            <a:rPr lang="en-US" altLang="zh-CN" sz="1800" dirty="0"/>
                            <a:t>3</a:t>
                          </a:r>
                          <a:endParaRPr lang="zh-CN" altLang="en-US" sz="1800" dirty="0">
                            <a:latin typeface="Calibri" panose="020F0502020204030204" pitchFamily="34" charset="0"/>
                          </a:endParaRPr>
                        </a:p>
                      </a:txBody>
                      <a:tcPr anchor="ctr"/>
                    </a:tc>
                    <a:tc>
                      <a:txBody>
                        <a:bodyPr/>
                        <a:lstStyle/>
                        <a:p>
                          <a:pPr algn="ctr"/>
                          <a:r>
                            <a:rPr lang="en-US" altLang="zh-CN" sz="1800" dirty="0"/>
                            <a:t>2</a:t>
                          </a:r>
                          <a:endParaRPr lang="zh-CN" altLang="en-US" sz="1800" dirty="0">
                            <a:solidFill>
                              <a:srgbClr val="FF0000"/>
                            </a:solidFill>
                            <a:latin typeface="Calibri" panose="020F0502020204030204" pitchFamily="34" charset="0"/>
                          </a:endParaRPr>
                        </a:p>
                      </a:txBody>
                      <a:tcPr anchor="ctr"/>
                    </a:tc>
                    <a:tc>
                      <a:txBody>
                        <a:bodyPr/>
                        <a:lstStyle/>
                        <a:p>
                          <a:pPr algn="ctr"/>
                          <a:r>
                            <a:rPr lang="en-US" altLang="zh-CN" sz="1800" dirty="0"/>
                            <a:t>7</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2"/>
                      </a:ext>
                    </a:extLst>
                  </a:tr>
                  <a:tr h="463518">
                    <a:tc>
                      <a:txBody>
                        <a:bodyPr/>
                        <a:lstStyle/>
                        <a:p>
                          <a:endParaRPr lang="zh-CN"/>
                        </a:p>
                      </a:txBody>
                      <a:tcPr anchor="ctr">
                        <a:blipFill>
                          <a:blip r:embed="rId4"/>
                          <a:stretch>
                            <a:fillRect l="-1587" t="-302632" r="-457143" b="-107895"/>
                          </a:stretch>
                        </a:blipFill>
                      </a:tcPr>
                    </a:tc>
                    <a:tc>
                      <a:txBody>
                        <a:bodyPr/>
                        <a:lstStyle/>
                        <a:p>
                          <a:pPr algn="ctr"/>
                          <a:r>
                            <a:rPr lang="en-US" altLang="zh-CN" sz="1800" dirty="0">
                              <a:latin typeface="+mn-lt"/>
                            </a:rPr>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2</a:t>
                          </a:r>
                          <a:endParaRPr lang="zh-CN" altLang="en-US" sz="1800" dirty="0">
                            <a:latin typeface="Calibri" panose="020F0502020204030204" pitchFamily="34" charset="0"/>
                          </a:endParaRPr>
                        </a:p>
                      </a:txBody>
                      <a:tcPr anchor="ctr"/>
                    </a:tc>
                    <a:tc>
                      <a:txBody>
                        <a:bodyPr/>
                        <a:lstStyle/>
                        <a:p>
                          <a:pPr algn="ctr"/>
                          <a:r>
                            <a:rPr lang="en-US" altLang="zh-CN" sz="1800" dirty="0"/>
                            <a:t>11</a:t>
                          </a:r>
                          <a:endParaRPr lang="zh-CN" altLang="en-US" sz="1800" dirty="0">
                            <a:solidFill>
                              <a:srgbClr val="FF0000"/>
                            </a:solidFill>
                            <a:latin typeface="Calibri" panose="020F0502020204030204" pitchFamily="34" charset="0"/>
                          </a:endParaRPr>
                        </a:p>
                      </a:txBody>
                      <a:tcPr anchor="ctr"/>
                    </a:tc>
                    <a:tc>
                      <a:txBody>
                        <a:bodyPr/>
                        <a:lstStyle/>
                        <a:p>
                          <a:pPr algn="ctr"/>
                          <a:r>
                            <a:rPr lang="en-US" altLang="zh-CN" sz="1800" dirty="0"/>
                            <a:t>-</a:t>
                          </a: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3"/>
                      </a:ext>
                    </a:extLst>
                  </a:tr>
                  <a:tr h="463518">
                    <a:tc>
                      <a:txBody>
                        <a:bodyPr/>
                        <a:lstStyle/>
                        <a:p>
                          <a:endParaRPr lang="zh-CN"/>
                        </a:p>
                      </a:txBody>
                      <a:tcPr anchor="ctr">
                        <a:blipFill>
                          <a:blip r:embed="rId4"/>
                          <a:stretch>
                            <a:fillRect l="-1587" t="-402632" r="-457143" b="-7895"/>
                          </a:stretch>
                        </a:blipFill>
                      </a:tcP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6</a:t>
                          </a:r>
                          <a:endParaRPr lang="zh-CN" altLang="en-US" sz="1800" dirty="0">
                            <a:solidFill>
                              <a:schemeClr val="tx1"/>
                            </a:solidFill>
                            <a:latin typeface="Calibri" panose="020F0502020204030204" pitchFamily="34" charset="0"/>
                          </a:endParaRPr>
                        </a:p>
                      </a:txBody>
                      <a:tcPr anchor="ctr"/>
                    </a:tc>
                    <a:tc>
                      <a:txBody>
                        <a:bodyPr/>
                        <a:lstStyle/>
                        <a:p>
                          <a:pPr algn="ctr"/>
                          <a:r>
                            <a:rPr lang="en-US" altLang="zh-CN" sz="1800" dirty="0"/>
                            <a:t>3</a:t>
                          </a:r>
                          <a:endParaRPr lang="zh-CN" altLang="en-US" sz="1800" dirty="0">
                            <a:latin typeface="Calibri" panose="020F0502020204030204" pitchFamily="34" charset="0"/>
                          </a:endParaRPr>
                        </a:p>
                      </a:txBody>
                      <a:tcPr anchor="ctr"/>
                    </a:tc>
                    <a:tc>
                      <a:txBody>
                        <a:bodyPr/>
                        <a:lstStyle/>
                        <a:p>
                          <a:pPr algn="ctr"/>
                          <a:r>
                            <a:rPr lang="en-US" altLang="zh-CN" sz="1800" dirty="0"/>
                            <a:t>5</a:t>
                          </a: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4"/>
                      </a:ext>
                    </a:extLst>
                  </a:tr>
                </a:tbl>
              </a:graphicData>
            </a:graphic>
          </p:graphicFrame>
        </mc:Fallback>
      </mc:AlternateContent>
      <p:sp>
        <p:nvSpPr>
          <p:cNvPr id="5" name="Oval 52"/>
          <p:cNvSpPr/>
          <p:nvPr/>
        </p:nvSpPr>
        <p:spPr>
          <a:xfrm>
            <a:off x="7524328" y="4605759"/>
            <a:ext cx="525959" cy="479425"/>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59</a:t>
            </a:fld>
            <a:endParaRPr lang="en-US" altLang="zh-CN" sz="1200" b="0">
              <a:ea typeface="Gulim" pitchFamily="34" charset="-127"/>
            </a:endParaRPr>
          </a:p>
        </p:txBody>
      </p:sp>
    </p:spTree>
    <p:extLst>
      <p:ext uri="{BB962C8B-B14F-4D97-AF65-F5344CB8AC3E}">
        <p14:creationId xmlns:p14="http://schemas.microsoft.com/office/powerpoint/2010/main" val="837775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altLang="zh-CN"/>
              <a:t>Human Computation</a:t>
            </a:r>
          </a:p>
        </p:txBody>
      </p:sp>
      <p:pic>
        <p:nvPicPr>
          <p:cNvPr id="4" name="Content Placeholder 3"/>
          <p:cNvPicPr>
            <a:picLocks noGrp="1" noChangeAspect="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1098550" y="1295400"/>
            <a:ext cx="2832100" cy="2216150"/>
          </a:xfrm>
        </p:spPr>
      </p:pic>
      <p:sp>
        <p:nvSpPr>
          <p:cNvPr id="6" name="TextBox 5"/>
          <p:cNvSpPr txBox="1">
            <a:spLocks noChangeArrowheads="1"/>
          </p:cNvSpPr>
          <p:nvPr/>
        </p:nvSpPr>
        <p:spPr bwMode="auto">
          <a:xfrm>
            <a:off x="4572000" y="2051050"/>
            <a:ext cx="4419600"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buFontTx/>
              <a:buChar char="-"/>
            </a:pPr>
            <a:r>
              <a:rPr lang="ja-JP" altLang="en-US" sz="2800"/>
              <a:t>“</a:t>
            </a:r>
            <a:r>
              <a:rPr lang="en-US" altLang="ja-JP" sz="2800"/>
              <a:t>If you can compute, you can serve as a (human) computer</a:t>
            </a:r>
            <a:r>
              <a:rPr lang="ja-JP" altLang="en-US" sz="2800"/>
              <a:t>”</a:t>
            </a:r>
            <a:endParaRPr lang="en-US" altLang="ja-JP" sz="2800"/>
          </a:p>
          <a:p>
            <a:pPr eaLnBrk="1" hangingPunct="1">
              <a:buFontTx/>
              <a:buChar char="-"/>
            </a:pPr>
            <a:endParaRPr lang="en-US" altLang="zh-CN" sz="2800"/>
          </a:p>
          <a:p>
            <a:pPr eaLnBrk="1" hangingPunct="1">
              <a:buFontTx/>
              <a:buChar char="-"/>
            </a:pPr>
            <a:r>
              <a:rPr lang="ja-JP" altLang="en-US" sz="2800"/>
              <a:t>“</a:t>
            </a:r>
            <a:r>
              <a:rPr lang="en-US" altLang="ja-JP" sz="2800"/>
              <a:t>During wartime, women are </a:t>
            </a:r>
            <a:r>
              <a:rPr lang="en-US" altLang="ja-JP" sz="2800" i="1">
                <a:solidFill>
                  <a:srgbClr val="FFC000"/>
                </a:solidFill>
              </a:rPr>
              <a:t>organized</a:t>
            </a:r>
            <a:r>
              <a:rPr lang="en-US" altLang="ja-JP" sz="2800"/>
              <a:t> to process raw flights and map data.</a:t>
            </a:r>
            <a:r>
              <a:rPr lang="ja-JP" altLang="en-US" sz="2800"/>
              <a:t>”</a:t>
            </a:r>
            <a:endParaRPr lang="en-US" altLang="ja-JP" sz="2800"/>
          </a:p>
          <a:p>
            <a:pPr eaLnBrk="1" hangingPunct="1">
              <a:buFontTx/>
              <a:buChar char="-"/>
            </a:pPr>
            <a:endParaRPr lang="en-US" altLang="zh-CN" sz="2800"/>
          </a:p>
        </p:txBody>
      </p:sp>
      <p:sp>
        <p:nvSpPr>
          <p:cNvPr id="5" name="TextBox 4"/>
          <p:cNvSpPr txBox="1">
            <a:spLocks noChangeArrowheads="1"/>
          </p:cNvSpPr>
          <p:nvPr/>
        </p:nvSpPr>
        <p:spPr bwMode="auto">
          <a:xfrm>
            <a:off x="914400" y="3581400"/>
            <a:ext cx="3657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r>
              <a:rPr lang="en-US" altLang="zh-CN"/>
              <a:t>NACA High Speed Flight Station </a:t>
            </a:r>
            <a:br>
              <a:rPr lang="en-US" altLang="zh-CN"/>
            </a:br>
            <a:r>
              <a:rPr lang="ja-JP" altLang="en-US"/>
              <a:t>“</a:t>
            </a:r>
            <a:r>
              <a:rPr lang="en-US" altLang="ja-JP"/>
              <a:t>Computer Room</a:t>
            </a:r>
            <a:r>
              <a:rPr lang="ja-JP" altLang="en-US"/>
              <a:t>”</a:t>
            </a:r>
            <a:r>
              <a:rPr lang="en-US" altLang="ja-JP"/>
              <a:t>(wiki)</a:t>
            </a:r>
            <a:endParaRPr lang="en-US" altLang="zh-CN"/>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14400" y="4227513"/>
            <a:ext cx="3105150"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1"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17F27B77-5109-41AB-A985-108040127E74}" type="slidenum">
              <a:rPr lang="en-US" altLang="zh-CN" sz="1200" b="0">
                <a:ea typeface="Gulim" pitchFamily="34" charset="-127"/>
              </a:rPr>
              <a:pPr eaLnBrk="1" hangingPunct="1"/>
              <a:t>6</a:t>
            </a:fld>
            <a:endParaRPr lang="en-US" altLang="zh-CN" sz="1200" b="0">
              <a:ea typeface="Gulim" pitchFamily="34" charset="-127"/>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747" name="Rectangle 3"/>
              <p:cNvSpPr txBox="1">
                <a:spLocks noChangeArrowheads="1"/>
              </p:cNvSpPr>
              <p:nvPr/>
            </p:nvSpPr>
            <p:spPr bwMode="auto">
              <a:xfrm>
                <a:off x="228600" y="957263"/>
                <a:ext cx="8591550" cy="52752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Basic idea</a:t>
                </a:r>
              </a:p>
              <a:p>
                <a:pPr lvl="1" algn="just">
                  <a:lnSpc>
                    <a:spcPct val="95000"/>
                  </a:lnSpc>
                  <a:spcBef>
                    <a:spcPct val="25000"/>
                  </a:spcBef>
                  <a:spcAft>
                    <a:spcPct val="10000"/>
                  </a:spcAft>
                  <a:buSzPct val="60000"/>
                  <a:defRPr/>
                </a:pPr>
                <a:r>
                  <a:rPr lang="en-US" altLang="zh-CN" sz="2300" dirty="0">
                    <a:latin typeface="+mn-lt"/>
                    <a:cs typeface="ＭＳ Ｐゴシック" charset="-128"/>
                  </a:rPr>
                  <a:t>Filter the edges with weights lower than </a:t>
                </a:r>
                <a14:m>
                  <m:oMath xmlns:m="http://schemas.openxmlformats.org/officeDocument/2006/math">
                    <m:sSup>
                      <m:sSupPr>
                        <m:ctrlPr>
                          <a:rPr lang="en-US" altLang="zh-CN" sz="2300" b="0" i="1">
                            <a:latin typeface="Cambria Math" panose="02040503050406030204" pitchFamily="18" charset="0"/>
                            <a:cs typeface="ＭＳ Ｐゴシック" charset="-128"/>
                          </a:rPr>
                        </m:ctrlPr>
                      </m:sSupPr>
                      <m:e>
                        <m:r>
                          <m:rPr>
                            <m:sty m:val="p"/>
                          </m:rPr>
                          <a:rPr lang="en-US" altLang="zh-CN" sz="2300" b="0" i="0">
                            <a:latin typeface="Cambria Math" panose="02040503050406030204" pitchFamily="18" charset="0"/>
                            <a:cs typeface="ＭＳ Ｐゴシック" charset="-128"/>
                          </a:rPr>
                          <m:t>e</m:t>
                        </m:r>
                      </m:e>
                      <m:sup>
                        <m:r>
                          <a:rPr lang="en-US" altLang="zh-CN" sz="2300" b="0" i="0" smtClean="0">
                            <a:latin typeface="Cambria Math" panose="02040503050406030204" pitchFamily="18" charset="0"/>
                            <a:cs typeface="ＭＳ Ｐゴシック" charset="-128"/>
                          </a:rPr>
                          <m:t>0</m:t>
                        </m:r>
                      </m:sup>
                    </m:sSup>
                    <m:r>
                      <a:rPr lang="en-US" altLang="zh-CN" sz="2300" b="0" i="0" smtClean="0">
                        <a:latin typeface="Cambria Math" panose="02040503050406030204" pitchFamily="18" charset="0"/>
                        <a:cs typeface="ＭＳ Ｐゴシック" charset="-128"/>
                      </a:rPr>
                      <m:t>=1</m:t>
                    </m:r>
                    <m:r>
                      <a:rPr lang="en-US" altLang="zh-CN" sz="2300" b="0" i="0">
                        <a:latin typeface="Cambria Math" panose="02040503050406030204" pitchFamily="18" charset="0"/>
                        <a:cs typeface="ＭＳ Ｐゴシック" charset="-128"/>
                      </a:rPr>
                      <m:t>.</m:t>
                    </m:r>
                  </m:oMath>
                </a14:m>
                <a:endParaRPr lang="en-US" altLang="zh-CN" sz="2300" b="0" dirty="0">
                  <a:latin typeface="+mn-lt"/>
                  <a:cs typeface="ＭＳ Ｐゴシック" charset="-128"/>
                </a:endParaRPr>
              </a:p>
              <a:p>
                <a:pPr lvl="1" algn="just">
                  <a:lnSpc>
                    <a:spcPct val="95000"/>
                  </a:lnSpc>
                  <a:spcBef>
                    <a:spcPct val="25000"/>
                  </a:spcBef>
                  <a:spcAft>
                    <a:spcPct val="10000"/>
                  </a:spcAft>
                  <a:buSzPct val="60000"/>
                  <a:defRPr/>
                </a:pPr>
                <a:r>
                  <a:rPr lang="en-US" altLang="zh-CN" sz="2300" dirty="0">
                    <a:latin typeface="+mn-lt"/>
                    <a:cs typeface="ＭＳ Ｐゴシック" charset="-128"/>
                  </a:rPr>
                  <a:t>For each new arriving object, use a greedy strategy on the remaining edges.</a:t>
                </a:r>
              </a:p>
            </p:txBody>
          </p:sp>
        </mc:Choice>
        <mc:Fallback xmlns="">
          <p:sp>
            <p:nvSpPr>
              <p:cNvPr id="31747" name="Rectangle 3"/>
              <p:cNvSpPr txBox="1">
                <a:spLocks noRot="1" noChangeAspect="1" noMove="1" noResize="1" noEditPoints="1" noAdjustHandles="1" noChangeArrowheads="1" noChangeShapeType="1" noTextEdit="1"/>
              </p:cNvSpPr>
              <p:nvPr/>
            </p:nvSpPr>
            <p:spPr bwMode="auto">
              <a:xfrm>
                <a:off x="228600" y="957263"/>
                <a:ext cx="8591550" cy="5275262"/>
              </a:xfrm>
              <a:prstGeom prst="rect">
                <a:avLst/>
              </a:prstGeom>
              <a:blipFill>
                <a:blip r:embed="rId3"/>
                <a:stretch>
                  <a:fillRect l="-355" t="-1618" r="-99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 name="标题 1"/>
          <p:cNvSpPr>
            <a:spLocks noGrp="1"/>
          </p:cNvSpPr>
          <p:nvPr>
            <p:ph type="title"/>
          </p:nvPr>
        </p:nvSpPr>
        <p:spPr>
          <a:xfrm>
            <a:off x="0" y="98425"/>
            <a:ext cx="9144000" cy="738188"/>
          </a:xfrm>
        </p:spPr>
        <p:txBody>
          <a:bodyPr/>
          <a:lstStyle/>
          <a:p>
            <a:pPr algn="ctr" eaLnBrk="1" hangingPunct="1"/>
            <a:r>
              <a:rPr lang="en-US" altLang="zh-CN" sz="3500" dirty="0"/>
              <a:t>Baseline: Extended Greedy-RT Algorithm</a:t>
            </a:r>
            <a:endParaRPr lang="zh-CN" altLang="en-US" sz="3500" dirty="0"/>
          </a:p>
        </p:txBody>
      </p:sp>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extLst/>
              </p:nvPr>
            </p:nvGraphicFramePr>
            <p:xfrm>
              <a:off x="4572000" y="3212976"/>
              <a:ext cx="4248472" cy="2317590"/>
            </p:xfrm>
            <a:graphic>
              <a:graphicData uri="http://schemas.openxmlformats.org/drawingml/2006/table">
                <a:tbl>
                  <a:tblPr firstRow="1" bandRow="1">
                    <a:tableStyleId>{93296810-A885-4BE3-A3E7-6D5BEEA58F35}</a:tableStyleId>
                  </a:tblPr>
                  <a:tblGrid>
                    <a:gridCol w="768717">
                      <a:extLst>
                        <a:ext uri="{9D8B030D-6E8A-4147-A177-3AD203B41FA5}">
                          <a16:colId xmlns:a16="http://schemas.microsoft.com/office/drawing/2014/main" val="20000"/>
                        </a:ext>
                      </a:extLst>
                    </a:gridCol>
                    <a:gridCol w="695951">
                      <a:extLst>
                        <a:ext uri="{9D8B030D-6E8A-4147-A177-3AD203B41FA5}">
                          <a16:colId xmlns:a16="http://schemas.microsoft.com/office/drawing/2014/main" val="20001"/>
                        </a:ext>
                      </a:extLst>
                    </a:gridCol>
                    <a:gridCol w="695951">
                      <a:extLst>
                        <a:ext uri="{9D8B030D-6E8A-4147-A177-3AD203B41FA5}">
                          <a16:colId xmlns:a16="http://schemas.microsoft.com/office/drawing/2014/main" val="20002"/>
                        </a:ext>
                      </a:extLst>
                    </a:gridCol>
                    <a:gridCol w="695951">
                      <a:extLst>
                        <a:ext uri="{9D8B030D-6E8A-4147-A177-3AD203B41FA5}">
                          <a16:colId xmlns:a16="http://schemas.microsoft.com/office/drawing/2014/main" val="20003"/>
                        </a:ext>
                      </a:extLst>
                    </a:gridCol>
                    <a:gridCol w="695951">
                      <a:extLst>
                        <a:ext uri="{9D8B030D-6E8A-4147-A177-3AD203B41FA5}">
                          <a16:colId xmlns:a16="http://schemas.microsoft.com/office/drawing/2014/main" val="20004"/>
                        </a:ext>
                      </a:extLst>
                    </a:gridCol>
                    <a:gridCol w="695951">
                      <a:extLst>
                        <a:ext uri="{9D8B030D-6E8A-4147-A177-3AD203B41FA5}">
                          <a16:colId xmlns:a16="http://schemas.microsoft.com/office/drawing/2014/main" val="20005"/>
                        </a:ext>
                      </a:extLst>
                    </a:gridCol>
                  </a:tblGrid>
                  <a:tr h="463518">
                    <a:tc>
                      <a:txBody>
                        <a:bodyPr/>
                        <a:lstStyle/>
                        <a:p>
                          <a:endParaRPr lang="zh-CN" altLang="en-US" sz="1800" b="1" i="1" kern="1200" dirty="0">
                            <a:solidFill>
                              <a:schemeClr val="tx1"/>
                            </a:solidFill>
                            <a:latin typeface="Calibri" panose="020F0502020204030204" pitchFamily="34" charset="0"/>
                            <a:ea typeface="+mn-ea"/>
                            <a:cs typeface="+mn-cs"/>
                          </a:endParaRPr>
                        </a:p>
                      </a:txBody>
                      <a:tcPr anchor="ctr"/>
                    </a:tc>
                    <a:tc>
                      <a:txBody>
                        <a:bodyPr/>
                        <a:lstStyle/>
                        <a:p>
                          <a:endParaRPr lang="zh-CN" altLang="en-US" sz="1800" b="1" dirty="0">
                            <a:solidFill>
                              <a:schemeClr val="tx1"/>
                            </a:solidFill>
                            <a:latin typeface="Calibri" panose="020F0502020204030204" pitchFamily="34" charset="0"/>
                          </a:endParaRPr>
                        </a:p>
                      </a:txBody>
                      <a:tcPr anchor="ctr"/>
                    </a:tc>
                    <a:tc>
                      <a:txBody>
                        <a:bodyPr/>
                        <a:lstStyle/>
                        <a:p>
                          <a:endParaRPr lang="zh-CN" altLang="en-US" sz="1800" b="1" dirty="0">
                            <a:solidFill>
                              <a:schemeClr val="tx1"/>
                            </a:solidFill>
                            <a:latin typeface="Calibri" panose="020F0502020204030204" pitchFamily="34" charset="0"/>
                          </a:endParaRPr>
                        </a:p>
                      </a:txBody>
                      <a:tcPr anchor="ctr"/>
                    </a:tc>
                    <a:tc>
                      <a:txBody>
                        <a:bodyPr/>
                        <a:lstStyle/>
                        <a:p>
                          <a:endParaRPr lang="zh-CN" altLang="en-US" sz="1800" b="1" dirty="0">
                            <a:solidFill>
                              <a:schemeClr val="tx1"/>
                            </a:solidFill>
                            <a:latin typeface="Calibri" panose="020F0502020204030204" pitchFamily="34" charset="0"/>
                          </a:endParaRPr>
                        </a:p>
                      </a:txBody>
                      <a:tcPr anchor="ctr"/>
                    </a:tc>
                    <a:tc>
                      <a:txBody>
                        <a:bodyPr/>
                        <a:lstStyle/>
                        <a:p>
                          <a:endParaRPr lang="zh-CN" altLang="en-US" sz="1800" b="1" dirty="0">
                            <a:solidFill>
                              <a:schemeClr val="tx1"/>
                            </a:solidFill>
                            <a:latin typeface="Calibri" panose="020F0502020204030204" pitchFamily="34" charset="0"/>
                          </a:endParaRPr>
                        </a:p>
                      </a:txBody>
                      <a:tcPr anchor="ctr"/>
                    </a:tc>
                    <a:tc>
                      <a:txBody>
                        <a:bodyPr/>
                        <a:lstStyle/>
                        <a:p>
                          <a:endParaRPr lang="zh-CN" altLang="en-US" sz="1800" b="1" dirty="0">
                            <a:solidFill>
                              <a:schemeClr val="tx1"/>
                            </a:solidFill>
                            <a:latin typeface="Calibri" panose="020F0502020204030204" pitchFamily="34" charset="0"/>
                          </a:endParaRPr>
                        </a:p>
                      </a:txBody>
                      <a:tcPr anchor="ctr"/>
                    </a:tc>
                    <a:extLst>
                      <a:ext uri="{0D108BD9-81ED-4DB2-BD59-A6C34878D82A}">
                        <a16:rowId xmlns:a16="http://schemas.microsoft.com/office/drawing/2014/main" val="10000"/>
                      </a:ext>
                    </a:extLst>
                  </a:tr>
                  <a:tr h="463518">
                    <a:tc>
                      <a:txBody>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𝟏</m:t>
                                  </m:r>
                                </m:sub>
                              </m:sSub>
                            </m:oMath>
                          </a14:m>
                          <a:r>
                            <a:rPr lang="en-US" altLang="zh-CN" sz="1800" b="1" i="0" dirty="0">
                              <a:latin typeface="Calibri" panose="020F0502020204030204" pitchFamily="34" charset="0"/>
                            </a:rPr>
                            <a:t>(1)</a:t>
                          </a:r>
                          <a:endParaRPr lang="zh-CN" altLang="en-US" sz="1800" b="1" i="0" dirty="0">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1"/>
                      </a:ext>
                    </a:extLst>
                  </a:tr>
                  <a:tr h="463518">
                    <a:tc>
                      <a:txBody>
                        <a:bodyPr/>
                        <a:lstStyle/>
                        <a:p>
                          <a:endParaRPr lang="zh-CN" altLang="en-US" sz="1800" b="1" i="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2"/>
                      </a:ext>
                    </a:extLst>
                  </a:tr>
                  <a:tr h="463518">
                    <a:tc>
                      <a:txBody>
                        <a:bodyPr/>
                        <a:lstStyle/>
                        <a:p>
                          <a:endParaRPr lang="zh-CN" altLang="en-US" sz="1800" b="1" i="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3"/>
                      </a:ext>
                    </a:extLst>
                  </a:tr>
                  <a:tr h="463518">
                    <a:tc>
                      <a:txBody>
                        <a:bodyPr/>
                        <a:lstStyle/>
                        <a:p>
                          <a:endParaRPr lang="zh-CN" altLang="en-US" sz="1800" b="1" i="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chemeClr val="tx1"/>
                            </a:solidFill>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4"/>
                      </a:ext>
                    </a:extLst>
                  </a:tr>
                </a:tbl>
              </a:graphicData>
            </a:graphic>
          </p:graphicFrame>
        </mc:Choice>
        <mc:Fallback xmlns="">
          <p:graphicFrame>
            <p:nvGraphicFramePr>
              <p:cNvPr id="4" name="表格 3"/>
              <p:cNvGraphicFramePr>
                <a:graphicFrameLocks noGrp="1"/>
              </p:cNvGraphicFramePr>
              <p:nvPr>
                <p:extLst>
                  <p:ext uri="{D42A27DB-BD31-4B8C-83A1-F6EECF244321}">
                    <p14:modId xmlns:p14="http://schemas.microsoft.com/office/powerpoint/2010/main" val="1939192205"/>
                  </p:ext>
                </p:extLst>
              </p:nvPr>
            </p:nvGraphicFramePr>
            <p:xfrm>
              <a:off x="4572000" y="3212976"/>
              <a:ext cx="4248472" cy="2317590"/>
            </p:xfrm>
            <a:graphic>
              <a:graphicData uri="http://schemas.openxmlformats.org/drawingml/2006/table">
                <a:tbl>
                  <a:tblPr firstRow="1" bandRow="1">
                    <a:tableStyleId>{93296810-A885-4BE3-A3E7-6D5BEEA58F35}</a:tableStyleId>
                  </a:tblPr>
                  <a:tblGrid>
                    <a:gridCol w="768717">
                      <a:extLst>
                        <a:ext uri="{9D8B030D-6E8A-4147-A177-3AD203B41FA5}">
                          <a16:colId xmlns:a16="http://schemas.microsoft.com/office/drawing/2014/main" val="20000"/>
                        </a:ext>
                      </a:extLst>
                    </a:gridCol>
                    <a:gridCol w="695951">
                      <a:extLst>
                        <a:ext uri="{9D8B030D-6E8A-4147-A177-3AD203B41FA5}">
                          <a16:colId xmlns:a16="http://schemas.microsoft.com/office/drawing/2014/main" val="20001"/>
                        </a:ext>
                      </a:extLst>
                    </a:gridCol>
                    <a:gridCol w="695951">
                      <a:extLst>
                        <a:ext uri="{9D8B030D-6E8A-4147-A177-3AD203B41FA5}">
                          <a16:colId xmlns:a16="http://schemas.microsoft.com/office/drawing/2014/main" val="20002"/>
                        </a:ext>
                      </a:extLst>
                    </a:gridCol>
                    <a:gridCol w="695951">
                      <a:extLst>
                        <a:ext uri="{9D8B030D-6E8A-4147-A177-3AD203B41FA5}">
                          <a16:colId xmlns:a16="http://schemas.microsoft.com/office/drawing/2014/main" val="20003"/>
                        </a:ext>
                      </a:extLst>
                    </a:gridCol>
                    <a:gridCol w="695951">
                      <a:extLst>
                        <a:ext uri="{9D8B030D-6E8A-4147-A177-3AD203B41FA5}">
                          <a16:colId xmlns:a16="http://schemas.microsoft.com/office/drawing/2014/main" val="20004"/>
                        </a:ext>
                      </a:extLst>
                    </a:gridCol>
                    <a:gridCol w="695951">
                      <a:extLst>
                        <a:ext uri="{9D8B030D-6E8A-4147-A177-3AD203B41FA5}">
                          <a16:colId xmlns:a16="http://schemas.microsoft.com/office/drawing/2014/main" val="20005"/>
                        </a:ext>
                      </a:extLst>
                    </a:gridCol>
                  </a:tblGrid>
                  <a:tr h="463518">
                    <a:tc>
                      <a:txBody>
                        <a:bodyPr/>
                        <a:lstStyle/>
                        <a:p>
                          <a:endParaRPr lang="zh-CN" altLang="en-US" sz="1800" b="1" i="1" kern="1200" dirty="0">
                            <a:solidFill>
                              <a:schemeClr val="tx1"/>
                            </a:solidFill>
                            <a:latin typeface="Calibri" panose="020F0502020204030204" pitchFamily="34" charset="0"/>
                            <a:ea typeface="+mn-ea"/>
                            <a:cs typeface="+mn-cs"/>
                          </a:endParaRPr>
                        </a:p>
                      </a:txBody>
                      <a:tcPr anchor="ctr"/>
                    </a:tc>
                    <a:tc>
                      <a:txBody>
                        <a:bodyPr/>
                        <a:lstStyle/>
                        <a:p>
                          <a:pPr/>
                          <a:endParaRPr lang="zh-CN" altLang="en-US" sz="1800" b="1" dirty="0">
                            <a:solidFill>
                              <a:schemeClr val="tx1"/>
                            </a:solidFill>
                            <a:latin typeface="Calibri" panose="020F0502020204030204" pitchFamily="34" charset="0"/>
                          </a:endParaRPr>
                        </a:p>
                      </a:txBody>
                      <a:tcPr anchor="ctr"/>
                    </a:tc>
                    <a:tc>
                      <a:txBody>
                        <a:bodyPr/>
                        <a:lstStyle/>
                        <a:p>
                          <a:pPr/>
                          <a:endParaRPr lang="zh-CN" altLang="en-US" sz="1800" b="1" dirty="0">
                            <a:solidFill>
                              <a:schemeClr val="tx1"/>
                            </a:solidFill>
                            <a:latin typeface="Calibri" panose="020F0502020204030204" pitchFamily="34" charset="0"/>
                          </a:endParaRPr>
                        </a:p>
                      </a:txBody>
                      <a:tcPr anchor="ctr"/>
                    </a:tc>
                    <a:tc>
                      <a:txBody>
                        <a:bodyPr/>
                        <a:lstStyle/>
                        <a:p>
                          <a:pPr/>
                          <a:endParaRPr lang="zh-CN" altLang="en-US" sz="1800" b="1" dirty="0">
                            <a:solidFill>
                              <a:schemeClr val="tx1"/>
                            </a:solidFill>
                            <a:latin typeface="Calibri" panose="020F0502020204030204" pitchFamily="34" charset="0"/>
                          </a:endParaRPr>
                        </a:p>
                      </a:txBody>
                      <a:tcPr anchor="ctr"/>
                    </a:tc>
                    <a:tc>
                      <a:txBody>
                        <a:bodyPr/>
                        <a:lstStyle/>
                        <a:p>
                          <a:pPr/>
                          <a:endParaRPr lang="zh-CN" altLang="en-US" sz="1800" b="1" dirty="0">
                            <a:solidFill>
                              <a:schemeClr val="tx1"/>
                            </a:solidFill>
                            <a:latin typeface="Calibri" panose="020F0502020204030204" pitchFamily="34" charset="0"/>
                          </a:endParaRPr>
                        </a:p>
                      </a:txBody>
                      <a:tcPr anchor="ctr"/>
                    </a:tc>
                    <a:tc>
                      <a:txBody>
                        <a:bodyPr/>
                        <a:lstStyle/>
                        <a:p>
                          <a:pPr/>
                          <a:endParaRPr lang="zh-CN" altLang="en-US" sz="1800" b="1" dirty="0">
                            <a:solidFill>
                              <a:schemeClr val="tx1"/>
                            </a:solidFill>
                            <a:latin typeface="Calibri" panose="020F0502020204030204" pitchFamily="34" charset="0"/>
                          </a:endParaRPr>
                        </a:p>
                      </a:txBody>
                      <a:tcPr anchor="ctr"/>
                    </a:tc>
                    <a:extLst>
                      <a:ext uri="{0D108BD9-81ED-4DB2-BD59-A6C34878D82A}">
                        <a16:rowId xmlns:a16="http://schemas.microsoft.com/office/drawing/2014/main" val="10000"/>
                      </a:ext>
                    </a:extLst>
                  </a:tr>
                  <a:tr h="463518">
                    <a:tc>
                      <a:txBody>
                        <a:bodyPr/>
                        <a:lstStyle/>
                        <a:p>
                          <a:endParaRPr lang="zh-CN"/>
                        </a:p>
                      </a:txBody>
                      <a:tcPr anchor="ctr">
                        <a:blipFill>
                          <a:blip r:embed="rId4"/>
                          <a:stretch>
                            <a:fillRect l="-1587" t="-101316" r="-457143" b="-303947"/>
                          </a:stretch>
                        </a:blipFill>
                      </a:tcPr>
                    </a:tc>
                    <a:tc>
                      <a:txBody>
                        <a:bodyPr/>
                        <a:lstStyle/>
                        <a:p>
                          <a:pPr algn="ctr"/>
                          <a:endParaRPr lang="zh-CN" altLang="en-US" sz="1800" dirty="0">
                            <a:solidFill>
                              <a:srgbClr val="FF0000"/>
                            </a:solidFill>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1"/>
                      </a:ext>
                    </a:extLst>
                  </a:tr>
                  <a:tr h="463518">
                    <a:tc>
                      <a:txBody>
                        <a:bodyPr/>
                        <a:lstStyle/>
                        <a:p>
                          <a:endParaRPr lang="zh-CN" altLang="en-US" sz="1800" b="1" i="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2"/>
                      </a:ext>
                    </a:extLst>
                  </a:tr>
                  <a:tr h="463518">
                    <a:tc>
                      <a:txBody>
                        <a:bodyPr/>
                        <a:lstStyle/>
                        <a:p>
                          <a:endParaRPr lang="zh-CN" altLang="en-US" sz="1800" b="1" i="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3"/>
                      </a:ext>
                    </a:extLst>
                  </a:tr>
                  <a:tr h="463518">
                    <a:tc>
                      <a:txBody>
                        <a:bodyPr/>
                        <a:lstStyle/>
                        <a:p>
                          <a:endParaRPr lang="zh-CN" altLang="en-US" sz="1800" b="1" i="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chemeClr val="tx1"/>
                            </a:solidFill>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7" name="Oval 5"/>
              <p:cNvSpPr/>
              <p:nvPr/>
            </p:nvSpPr>
            <p:spPr>
              <a:xfrm>
                <a:off x="1115616" y="3149809"/>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1</m:t>
                          </m:r>
                        </m:sub>
                      </m:sSub>
                    </m:oMath>
                  </m:oMathPara>
                </a14:m>
                <a:endParaRPr lang="en-US" dirty="0"/>
              </a:p>
            </p:txBody>
          </p:sp>
        </mc:Choice>
        <mc:Fallback xmlns="">
          <p:sp>
            <p:nvSpPr>
              <p:cNvPr id="7" name="Oval 5"/>
              <p:cNvSpPr>
                <a:spLocks noRot="1" noChangeAspect="1" noMove="1" noResize="1" noEditPoints="1" noAdjustHandles="1" noChangeArrowheads="1" noChangeShapeType="1" noTextEdit="1"/>
              </p:cNvSpPr>
              <p:nvPr/>
            </p:nvSpPr>
            <p:spPr>
              <a:xfrm>
                <a:off x="1115616" y="3149809"/>
                <a:ext cx="356615" cy="356615"/>
              </a:xfrm>
              <a:prstGeom prst="ellipse">
                <a:avLst/>
              </a:prstGeom>
              <a:blipFill>
                <a:blip r:embed="rId5"/>
                <a:stretch>
                  <a:fillRect/>
                </a:stretch>
              </a:blipFill>
            </p:spPr>
            <p:txBody>
              <a:bodyPr/>
              <a:lstStyle/>
              <a:p>
                <a:r>
                  <a:rPr lang="zh-CN" altLang="en-US">
                    <a:noFill/>
                  </a:rPr>
                  <a:t> </a:t>
                </a:r>
              </a:p>
            </p:txBody>
          </p:sp>
        </mc:Fallback>
      </mc:AlternateContent>
      <p:sp>
        <p:nvSpPr>
          <p:cNvPr id="8"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60</a:t>
            </a:fld>
            <a:endParaRPr lang="en-US" altLang="zh-CN" sz="1200" b="0">
              <a:ea typeface="Gulim" pitchFamily="34" charset="-127"/>
            </a:endParaRPr>
          </a:p>
        </p:txBody>
      </p:sp>
    </p:spTree>
    <p:extLst>
      <p:ext uri="{BB962C8B-B14F-4D97-AF65-F5344CB8AC3E}">
        <p14:creationId xmlns:p14="http://schemas.microsoft.com/office/powerpoint/2010/main" val="886233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747" name="Rectangle 3"/>
              <p:cNvSpPr txBox="1">
                <a:spLocks noChangeArrowheads="1"/>
              </p:cNvSpPr>
              <p:nvPr/>
            </p:nvSpPr>
            <p:spPr bwMode="auto">
              <a:xfrm>
                <a:off x="228600" y="957263"/>
                <a:ext cx="8591550" cy="167964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Basic idea</a:t>
                </a:r>
              </a:p>
              <a:p>
                <a:pPr lvl="1" algn="just">
                  <a:lnSpc>
                    <a:spcPct val="95000"/>
                  </a:lnSpc>
                  <a:spcBef>
                    <a:spcPct val="25000"/>
                  </a:spcBef>
                  <a:spcAft>
                    <a:spcPct val="10000"/>
                  </a:spcAft>
                  <a:buSzPct val="60000"/>
                  <a:defRPr/>
                </a:pPr>
                <a:r>
                  <a:rPr lang="en-US" altLang="zh-CN" sz="2300" dirty="0">
                    <a:latin typeface="+mn-lt"/>
                    <a:cs typeface="ＭＳ Ｐゴシック" charset="-128"/>
                  </a:rPr>
                  <a:t>Filter the edges with weights </a:t>
                </a:r>
                <a:r>
                  <a:rPr lang="en-US" altLang="zh-CN" sz="2300" dirty="0">
                    <a:cs typeface="ＭＳ Ｐゴシック" charset="-128"/>
                  </a:rPr>
                  <a:t>lower</a:t>
                </a:r>
                <a:r>
                  <a:rPr lang="en-US" altLang="zh-CN" sz="2300" dirty="0">
                    <a:latin typeface="+mn-lt"/>
                    <a:cs typeface="ＭＳ Ｐゴシック" charset="-128"/>
                  </a:rPr>
                  <a:t> than </a:t>
                </a:r>
                <a14:m>
                  <m:oMath xmlns:m="http://schemas.openxmlformats.org/officeDocument/2006/math">
                    <m:sSup>
                      <m:sSupPr>
                        <m:ctrlPr>
                          <a:rPr lang="en-US" altLang="zh-CN" sz="2300" b="0" i="1">
                            <a:latin typeface="Cambria Math" panose="02040503050406030204" pitchFamily="18" charset="0"/>
                            <a:cs typeface="ＭＳ Ｐゴシック" charset="-128"/>
                          </a:rPr>
                        </m:ctrlPr>
                      </m:sSupPr>
                      <m:e>
                        <m:r>
                          <m:rPr>
                            <m:sty m:val="p"/>
                          </m:rPr>
                          <a:rPr lang="en-US" altLang="zh-CN" sz="2300" b="0" i="0">
                            <a:latin typeface="Cambria Math" panose="02040503050406030204" pitchFamily="18" charset="0"/>
                            <a:cs typeface="ＭＳ Ｐゴシック" charset="-128"/>
                          </a:rPr>
                          <m:t>e</m:t>
                        </m:r>
                      </m:e>
                      <m:sup>
                        <m:r>
                          <a:rPr lang="en-US" altLang="zh-CN" sz="2300" b="0" i="0" smtClean="0">
                            <a:latin typeface="Cambria Math" panose="02040503050406030204" pitchFamily="18" charset="0"/>
                            <a:cs typeface="ＭＳ Ｐゴシック" charset="-128"/>
                          </a:rPr>
                          <m:t>0</m:t>
                        </m:r>
                      </m:sup>
                    </m:sSup>
                    <m:r>
                      <a:rPr lang="en-US" altLang="zh-CN" sz="2300" b="0" i="0" smtClean="0">
                        <a:latin typeface="Cambria Math" panose="02040503050406030204" pitchFamily="18" charset="0"/>
                        <a:cs typeface="ＭＳ Ｐゴシック" charset="-128"/>
                      </a:rPr>
                      <m:t>=1</m:t>
                    </m:r>
                    <m:r>
                      <a:rPr lang="en-US" altLang="zh-CN" sz="2300" b="0" i="0">
                        <a:latin typeface="Cambria Math" panose="02040503050406030204" pitchFamily="18" charset="0"/>
                        <a:cs typeface="ＭＳ Ｐゴシック" charset="-128"/>
                      </a:rPr>
                      <m:t>.</m:t>
                    </m:r>
                  </m:oMath>
                </a14:m>
                <a:endParaRPr lang="en-US" altLang="zh-CN" sz="2300" b="0" dirty="0">
                  <a:latin typeface="+mn-lt"/>
                  <a:cs typeface="ＭＳ Ｐゴシック" charset="-128"/>
                </a:endParaRPr>
              </a:p>
              <a:p>
                <a:pPr lvl="1" algn="just">
                  <a:lnSpc>
                    <a:spcPct val="95000"/>
                  </a:lnSpc>
                  <a:spcBef>
                    <a:spcPct val="25000"/>
                  </a:spcBef>
                  <a:spcAft>
                    <a:spcPct val="10000"/>
                  </a:spcAft>
                  <a:buSzPct val="60000"/>
                  <a:defRPr/>
                </a:pPr>
                <a:r>
                  <a:rPr lang="en-US" altLang="zh-CN" sz="2300" dirty="0">
                    <a:latin typeface="+mn-lt"/>
                    <a:cs typeface="ＭＳ Ｐゴシック" charset="-128"/>
                  </a:rPr>
                  <a:t>For each new arriving object, use a greedy strategy on the remaining edges.</a:t>
                </a:r>
              </a:p>
            </p:txBody>
          </p:sp>
        </mc:Choice>
        <mc:Fallback xmlns="">
          <p:sp>
            <p:nvSpPr>
              <p:cNvPr id="31747" name="Rectangle 3"/>
              <p:cNvSpPr txBox="1">
                <a:spLocks noRot="1" noChangeAspect="1" noMove="1" noResize="1" noEditPoints="1" noAdjustHandles="1" noChangeArrowheads="1" noChangeShapeType="1" noTextEdit="1"/>
              </p:cNvSpPr>
              <p:nvPr/>
            </p:nvSpPr>
            <p:spPr bwMode="auto">
              <a:xfrm>
                <a:off x="228600" y="957263"/>
                <a:ext cx="8591550" cy="1679649"/>
              </a:xfrm>
              <a:prstGeom prst="rect">
                <a:avLst/>
              </a:prstGeom>
              <a:blipFill>
                <a:blip r:embed="rId3"/>
                <a:stretch>
                  <a:fillRect l="-355" t="-5072" r="-994" b="-1195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 name="标题 1"/>
          <p:cNvSpPr>
            <a:spLocks noGrp="1"/>
          </p:cNvSpPr>
          <p:nvPr>
            <p:ph type="title"/>
          </p:nvPr>
        </p:nvSpPr>
        <p:spPr>
          <a:xfrm>
            <a:off x="0" y="98425"/>
            <a:ext cx="9144000" cy="738188"/>
          </a:xfrm>
        </p:spPr>
        <p:txBody>
          <a:bodyPr/>
          <a:lstStyle/>
          <a:p>
            <a:pPr algn="ctr" eaLnBrk="1" hangingPunct="1"/>
            <a:r>
              <a:rPr lang="en-US" altLang="zh-CN" sz="3500" dirty="0"/>
              <a:t>Baseline: Extended Greedy-RT Algorithm</a:t>
            </a:r>
            <a:endParaRPr lang="zh-CN" altLang="en-US" sz="3500" dirty="0"/>
          </a:p>
        </p:txBody>
      </p:sp>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extLst/>
              </p:nvPr>
            </p:nvGraphicFramePr>
            <p:xfrm>
              <a:off x="4572000" y="3212976"/>
              <a:ext cx="4248472" cy="2317590"/>
            </p:xfrm>
            <a:graphic>
              <a:graphicData uri="http://schemas.openxmlformats.org/drawingml/2006/table">
                <a:tbl>
                  <a:tblPr firstRow="1" bandRow="1">
                    <a:tableStyleId>{93296810-A885-4BE3-A3E7-6D5BEEA58F35}</a:tableStyleId>
                  </a:tblPr>
                  <a:tblGrid>
                    <a:gridCol w="768717">
                      <a:extLst>
                        <a:ext uri="{9D8B030D-6E8A-4147-A177-3AD203B41FA5}">
                          <a16:colId xmlns:a16="http://schemas.microsoft.com/office/drawing/2014/main" val="20000"/>
                        </a:ext>
                      </a:extLst>
                    </a:gridCol>
                    <a:gridCol w="695951">
                      <a:extLst>
                        <a:ext uri="{9D8B030D-6E8A-4147-A177-3AD203B41FA5}">
                          <a16:colId xmlns:a16="http://schemas.microsoft.com/office/drawing/2014/main" val="20001"/>
                        </a:ext>
                      </a:extLst>
                    </a:gridCol>
                    <a:gridCol w="695951">
                      <a:extLst>
                        <a:ext uri="{9D8B030D-6E8A-4147-A177-3AD203B41FA5}">
                          <a16:colId xmlns:a16="http://schemas.microsoft.com/office/drawing/2014/main" val="20002"/>
                        </a:ext>
                      </a:extLst>
                    </a:gridCol>
                    <a:gridCol w="695951">
                      <a:extLst>
                        <a:ext uri="{9D8B030D-6E8A-4147-A177-3AD203B41FA5}">
                          <a16:colId xmlns:a16="http://schemas.microsoft.com/office/drawing/2014/main" val="20003"/>
                        </a:ext>
                      </a:extLst>
                    </a:gridCol>
                    <a:gridCol w="695951">
                      <a:extLst>
                        <a:ext uri="{9D8B030D-6E8A-4147-A177-3AD203B41FA5}">
                          <a16:colId xmlns:a16="http://schemas.microsoft.com/office/drawing/2014/main" val="20004"/>
                        </a:ext>
                      </a:extLst>
                    </a:gridCol>
                    <a:gridCol w="695951">
                      <a:extLst>
                        <a:ext uri="{9D8B030D-6E8A-4147-A177-3AD203B41FA5}">
                          <a16:colId xmlns:a16="http://schemas.microsoft.com/office/drawing/2014/main" val="20005"/>
                        </a:ext>
                      </a:extLst>
                    </a:gridCol>
                  </a:tblGrid>
                  <a:tr h="463518">
                    <a:tc>
                      <a:txBody>
                        <a:bodyPr/>
                        <a:lstStyle/>
                        <a:p>
                          <a:endParaRPr lang="zh-CN" altLang="en-US" sz="1800" b="1" i="1" kern="1200" dirty="0">
                            <a:solidFill>
                              <a:schemeClr val="tx1"/>
                            </a:solidFill>
                            <a:latin typeface="Calibri" panose="020F0502020204030204" pitchFamily="34" charset="0"/>
                            <a:ea typeface="+mn-ea"/>
                            <a:cs typeface="+mn-cs"/>
                          </a:endParaRP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𝟏</m:t>
                                    </m:r>
                                  </m:sub>
                                </m:sSub>
                              </m:oMath>
                            </m:oMathPara>
                          </a14:m>
                          <a:endParaRPr lang="zh-CN" altLang="en-US" sz="1800" b="1" dirty="0">
                            <a:solidFill>
                              <a:schemeClr val="tx1"/>
                            </a:solidFill>
                            <a:latin typeface="Calibri" panose="020F0502020204030204" pitchFamily="34" charset="0"/>
                          </a:endParaRPr>
                        </a:p>
                      </a:txBody>
                      <a:tcPr anchor="ctr"/>
                    </a:tc>
                    <a:tc>
                      <a:txBody>
                        <a:bodyPr/>
                        <a:lstStyle/>
                        <a:p>
                          <a:endParaRPr lang="zh-CN" altLang="en-US" sz="1800" b="1" dirty="0">
                            <a:solidFill>
                              <a:schemeClr val="tx1"/>
                            </a:solidFill>
                            <a:latin typeface="Calibri" panose="020F0502020204030204" pitchFamily="34" charset="0"/>
                          </a:endParaRPr>
                        </a:p>
                      </a:txBody>
                      <a:tcPr anchor="ctr"/>
                    </a:tc>
                    <a:tc>
                      <a:txBody>
                        <a:bodyPr/>
                        <a:lstStyle/>
                        <a:p>
                          <a:endParaRPr lang="zh-CN" altLang="en-US" sz="1800" b="1" dirty="0">
                            <a:solidFill>
                              <a:schemeClr val="tx1"/>
                            </a:solidFill>
                            <a:latin typeface="Calibri" panose="020F0502020204030204" pitchFamily="34" charset="0"/>
                          </a:endParaRPr>
                        </a:p>
                      </a:txBody>
                      <a:tcPr anchor="ctr"/>
                    </a:tc>
                    <a:tc>
                      <a:txBody>
                        <a:bodyPr/>
                        <a:lstStyle/>
                        <a:p>
                          <a:endParaRPr lang="zh-CN" altLang="en-US" sz="1800" b="1" dirty="0">
                            <a:solidFill>
                              <a:schemeClr val="tx1"/>
                            </a:solidFill>
                            <a:latin typeface="Calibri" panose="020F0502020204030204" pitchFamily="34" charset="0"/>
                          </a:endParaRPr>
                        </a:p>
                      </a:txBody>
                      <a:tcPr anchor="ctr"/>
                    </a:tc>
                    <a:tc>
                      <a:txBody>
                        <a:bodyPr/>
                        <a:lstStyle/>
                        <a:p>
                          <a:endParaRPr lang="zh-CN" altLang="en-US" sz="1800" b="1" dirty="0">
                            <a:solidFill>
                              <a:schemeClr val="tx1"/>
                            </a:solidFill>
                            <a:latin typeface="Calibri" panose="020F0502020204030204" pitchFamily="34" charset="0"/>
                          </a:endParaRPr>
                        </a:p>
                      </a:txBody>
                      <a:tcPr anchor="ctr"/>
                    </a:tc>
                    <a:extLst>
                      <a:ext uri="{0D108BD9-81ED-4DB2-BD59-A6C34878D82A}">
                        <a16:rowId xmlns:a16="http://schemas.microsoft.com/office/drawing/2014/main" val="10000"/>
                      </a:ext>
                    </a:extLst>
                  </a:tr>
                  <a:tr h="463518">
                    <a:tc>
                      <a:txBody>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𝟏</m:t>
                                  </m:r>
                                </m:sub>
                              </m:sSub>
                            </m:oMath>
                          </a14:m>
                          <a:r>
                            <a:rPr lang="en-US" altLang="zh-CN" sz="1800" b="1" i="0" dirty="0">
                              <a:latin typeface="Calibri" panose="020F0502020204030204" pitchFamily="34" charset="0"/>
                            </a:rPr>
                            <a:t>(1)</a:t>
                          </a:r>
                          <a:endParaRPr lang="zh-CN" altLang="en-US" sz="1800" b="1" i="0" dirty="0">
                            <a:latin typeface="Calibri" panose="020F0502020204030204" pitchFamily="34" charset="0"/>
                          </a:endParaRPr>
                        </a:p>
                      </a:txBody>
                      <a:tcPr anchor="ctr"/>
                    </a:tc>
                    <a:tc>
                      <a:txBody>
                        <a:bodyPr/>
                        <a:lstStyle/>
                        <a:p>
                          <a:pPr algn="ctr"/>
                          <a:r>
                            <a:rPr lang="en-US" altLang="zh-CN" sz="1800" b="0" dirty="0">
                              <a:solidFill>
                                <a:srgbClr val="FF0000"/>
                              </a:solidFill>
                            </a:rPr>
                            <a:t>4</a:t>
                          </a:r>
                          <a:endParaRPr lang="zh-CN" altLang="en-US" sz="1800" b="0" dirty="0">
                            <a:solidFill>
                              <a:srgbClr val="FF0000"/>
                            </a:solidFill>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1"/>
                      </a:ext>
                    </a:extLst>
                  </a:tr>
                  <a:tr h="463518">
                    <a:tc>
                      <a:txBody>
                        <a:bodyPr/>
                        <a:lstStyle/>
                        <a:p>
                          <a:endParaRPr lang="zh-CN" altLang="en-US" sz="1800" b="1" i="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2"/>
                      </a:ext>
                    </a:extLst>
                  </a:tr>
                  <a:tr h="463518">
                    <a:tc>
                      <a:txBody>
                        <a:bodyPr/>
                        <a:lstStyle/>
                        <a:p>
                          <a:endParaRPr lang="zh-CN" altLang="en-US" sz="1800" b="1" i="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3"/>
                      </a:ext>
                    </a:extLst>
                  </a:tr>
                  <a:tr h="463518">
                    <a:tc>
                      <a:txBody>
                        <a:bodyPr/>
                        <a:lstStyle/>
                        <a:p>
                          <a:endParaRPr lang="zh-CN" altLang="en-US" sz="1800" b="1" i="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chemeClr val="tx1"/>
                            </a:solidFill>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4"/>
                      </a:ext>
                    </a:extLst>
                  </a:tr>
                </a:tbl>
              </a:graphicData>
            </a:graphic>
          </p:graphicFrame>
        </mc:Choice>
        <mc:Fallback xmlns="">
          <p:graphicFrame>
            <p:nvGraphicFramePr>
              <p:cNvPr id="4" name="表格 3"/>
              <p:cNvGraphicFramePr>
                <a:graphicFrameLocks noGrp="1"/>
              </p:cNvGraphicFramePr>
              <p:nvPr>
                <p:extLst>
                  <p:ext uri="{D42A27DB-BD31-4B8C-83A1-F6EECF244321}">
                    <p14:modId xmlns:p14="http://schemas.microsoft.com/office/powerpoint/2010/main" val="3359424876"/>
                  </p:ext>
                </p:extLst>
              </p:nvPr>
            </p:nvGraphicFramePr>
            <p:xfrm>
              <a:off x="4572000" y="3212976"/>
              <a:ext cx="4248472" cy="2317590"/>
            </p:xfrm>
            <a:graphic>
              <a:graphicData uri="http://schemas.openxmlformats.org/drawingml/2006/table">
                <a:tbl>
                  <a:tblPr firstRow="1" bandRow="1">
                    <a:tableStyleId>{93296810-A885-4BE3-A3E7-6D5BEEA58F35}</a:tableStyleId>
                  </a:tblPr>
                  <a:tblGrid>
                    <a:gridCol w="768717">
                      <a:extLst>
                        <a:ext uri="{9D8B030D-6E8A-4147-A177-3AD203B41FA5}">
                          <a16:colId xmlns:a16="http://schemas.microsoft.com/office/drawing/2014/main" val="20000"/>
                        </a:ext>
                      </a:extLst>
                    </a:gridCol>
                    <a:gridCol w="695951">
                      <a:extLst>
                        <a:ext uri="{9D8B030D-6E8A-4147-A177-3AD203B41FA5}">
                          <a16:colId xmlns:a16="http://schemas.microsoft.com/office/drawing/2014/main" val="20001"/>
                        </a:ext>
                      </a:extLst>
                    </a:gridCol>
                    <a:gridCol w="695951">
                      <a:extLst>
                        <a:ext uri="{9D8B030D-6E8A-4147-A177-3AD203B41FA5}">
                          <a16:colId xmlns:a16="http://schemas.microsoft.com/office/drawing/2014/main" val="20002"/>
                        </a:ext>
                      </a:extLst>
                    </a:gridCol>
                    <a:gridCol w="695951">
                      <a:extLst>
                        <a:ext uri="{9D8B030D-6E8A-4147-A177-3AD203B41FA5}">
                          <a16:colId xmlns:a16="http://schemas.microsoft.com/office/drawing/2014/main" val="20003"/>
                        </a:ext>
                      </a:extLst>
                    </a:gridCol>
                    <a:gridCol w="695951">
                      <a:extLst>
                        <a:ext uri="{9D8B030D-6E8A-4147-A177-3AD203B41FA5}">
                          <a16:colId xmlns:a16="http://schemas.microsoft.com/office/drawing/2014/main" val="20004"/>
                        </a:ext>
                      </a:extLst>
                    </a:gridCol>
                    <a:gridCol w="695951">
                      <a:extLst>
                        <a:ext uri="{9D8B030D-6E8A-4147-A177-3AD203B41FA5}">
                          <a16:colId xmlns:a16="http://schemas.microsoft.com/office/drawing/2014/main" val="20005"/>
                        </a:ext>
                      </a:extLst>
                    </a:gridCol>
                  </a:tblGrid>
                  <a:tr h="463518">
                    <a:tc>
                      <a:txBody>
                        <a:bodyPr/>
                        <a:lstStyle/>
                        <a:p>
                          <a:endParaRPr lang="zh-CN" altLang="en-US" sz="1800" b="1" i="1" kern="1200" dirty="0">
                            <a:solidFill>
                              <a:schemeClr val="tx1"/>
                            </a:solidFill>
                            <a:latin typeface="Calibri" panose="020F0502020204030204" pitchFamily="34" charset="0"/>
                            <a:ea typeface="+mn-ea"/>
                            <a:cs typeface="+mn-cs"/>
                          </a:endParaRPr>
                        </a:p>
                      </a:txBody>
                      <a:tcPr anchor="ctr"/>
                    </a:tc>
                    <a:tc>
                      <a:txBody>
                        <a:bodyPr/>
                        <a:lstStyle/>
                        <a:p>
                          <a:endParaRPr lang="zh-CN"/>
                        </a:p>
                      </a:txBody>
                      <a:tcPr anchor="ctr">
                        <a:blipFill>
                          <a:blip r:embed="rId4"/>
                          <a:stretch>
                            <a:fillRect l="-112281" t="-1316" r="-405263" b="-403947"/>
                          </a:stretch>
                        </a:blipFill>
                      </a:tcPr>
                    </a:tc>
                    <a:tc>
                      <a:txBody>
                        <a:bodyPr/>
                        <a:lstStyle/>
                        <a:p>
                          <a:pPr/>
                          <a:endParaRPr lang="zh-CN" altLang="en-US" sz="1800" b="1" dirty="0">
                            <a:solidFill>
                              <a:schemeClr val="tx1"/>
                            </a:solidFill>
                            <a:latin typeface="Calibri" panose="020F0502020204030204" pitchFamily="34" charset="0"/>
                          </a:endParaRPr>
                        </a:p>
                      </a:txBody>
                      <a:tcPr anchor="ctr"/>
                    </a:tc>
                    <a:tc>
                      <a:txBody>
                        <a:bodyPr/>
                        <a:lstStyle/>
                        <a:p>
                          <a:pPr/>
                          <a:endParaRPr lang="zh-CN" altLang="en-US" sz="1800" b="1" dirty="0">
                            <a:solidFill>
                              <a:schemeClr val="tx1"/>
                            </a:solidFill>
                            <a:latin typeface="Calibri" panose="020F0502020204030204" pitchFamily="34" charset="0"/>
                          </a:endParaRPr>
                        </a:p>
                      </a:txBody>
                      <a:tcPr anchor="ctr"/>
                    </a:tc>
                    <a:tc>
                      <a:txBody>
                        <a:bodyPr/>
                        <a:lstStyle/>
                        <a:p>
                          <a:pPr/>
                          <a:endParaRPr lang="zh-CN" altLang="en-US" sz="1800" b="1" dirty="0">
                            <a:solidFill>
                              <a:schemeClr val="tx1"/>
                            </a:solidFill>
                            <a:latin typeface="Calibri" panose="020F0502020204030204" pitchFamily="34" charset="0"/>
                          </a:endParaRPr>
                        </a:p>
                      </a:txBody>
                      <a:tcPr anchor="ctr"/>
                    </a:tc>
                    <a:tc>
                      <a:txBody>
                        <a:bodyPr/>
                        <a:lstStyle/>
                        <a:p>
                          <a:pPr/>
                          <a:endParaRPr lang="zh-CN" altLang="en-US" sz="1800" b="1" dirty="0">
                            <a:solidFill>
                              <a:schemeClr val="tx1"/>
                            </a:solidFill>
                            <a:latin typeface="Calibri" panose="020F0502020204030204" pitchFamily="34" charset="0"/>
                          </a:endParaRPr>
                        </a:p>
                      </a:txBody>
                      <a:tcPr anchor="ctr"/>
                    </a:tc>
                    <a:extLst>
                      <a:ext uri="{0D108BD9-81ED-4DB2-BD59-A6C34878D82A}">
                        <a16:rowId xmlns:a16="http://schemas.microsoft.com/office/drawing/2014/main" val="10000"/>
                      </a:ext>
                    </a:extLst>
                  </a:tr>
                  <a:tr h="463518">
                    <a:tc>
                      <a:txBody>
                        <a:bodyPr/>
                        <a:lstStyle/>
                        <a:p>
                          <a:endParaRPr lang="zh-CN"/>
                        </a:p>
                      </a:txBody>
                      <a:tcPr anchor="ctr">
                        <a:blipFill>
                          <a:blip r:embed="rId4"/>
                          <a:stretch>
                            <a:fillRect l="-1587" t="-101316" r="-457143" b="-303947"/>
                          </a:stretch>
                        </a:blipFill>
                      </a:tcPr>
                    </a:tc>
                    <a:tc>
                      <a:txBody>
                        <a:bodyPr/>
                        <a:lstStyle/>
                        <a:p>
                          <a:pPr algn="ctr"/>
                          <a:r>
                            <a:rPr lang="en-US" altLang="zh-CN" sz="1800" b="0" dirty="0">
                              <a:solidFill>
                                <a:srgbClr val="FF0000"/>
                              </a:solidFill>
                            </a:rPr>
                            <a:t>4</a:t>
                          </a:r>
                          <a:endParaRPr lang="zh-CN" altLang="en-US" sz="1800" b="0" dirty="0">
                            <a:solidFill>
                              <a:srgbClr val="FF0000"/>
                            </a:solidFill>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1"/>
                      </a:ext>
                    </a:extLst>
                  </a:tr>
                  <a:tr h="463518">
                    <a:tc>
                      <a:txBody>
                        <a:bodyPr/>
                        <a:lstStyle/>
                        <a:p>
                          <a:endParaRPr lang="zh-CN" altLang="en-US" sz="1800" b="1" i="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2"/>
                      </a:ext>
                    </a:extLst>
                  </a:tr>
                  <a:tr h="463518">
                    <a:tc>
                      <a:txBody>
                        <a:bodyPr/>
                        <a:lstStyle/>
                        <a:p>
                          <a:endParaRPr lang="zh-CN" altLang="en-US" sz="1800" b="1" i="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3"/>
                      </a:ext>
                    </a:extLst>
                  </a:tr>
                  <a:tr h="463518">
                    <a:tc>
                      <a:txBody>
                        <a:bodyPr/>
                        <a:lstStyle/>
                        <a:p>
                          <a:endParaRPr lang="zh-CN" altLang="en-US" sz="1800" b="1" i="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chemeClr val="tx1"/>
                            </a:solidFill>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8" name="Oval 5"/>
              <p:cNvSpPr/>
              <p:nvPr/>
            </p:nvSpPr>
            <p:spPr>
              <a:xfrm>
                <a:off x="1115616" y="3149809"/>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1</m:t>
                          </m:r>
                        </m:sub>
                      </m:sSub>
                    </m:oMath>
                  </m:oMathPara>
                </a14:m>
                <a:endParaRPr lang="en-US" dirty="0"/>
              </a:p>
            </p:txBody>
          </p:sp>
        </mc:Choice>
        <mc:Fallback xmlns="">
          <p:sp>
            <p:nvSpPr>
              <p:cNvPr id="8" name="Oval 5"/>
              <p:cNvSpPr>
                <a:spLocks noRot="1" noChangeAspect="1" noMove="1" noResize="1" noEditPoints="1" noAdjustHandles="1" noChangeArrowheads="1" noChangeShapeType="1" noTextEdit="1"/>
              </p:cNvSpPr>
              <p:nvPr/>
            </p:nvSpPr>
            <p:spPr>
              <a:xfrm>
                <a:off x="1115616" y="3149809"/>
                <a:ext cx="356615" cy="356615"/>
              </a:xfrm>
              <a:prstGeom prst="ellipse">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Oval 8"/>
              <p:cNvSpPr/>
              <p:nvPr/>
            </p:nvSpPr>
            <p:spPr>
              <a:xfrm>
                <a:off x="2555778" y="3145078"/>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1</m:t>
                          </m:r>
                        </m:sub>
                      </m:sSub>
                    </m:oMath>
                  </m:oMathPara>
                </a14:m>
                <a:endParaRPr lang="en-US" dirty="0"/>
              </a:p>
            </p:txBody>
          </p:sp>
        </mc:Choice>
        <mc:Fallback xmlns="">
          <p:sp>
            <p:nvSpPr>
              <p:cNvPr id="9" name="Oval 8"/>
              <p:cNvSpPr>
                <a:spLocks noRot="1" noChangeAspect="1" noMove="1" noResize="1" noEditPoints="1" noAdjustHandles="1" noChangeArrowheads="1" noChangeShapeType="1" noTextEdit="1"/>
              </p:cNvSpPr>
              <p:nvPr/>
            </p:nvSpPr>
            <p:spPr>
              <a:xfrm>
                <a:off x="2555778" y="3145078"/>
                <a:ext cx="356615" cy="356615"/>
              </a:xfrm>
              <a:prstGeom prst="ellipse">
                <a:avLst/>
              </a:prstGeom>
              <a:blipFill>
                <a:blip r:embed="rId6"/>
                <a:stretch>
                  <a:fillRect/>
                </a:stretch>
              </a:blipFill>
            </p:spPr>
            <p:txBody>
              <a:bodyPr/>
              <a:lstStyle/>
              <a:p>
                <a:r>
                  <a:rPr lang="zh-CN" altLang="en-US">
                    <a:noFill/>
                  </a:rPr>
                  <a:t> </a:t>
                </a:r>
              </a:p>
            </p:txBody>
          </p:sp>
        </mc:Fallback>
      </mc:AlternateContent>
      <p:cxnSp>
        <p:nvCxnSpPr>
          <p:cNvPr id="10" name="直接连接符 9"/>
          <p:cNvCxnSpPr>
            <a:stCxn id="8" idx="6"/>
            <a:endCxn id="9" idx="2"/>
          </p:cNvCxnSpPr>
          <p:nvPr/>
        </p:nvCxnSpPr>
        <p:spPr bwMode="auto">
          <a:xfrm flipV="1">
            <a:off x="1472231" y="3323386"/>
            <a:ext cx="1083547" cy="4731"/>
          </a:xfrm>
          <a:prstGeom prst="line">
            <a:avLst/>
          </a:prstGeom>
          <a:solidFill>
            <a:srgbClr val="C0C0C0">
              <a:alpha val="0"/>
            </a:srgbClr>
          </a:solidFill>
          <a:ln w="28575" cap="flat" cmpd="sng" algn="ctr">
            <a:solidFill>
              <a:srgbClr val="FF0000"/>
            </a:solidFill>
            <a:prstDash val="solid"/>
            <a:round/>
            <a:headEnd type="none" w="med" len="med"/>
            <a:tailEnd type="none" w="med" len="med"/>
          </a:ln>
        </p:spPr>
      </p:cxnSp>
      <p:sp>
        <p:nvSpPr>
          <p:cNvPr id="11"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61</a:t>
            </a:fld>
            <a:endParaRPr lang="en-US" altLang="zh-CN" sz="1200" b="0">
              <a:ea typeface="Gulim" pitchFamily="34" charset="-127"/>
            </a:endParaRPr>
          </a:p>
        </p:txBody>
      </p:sp>
    </p:spTree>
    <p:extLst>
      <p:ext uri="{BB962C8B-B14F-4D97-AF65-F5344CB8AC3E}">
        <p14:creationId xmlns:p14="http://schemas.microsoft.com/office/powerpoint/2010/main" val="35938261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747" name="Rectangle 3"/>
              <p:cNvSpPr txBox="1">
                <a:spLocks noChangeArrowheads="1"/>
              </p:cNvSpPr>
              <p:nvPr/>
            </p:nvSpPr>
            <p:spPr bwMode="auto">
              <a:xfrm>
                <a:off x="228600" y="957263"/>
                <a:ext cx="8591550" cy="1823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Basic idea</a:t>
                </a:r>
              </a:p>
              <a:p>
                <a:pPr lvl="1" algn="just">
                  <a:lnSpc>
                    <a:spcPct val="95000"/>
                  </a:lnSpc>
                  <a:spcBef>
                    <a:spcPct val="25000"/>
                  </a:spcBef>
                  <a:spcAft>
                    <a:spcPct val="10000"/>
                  </a:spcAft>
                  <a:buSzPct val="60000"/>
                  <a:defRPr/>
                </a:pPr>
                <a:r>
                  <a:rPr lang="en-US" altLang="zh-CN" sz="2300" dirty="0">
                    <a:latin typeface="+mn-lt"/>
                    <a:cs typeface="ＭＳ Ｐゴシック" charset="-128"/>
                  </a:rPr>
                  <a:t>Filter the edges with weights </a:t>
                </a:r>
                <a:r>
                  <a:rPr lang="en-US" altLang="zh-CN" sz="2300" dirty="0">
                    <a:cs typeface="ＭＳ Ｐゴシック" charset="-128"/>
                  </a:rPr>
                  <a:t>lower</a:t>
                </a:r>
                <a:r>
                  <a:rPr lang="en-US" altLang="zh-CN" sz="2300" dirty="0">
                    <a:latin typeface="+mn-lt"/>
                    <a:cs typeface="ＭＳ Ｐゴシック" charset="-128"/>
                  </a:rPr>
                  <a:t> than </a:t>
                </a:r>
                <a14:m>
                  <m:oMath xmlns:m="http://schemas.openxmlformats.org/officeDocument/2006/math">
                    <m:sSup>
                      <m:sSupPr>
                        <m:ctrlPr>
                          <a:rPr lang="en-US" altLang="zh-CN" sz="2300" b="0" i="1">
                            <a:latin typeface="Cambria Math" panose="02040503050406030204" pitchFamily="18" charset="0"/>
                            <a:cs typeface="ＭＳ Ｐゴシック" charset="-128"/>
                          </a:rPr>
                        </m:ctrlPr>
                      </m:sSupPr>
                      <m:e>
                        <m:r>
                          <m:rPr>
                            <m:sty m:val="p"/>
                          </m:rPr>
                          <a:rPr lang="en-US" altLang="zh-CN" sz="2300" b="0" i="0">
                            <a:latin typeface="Cambria Math" panose="02040503050406030204" pitchFamily="18" charset="0"/>
                            <a:cs typeface="ＭＳ Ｐゴシック" charset="-128"/>
                          </a:rPr>
                          <m:t>e</m:t>
                        </m:r>
                      </m:e>
                      <m:sup>
                        <m:r>
                          <a:rPr lang="en-US" altLang="zh-CN" sz="2300" b="0" i="0" smtClean="0">
                            <a:latin typeface="Cambria Math" panose="02040503050406030204" pitchFamily="18" charset="0"/>
                            <a:cs typeface="ＭＳ Ｐゴシック" charset="-128"/>
                          </a:rPr>
                          <m:t>0</m:t>
                        </m:r>
                      </m:sup>
                    </m:sSup>
                    <m:r>
                      <a:rPr lang="en-US" altLang="zh-CN" sz="2300" b="0" i="0" smtClean="0">
                        <a:latin typeface="Cambria Math" panose="02040503050406030204" pitchFamily="18" charset="0"/>
                        <a:cs typeface="ＭＳ Ｐゴシック" charset="-128"/>
                      </a:rPr>
                      <m:t>=1</m:t>
                    </m:r>
                    <m:r>
                      <a:rPr lang="en-US" altLang="zh-CN" sz="2300" b="0" i="0">
                        <a:latin typeface="Cambria Math" panose="02040503050406030204" pitchFamily="18" charset="0"/>
                        <a:cs typeface="ＭＳ Ｐゴシック" charset="-128"/>
                      </a:rPr>
                      <m:t>.</m:t>
                    </m:r>
                  </m:oMath>
                </a14:m>
                <a:endParaRPr lang="en-US" altLang="zh-CN" sz="2300" b="0" dirty="0">
                  <a:latin typeface="+mn-lt"/>
                  <a:cs typeface="ＭＳ Ｐゴシック" charset="-128"/>
                </a:endParaRPr>
              </a:p>
              <a:p>
                <a:pPr lvl="1" algn="just">
                  <a:lnSpc>
                    <a:spcPct val="95000"/>
                  </a:lnSpc>
                  <a:spcBef>
                    <a:spcPct val="25000"/>
                  </a:spcBef>
                  <a:spcAft>
                    <a:spcPct val="10000"/>
                  </a:spcAft>
                  <a:buSzPct val="60000"/>
                  <a:defRPr/>
                </a:pPr>
                <a:r>
                  <a:rPr lang="en-US" altLang="zh-CN" sz="2300" dirty="0">
                    <a:latin typeface="+mn-lt"/>
                    <a:cs typeface="ＭＳ Ｐゴシック" charset="-128"/>
                  </a:rPr>
                  <a:t>For each new arriving object, use a greedy strategy on the remaining edges.</a:t>
                </a:r>
              </a:p>
            </p:txBody>
          </p:sp>
        </mc:Choice>
        <mc:Fallback xmlns="">
          <p:sp>
            <p:nvSpPr>
              <p:cNvPr id="31747" name="Rectangle 3"/>
              <p:cNvSpPr txBox="1">
                <a:spLocks noRot="1" noChangeAspect="1" noMove="1" noResize="1" noEditPoints="1" noAdjustHandles="1" noChangeArrowheads="1" noChangeShapeType="1" noTextEdit="1"/>
              </p:cNvSpPr>
              <p:nvPr/>
            </p:nvSpPr>
            <p:spPr bwMode="auto">
              <a:xfrm>
                <a:off x="228600" y="957263"/>
                <a:ext cx="8591550" cy="1823665"/>
              </a:xfrm>
              <a:prstGeom prst="rect">
                <a:avLst/>
              </a:prstGeom>
              <a:blipFill>
                <a:blip r:embed="rId3"/>
                <a:stretch>
                  <a:fillRect l="-355" t="-4682" r="-994" b="-334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 name="标题 1"/>
          <p:cNvSpPr>
            <a:spLocks noGrp="1"/>
          </p:cNvSpPr>
          <p:nvPr>
            <p:ph type="title"/>
          </p:nvPr>
        </p:nvSpPr>
        <p:spPr>
          <a:xfrm>
            <a:off x="0" y="98425"/>
            <a:ext cx="9144000" cy="738188"/>
          </a:xfrm>
        </p:spPr>
        <p:txBody>
          <a:bodyPr/>
          <a:lstStyle/>
          <a:p>
            <a:pPr algn="ctr" eaLnBrk="1" hangingPunct="1"/>
            <a:r>
              <a:rPr lang="en-US" altLang="zh-CN" sz="3500" dirty="0"/>
              <a:t>Baseline: Extended Greedy-RT Algorithm</a:t>
            </a:r>
            <a:endParaRPr lang="zh-CN" altLang="en-US" sz="3500" dirty="0"/>
          </a:p>
        </p:txBody>
      </p:sp>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extLst/>
              </p:nvPr>
            </p:nvGraphicFramePr>
            <p:xfrm>
              <a:off x="4572000" y="3212976"/>
              <a:ext cx="4248472" cy="2317590"/>
            </p:xfrm>
            <a:graphic>
              <a:graphicData uri="http://schemas.openxmlformats.org/drawingml/2006/table">
                <a:tbl>
                  <a:tblPr firstRow="1" bandRow="1">
                    <a:tableStyleId>{93296810-A885-4BE3-A3E7-6D5BEEA58F35}</a:tableStyleId>
                  </a:tblPr>
                  <a:tblGrid>
                    <a:gridCol w="768717">
                      <a:extLst>
                        <a:ext uri="{9D8B030D-6E8A-4147-A177-3AD203B41FA5}">
                          <a16:colId xmlns:a16="http://schemas.microsoft.com/office/drawing/2014/main" val="20000"/>
                        </a:ext>
                      </a:extLst>
                    </a:gridCol>
                    <a:gridCol w="695951">
                      <a:extLst>
                        <a:ext uri="{9D8B030D-6E8A-4147-A177-3AD203B41FA5}">
                          <a16:colId xmlns:a16="http://schemas.microsoft.com/office/drawing/2014/main" val="20001"/>
                        </a:ext>
                      </a:extLst>
                    </a:gridCol>
                    <a:gridCol w="695951">
                      <a:extLst>
                        <a:ext uri="{9D8B030D-6E8A-4147-A177-3AD203B41FA5}">
                          <a16:colId xmlns:a16="http://schemas.microsoft.com/office/drawing/2014/main" val="20002"/>
                        </a:ext>
                      </a:extLst>
                    </a:gridCol>
                    <a:gridCol w="695951">
                      <a:extLst>
                        <a:ext uri="{9D8B030D-6E8A-4147-A177-3AD203B41FA5}">
                          <a16:colId xmlns:a16="http://schemas.microsoft.com/office/drawing/2014/main" val="20003"/>
                        </a:ext>
                      </a:extLst>
                    </a:gridCol>
                    <a:gridCol w="695951">
                      <a:extLst>
                        <a:ext uri="{9D8B030D-6E8A-4147-A177-3AD203B41FA5}">
                          <a16:colId xmlns:a16="http://schemas.microsoft.com/office/drawing/2014/main" val="20004"/>
                        </a:ext>
                      </a:extLst>
                    </a:gridCol>
                    <a:gridCol w="695951">
                      <a:extLst>
                        <a:ext uri="{9D8B030D-6E8A-4147-A177-3AD203B41FA5}">
                          <a16:colId xmlns:a16="http://schemas.microsoft.com/office/drawing/2014/main" val="20005"/>
                        </a:ext>
                      </a:extLst>
                    </a:gridCol>
                  </a:tblGrid>
                  <a:tr h="463518">
                    <a:tc>
                      <a:txBody>
                        <a:bodyPr/>
                        <a:lstStyle/>
                        <a:p>
                          <a:endParaRPr lang="zh-CN" altLang="en-US" sz="1800" b="1" i="1" kern="1200" dirty="0">
                            <a:solidFill>
                              <a:schemeClr val="tx1"/>
                            </a:solidFill>
                            <a:latin typeface="Calibri" panose="020F0502020204030204" pitchFamily="34" charset="0"/>
                            <a:ea typeface="+mn-ea"/>
                            <a:cs typeface="+mn-cs"/>
                          </a:endParaRP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𝟏</m:t>
                                    </m:r>
                                  </m:sub>
                                </m:sSub>
                              </m:oMath>
                            </m:oMathPara>
                          </a14:m>
                          <a:endParaRPr lang="zh-CN" altLang="en-US" sz="1800" b="1" dirty="0">
                            <a:solidFill>
                              <a:schemeClr val="tx1"/>
                            </a:solidFill>
                            <a:latin typeface="Calibri" panose="020F0502020204030204" pitchFamily="34" charset="0"/>
                          </a:endParaRP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𝟐</m:t>
                                    </m:r>
                                  </m:sub>
                                </m:sSub>
                              </m:oMath>
                            </m:oMathPara>
                          </a14:m>
                          <a:endParaRPr lang="zh-CN" altLang="en-US" sz="1800" b="1" dirty="0">
                            <a:solidFill>
                              <a:schemeClr val="tx1"/>
                            </a:solidFill>
                            <a:latin typeface="Calibri" panose="020F0502020204030204" pitchFamily="34" charset="0"/>
                          </a:endParaRPr>
                        </a:p>
                      </a:txBody>
                      <a:tcPr anchor="ctr"/>
                    </a:tc>
                    <a:tc>
                      <a:txBody>
                        <a:bodyPr/>
                        <a:lstStyle/>
                        <a:p>
                          <a:endParaRPr lang="zh-CN" altLang="en-US" sz="1800" b="1" dirty="0">
                            <a:solidFill>
                              <a:schemeClr val="tx1"/>
                            </a:solidFill>
                            <a:latin typeface="Calibri" panose="020F0502020204030204" pitchFamily="34" charset="0"/>
                          </a:endParaRPr>
                        </a:p>
                      </a:txBody>
                      <a:tcPr anchor="ctr"/>
                    </a:tc>
                    <a:tc>
                      <a:txBody>
                        <a:bodyPr/>
                        <a:lstStyle/>
                        <a:p>
                          <a:endParaRPr lang="zh-CN" altLang="en-US" sz="1800" b="1" dirty="0">
                            <a:solidFill>
                              <a:schemeClr val="tx1"/>
                            </a:solidFill>
                            <a:latin typeface="Calibri" panose="020F0502020204030204" pitchFamily="34" charset="0"/>
                          </a:endParaRPr>
                        </a:p>
                      </a:txBody>
                      <a:tcPr anchor="ctr"/>
                    </a:tc>
                    <a:tc>
                      <a:txBody>
                        <a:bodyPr/>
                        <a:lstStyle/>
                        <a:p>
                          <a:endParaRPr lang="zh-CN" altLang="en-US" sz="1800" b="1" dirty="0">
                            <a:solidFill>
                              <a:schemeClr val="tx1"/>
                            </a:solidFill>
                            <a:latin typeface="Calibri" panose="020F0502020204030204" pitchFamily="34" charset="0"/>
                          </a:endParaRPr>
                        </a:p>
                      </a:txBody>
                      <a:tcPr anchor="ctr"/>
                    </a:tc>
                    <a:extLst>
                      <a:ext uri="{0D108BD9-81ED-4DB2-BD59-A6C34878D82A}">
                        <a16:rowId xmlns:a16="http://schemas.microsoft.com/office/drawing/2014/main" val="10000"/>
                      </a:ext>
                    </a:extLst>
                  </a:tr>
                  <a:tr h="463518">
                    <a:tc>
                      <a:txBody>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𝟏</m:t>
                                  </m:r>
                                </m:sub>
                              </m:sSub>
                            </m:oMath>
                          </a14:m>
                          <a:r>
                            <a:rPr lang="en-US" altLang="zh-CN" sz="1800" b="1" i="0" dirty="0">
                              <a:latin typeface="Calibri" panose="020F0502020204030204" pitchFamily="34" charset="0"/>
                            </a:rPr>
                            <a:t>(1)</a:t>
                          </a:r>
                          <a:endParaRPr lang="zh-CN" altLang="en-US" sz="1800" b="1" i="0" dirty="0">
                            <a:latin typeface="Calibri" panose="020F0502020204030204" pitchFamily="34" charset="0"/>
                          </a:endParaRPr>
                        </a:p>
                      </a:txBody>
                      <a:tcPr anchor="ctr"/>
                    </a:tc>
                    <a:tc>
                      <a:txBody>
                        <a:bodyPr/>
                        <a:lstStyle/>
                        <a:p>
                          <a:pPr algn="ctr"/>
                          <a:r>
                            <a:rPr lang="en-US" altLang="zh-CN" sz="1800" dirty="0">
                              <a:solidFill>
                                <a:srgbClr val="FF0000"/>
                              </a:solidFill>
                            </a:rPr>
                            <a:t>4</a:t>
                          </a:r>
                          <a:endParaRPr lang="zh-CN" altLang="en-US" sz="1800" dirty="0">
                            <a:solidFill>
                              <a:srgbClr val="FF0000"/>
                            </a:solidFill>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1"/>
                      </a:ext>
                    </a:extLst>
                  </a:tr>
                  <a:tr h="463518">
                    <a:tc>
                      <a:txBody>
                        <a:bodyPr/>
                        <a:lstStyle/>
                        <a:p>
                          <a:endParaRPr lang="zh-CN" altLang="en-US" sz="1800" b="1" i="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2"/>
                      </a:ext>
                    </a:extLst>
                  </a:tr>
                  <a:tr h="463518">
                    <a:tc>
                      <a:txBody>
                        <a:bodyPr/>
                        <a:lstStyle/>
                        <a:p>
                          <a:endParaRPr lang="zh-CN" altLang="en-US" sz="1800" b="1" i="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3"/>
                      </a:ext>
                    </a:extLst>
                  </a:tr>
                  <a:tr h="463518">
                    <a:tc>
                      <a:txBody>
                        <a:bodyPr/>
                        <a:lstStyle/>
                        <a:p>
                          <a:endParaRPr lang="zh-CN" altLang="en-US" sz="1800" b="1" i="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chemeClr val="tx1"/>
                            </a:solidFill>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4"/>
                      </a:ext>
                    </a:extLst>
                  </a:tr>
                </a:tbl>
              </a:graphicData>
            </a:graphic>
          </p:graphicFrame>
        </mc:Choice>
        <mc:Fallback xmlns="">
          <p:graphicFrame>
            <p:nvGraphicFramePr>
              <p:cNvPr id="4" name="表格 3"/>
              <p:cNvGraphicFramePr>
                <a:graphicFrameLocks noGrp="1"/>
              </p:cNvGraphicFramePr>
              <p:nvPr>
                <p:extLst>
                  <p:ext uri="{D42A27DB-BD31-4B8C-83A1-F6EECF244321}">
                    <p14:modId xmlns:p14="http://schemas.microsoft.com/office/powerpoint/2010/main" val="2800512128"/>
                  </p:ext>
                </p:extLst>
              </p:nvPr>
            </p:nvGraphicFramePr>
            <p:xfrm>
              <a:off x="4572000" y="3212976"/>
              <a:ext cx="4248472" cy="2317590"/>
            </p:xfrm>
            <a:graphic>
              <a:graphicData uri="http://schemas.openxmlformats.org/drawingml/2006/table">
                <a:tbl>
                  <a:tblPr firstRow="1" bandRow="1">
                    <a:tableStyleId>{93296810-A885-4BE3-A3E7-6D5BEEA58F35}</a:tableStyleId>
                  </a:tblPr>
                  <a:tblGrid>
                    <a:gridCol w="768717">
                      <a:extLst>
                        <a:ext uri="{9D8B030D-6E8A-4147-A177-3AD203B41FA5}">
                          <a16:colId xmlns:a16="http://schemas.microsoft.com/office/drawing/2014/main" val="20000"/>
                        </a:ext>
                      </a:extLst>
                    </a:gridCol>
                    <a:gridCol w="695951">
                      <a:extLst>
                        <a:ext uri="{9D8B030D-6E8A-4147-A177-3AD203B41FA5}">
                          <a16:colId xmlns:a16="http://schemas.microsoft.com/office/drawing/2014/main" val="20001"/>
                        </a:ext>
                      </a:extLst>
                    </a:gridCol>
                    <a:gridCol w="695951">
                      <a:extLst>
                        <a:ext uri="{9D8B030D-6E8A-4147-A177-3AD203B41FA5}">
                          <a16:colId xmlns:a16="http://schemas.microsoft.com/office/drawing/2014/main" val="20002"/>
                        </a:ext>
                      </a:extLst>
                    </a:gridCol>
                    <a:gridCol w="695951">
                      <a:extLst>
                        <a:ext uri="{9D8B030D-6E8A-4147-A177-3AD203B41FA5}">
                          <a16:colId xmlns:a16="http://schemas.microsoft.com/office/drawing/2014/main" val="20003"/>
                        </a:ext>
                      </a:extLst>
                    </a:gridCol>
                    <a:gridCol w="695951">
                      <a:extLst>
                        <a:ext uri="{9D8B030D-6E8A-4147-A177-3AD203B41FA5}">
                          <a16:colId xmlns:a16="http://schemas.microsoft.com/office/drawing/2014/main" val="20004"/>
                        </a:ext>
                      </a:extLst>
                    </a:gridCol>
                    <a:gridCol w="695951">
                      <a:extLst>
                        <a:ext uri="{9D8B030D-6E8A-4147-A177-3AD203B41FA5}">
                          <a16:colId xmlns:a16="http://schemas.microsoft.com/office/drawing/2014/main" val="20005"/>
                        </a:ext>
                      </a:extLst>
                    </a:gridCol>
                  </a:tblGrid>
                  <a:tr h="463518">
                    <a:tc>
                      <a:txBody>
                        <a:bodyPr/>
                        <a:lstStyle/>
                        <a:p>
                          <a:endParaRPr lang="zh-CN" altLang="en-US" sz="1800" b="1" i="1" kern="1200" dirty="0">
                            <a:solidFill>
                              <a:schemeClr val="tx1"/>
                            </a:solidFill>
                            <a:latin typeface="Calibri" panose="020F0502020204030204" pitchFamily="34" charset="0"/>
                            <a:ea typeface="+mn-ea"/>
                            <a:cs typeface="+mn-cs"/>
                          </a:endParaRPr>
                        </a:p>
                      </a:txBody>
                      <a:tcPr anchor="ctr"/>
                    </a:tc>
                    <a:tc>
                      <a:txBody>
                        <a:bodyPr/>
                        <a:lstStyle/>
                        <a:p>
                          <a:endParaRPr lang="zh-CN"/>
                        </a:p>
                      </a:txBody>
                      <a:tcPr anchor="ctr">
                        <a:blipFill>
                          <a:blip r:embed="rId4"/>
                          <a:stretch>
                            <a:fillRect l="-112281" t="-1316" r="-405263" b="-403947"/>
                          </a:stretch>
                        </a:blipFill>
                      </a:tcPr>
                    </a:tc>
                    <a:tc>
                      <a:txBody>
                        <a:bodyPr/>
                        <a:lstStyle/>
                        <a:p>
                          <a:endParaRPr lang="zh-CN"/>
                        </a:p>
                      </a:txBody>
                      <a:tcPr anchor="ctr">
                        <a:blipFill>
                          <a:blip r:embed="rId4"/>
                          <a:stretch>
                            <a:fillRect l="-212281" t="-1316" r="-305263" b="-403947"/>
                          </a:stretch>
                        </a:blipFill>
                      </a:tcPr>
                    </a:tc>
                    <a:tc>
                      <a:txBody>
                        <a:bodyPr/>
                        <a:lstStyle/>
                        <a:p>
                          <a:pPr/>
                          <a:endParaRPr lang="zh-CN" altLang="en-US" sz="1800" b="1" dirty="0">
                            <a:solidFill>
                              <a:schemeClr val="tx1"/>
                            </a:solidFill>
                            <a:latin typeface="Calibri" panose="020F0502020204030204" pitchFamily="34" charset="0"/>
                          </a:endParaRPr>
                        </a:p>
                      </a:txBody>
                      <a:tcPr anchor="ctr"/>
                    </a:tc>
                    <a:tc>
                      <a:txBody>
                        <a:bodyPr/>
                        <a:lstStyle/>
                        <a:p>
                          <a:pPr/>
                          <a:endParaRPr lang="zh-CN" altLang="en-US" sz="1800" b="1" dirty="0">
                            <a:solidFill>
                              <a:schemeClr val="tx1"/>
                            </a:solidFill>
                            <a:latin typeface="Calibri" panose="020F0502020204030204" pitchFamily="34" charset="0"/>
                          </a:endParaRPr>
                        </a:p>
                      </a:txBody>
                      <a:tcPr anchor="ctr"/>
                    </a:tc>
                    <a:tc>
                      <a:txBody>
                        <a:bodyPr/>
                        <a:lstStyle/>
                        <a:p>
                          <a:pPr/>
                          <a:endParaRPr lang="zh-CN" altLang="en-US" sz="1800" b="1" dirty="0">
                            <a:solidFill>
                              <a:schemeClr val="tx1"/>
                            </a:solidFill>
                            <a:latin typeface="Calibri" panose="020F0502020204030204" pitchFamily="34" charset="0"/>
                          </a:endParaRPr>
                        </a:p>
                      </a:txBody>
                      <a:tcPr anchor="ctr"/>
                    </a:tc>
                    <a:extLst>
                      <a:ext uri="{0D108BD9-81ED-4DB2-BD59-A6C34878D82A}">
                        <a16:rowId xmlns:a16="http://schemas.microsoft.com/office/drawing/2014/main" val="10000"/>
                      </a:ext>
                    </a:extLst>
                  </a:tr>
                  <a:tr h="463518">
                    <a:tc>
                      <a:txBody>
                        <a:bodyPr/>
                        <a:lstStyle/>
                        <a:p>
                          <a:endParaRPr lang="zh-CN"/>
                        </a:p>
                      </a:txBody>
                      <a:tcPr anchor="ctr">
                        <a:blipFill>
                          <a:blip r:embed="rId4"/>
                          <a:stretch>
                            <a:fillRect l="-1587" t="-101316" r="-457143" b="-303947"/>
                          </a:stretch>
                        </a:blipFill>
                      </a:tcPr>
                    </a:tc>
                    <a:tc>
                      <a:txBody>
                        <a:bodyPr/>
                        <a:lstStyle/>
                        <a:p>
                          <a:pPr algn="ctr"/>
                          <a:r>
                            <a:rPr lang="en-US" altLang="zh-CN" sz="1800" dirty="0">
                              <a:solidFill>
                                <a:srgbClr val="FF0000"/>
                              </a:solidFill>
                            </a:rPr>
                            <a:t>4</a:t>
                          </a:r>
                          <a:endParaRPr lang="zh-CN" altLang="en-US" sz="1800" dirty="0">
                            <a:solidFill>
                              <a:srgbClr val="FF0000"/>
                            </a:solidFill>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1"/>
                      </a:ext>
                    </a:extLst>
                  </a:tr>
                  <a:tr h="463518">
                    <a:tc>
                      <a:txBody>
                        <a:bodyPr/>
                        <a:lstStyle/>
                        <a:p>
                          <a:endParaRPr lang="zh-CN" altLang="en-US" sz="1800" b="1" i="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2"/>
                      </a:ext>
                    </a:extLst>
                  </a:tr>
                  <a:tr h="463518">
                    <a:tc>
                      <a:txBody>
                        <a:bodyPr/>
                        <a:lstStyle/>
                        <a:p>
                          <a:endParaRPr lang="zh-CN" altLang="en-US" sz="1800" b="1" i="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3"/>
                      </a:ext>
                    </a:extLst>
                  </a:tr>
                  <a:tr h="463518">
                    <a:tc>
                      <a:txBody>
                        <a:bodyPr/>
                        <a:lstStyle/>
                        <a:p>
                          <a:endParaRPr lang="zh-CN" altLang="en-US" sz="1800" b="1" i="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chemeClr val="tx1"/>
                            </a:solidFill>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8" name="Oval 5"/>
              <p:cNvSpPr/>
              <p:nvPr/>
            </p:nvSpPr>
            <p:spPr>
              <a:xfrm>
                <a:off x="1115616" y="3149809"/>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1</m:t>
                          </m:r>
                        </m:sub>
                      </m:sSub>
                    </m:oMath>
                  </m:oMathPara>
                </a14:m>
                <a:endParaRPr lang="en-US" dirty="0"/>
              </a:p>
            </p:txBody>
          </p:sp>
        </mc:Choice>
        <mc:Fallback xmlns="">
          <p:sp>
            <p:nvSpPr>
              <p:cNvPr id="8" name="Oval 5"/>
              <p:cNvSpPr>
                <a:spLocks noRot="1" noChangeAspect="1" noMove="1" noResize="1" noEditPoints="1" noAdjustHandles="1" noChangeArrowheads="1" noChangeShapeType="1" noTextEdit="1"/>
              </p:cNvSpPr>
              <p:nvPr/>
            </p:nvSpPr>
            <p:spPr>
              <a:xfrm>
                <a:off x="1115616" y="3149809"/>
                <a:ext cx="356615" cy="356615"/>
              </a:xfrm>
              <a:prstGeom prst="ellipse">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Oval 8"/>
              <p:cNvSpPr/>
              <p:nvPr/>
            </p:nvSpPr>
            <p:spPr>
              <a:xfrm>
                <a:off x="2555778" y="3145078"/>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1</m:t>
                          </m:r>
                        </m:sub>
                      </m:sSub>
                    </m:oMath>
                  </m:oMathPara>
                </a14:m>
                <a:endParaRPr lang="en-US" dirty="0"/>
              </a:p>
            </p:txBody>
          </p:sp>
        </mc:Choice>
        <mc:Fallback xmlns="">
          <p:sp>
            <p:nvSpPr>
              <p:cNvPr id="9" name="Oval 8"/>
              <p:cNvSpPr>
                <a:spLocks noRot="1" noChangeAspect="1" noMove="1" noResize="1" noEditPoints="1" noAdjustHandles="1" noChangeArrowheads="1" noChangeShapeType="1" noTextEdit="1"/>
              </p:cNvSpPr>
              <p:nvPr/>
            </p:nvSpPr>
            <p:spPr>
              <a:xfrm>
                <a:off x="2555778" y="3145078"/>
                <a:ext cx="356615" cy="356615"/>
              </a:xfrm>
              <a:prstGeom prst="ellipse">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Oval 9"/>
              <p:cNvSpPr/>
              <p:nvPr/>
            </p:nvSpPr>
            <p:spPr>
              <a:xfrm>
                <a:off x="2555778" y="3770077"/>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2</m:t>
                          </m:r>
                        </m:sub>
                      </m:sSub>
                    </m:oMath>
                  </m:oMathPara>
                </a14:m>
                <a:endParaRPr lang="en-US" dirty="0"/>
              </a:p>
            </p:txBody>
          </p:sp>
        </mc:Choice>
        <mc:Fallback xmlns="">
          <p:sp>
            <p:nvSpPr>
              <p:cNvPr id="10" name="Oval 9"/>
              <p:cNvSpPr>
                <a:spLocks noRot="1" noChangeAspect="1" noMove="1" noResize="1" noEditPoints="1" noAdjustHandles="1" noChangeArrowheads="1" noChangeShapeType="1" noTextEdit="1"/>
              </p:cNvSpPr>
              <p:nvPr/>
            </p:nvSpPr>
            <p:spPr>
              <a:xfrm>
                <a:off x="2555778" y="3770077"/>
                <a:ext cx="356615" cy="356615"/>
              </a:xfrm>
              <a:prstGeom prst="ellipse">
                <a:avLst/>
              </a:prstGeom>
              <a:blipFill>
                <a:blip r:embed="rId7"/>
                <a:stretch>
                  <a:fillRect/>
                </a:stretch>
              </a:blipFill>
            </p:spPr>
            <p:txBody>
              <a:bodyPr/>
              <a:lstStyle/>
              <a:p>
                <a:r>
                  <a:rPr lang="zh-CN" altLang="en-US">
                    <a:noFill/>
                  </a:rPr>
                  <a:t> </a:t>
                </a:r>
              </a:p>
            </p:txBody>
          </p:sp>
        </mc:Fallback>
      </mc:AlternateContent>
      <p:cxnSp>
        <p:nvCxnSpPr>
          <p:cNvPr id="11" name="直接连接符 10"/>
          <p:cNvCxnSpPr>
            <a:stCxn id="8" idx="6"/>
            <a:endCxn id="9" idx="2"/>
          </p:cNvCxnSpPr>
          <p:nvPr/>
        </p:nvCxnSpPr>
        <p:spPr bwMode="auto">
          <a:xfrm flipV="1">
            <a:off x="1472231" y="3323386"/>
            <a:ext cx="1083547" cy="4731"/>
          </a:xfrm>
          <a:prstGeom prst="line">
            <a:avLst/>
          </a:prstGeom>
          <a:solidFill>
            <a:srgbClr val="C0C0C0">
              <a:alpha val="0"/>
            </a:srgbClr>
          </a:solidFill>
          <a:ln w="28575" cap="flat" cmpd="sng" algn="ctr">
            <a:solidFill>
              <a:srgbClr val="FF0000"/>
            </a:solidFill>
            <a:prstDash val="solid"/>
            <a:round/>
            <a:headEnd type="none" w="med" len="med"/>
            <a:tailEnd type="none" w="med" len="med"/>
          </a:ln>
        </p:spPr>
      </p:cxnSp>
      <p:sp>
        <p:nvSpPr>
          <p:cNvPr id="12"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62</a:t>
            </a:fld>
            <a:endParaRPr lang="en-US" altLang="zh-CN" sz="1200" b="0">
              <a:ea typeface="Gulim" pitchFamily="34" charset="-127"/>
            </a:endParaRPr>
          </a:p>
        </p:txBody>
      </p:sp>
    </p:spTree>
    <p:extLst>
      <p:ext uri="{BB962C8B-B14F-4D97-AF65-F5344CB8AC3E}">
        <p14:creationId xmlns:p14="http://schemas.microsoft.com/office/powerpoint/2010/main" val="22101205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747" name="Rectangle 3"/>
              <p:cNvSpPr txBox="1">
                <a:spLocks noChangeArrowheads="1"/>
              </p:cNvSpPr>
              <p:nvPr/>
            </p:nvSpPr>
            <p:spPr bwMode="auto">
              <a:xfrm>
                <a:off x="228600" y="957263"/>
                <a:ext cx="8591550" cy="175165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Basic idea</a:t>
                </a:r>
              </a:p>
              <a:p>
                <a:pPr lvl="1" algn="just">
                  <a:lnSpc>
                    <a:spcPct val="95000"/>
                  </a:lnSpc>
                  <a:spcBef>
                    <a:spcPct val="25000"/>
                  </a:spcBef>
                  <a:spcAft>
                    <a:spcPct val="10000"/>
                  </a:spcAft>
                  <a:buSzPct val="60000"/>
                  <a:defRPr/>
                </a:pPr>
                <a:r>
                  <a:rPr lang="en-US" altLang="zh-CN" sz="2300" dirty="0">
                    <a:latin typeface="+mn-lt"/>
                    <a:cs typeface="ＭＳ Ｐゴシック" charset="-128"/>
                  </a:rPr>
                  <a:t>Filter the edges with weights </a:t>
                </a:r>
                <a:r>
                  <a:rPr lang="en-US" altLang="zh-CN" sz="2300" dirty="0">
                    <a:cs typeface="ＭＳ Ｐゴシック" charset="-128"/>
                  </a:rPr>
                  <a:t>lower</a:t>
                </a:r>
                <a:r>
                  <a:rPr lang="en-US" altLang="zh-CN" sz="2300" dirty="0">
                    <a:latin typeface="+mn-lt"/>
                    <a:cs typeface="ＭＳ Ｐゴシック" charset="-128"/>
                  </a:rPr>
                  <a:t> than </a:t>
                </a:r>
                <a14:m>
                  <m:oMath xmlns:m="http://schemas.openxmlformats.org/officeDocument/2006/math">
                    <m:sSup>
                      <m:sSupPr>
                        <m:ctrlPr>
                          <a:rPr lang="en-US" altLang="zh-CN" sz="2300" b="0" i="1">
                            <a:latin typeface="Cambria Math" panose="02040503050406030204" pitchFamily="18" charset="0"/>
                            <a:cs typeface="ＭＳ Ｐゴシック" charset="-128"/>
                          </a:rPr>
                        </m:ctrlPr>
                      </m:sSupPr>
                      <m:e>
                        <m:r>
                          <m:rPr>
                            <m:sty m:val="p"/>
                          </m:rPr>
                          <a:rPr lang="en-US" altLang="zh-CN" sz="2300" b="0" i="0">
                            <a:latin typeface="Cambria Math" panose="02040503050406030204" pitchFamily="18" charset="0"/>
                            <a:cs typeface="ＭＳ Ｐゴシック" charset="-128"/>
                          </a:rPr>
                          <m:t>e</m:t>
                        </m:r>
                      </m:e>
                      <m:sup>
                        <m:r>
                          <a:rPr lang="en-US" altLang="zh-CN" sz="2300" b="0" i="0" smtClean="0">
                            <a:latin typeface="Cambria Math" panose="02040503050406030204" pitchFamily="18" charset="0"/>
                            <a:cs typeface="ＭＳ Ｐゴシック" charset="-128"/>
                          </a:rPr>
                          <m:t>0</m:t>
                        </m:r>
                      </m:sup>
                    </m:sSup>
                    <m:r>
                      <a:rPr lang="en-US" altLang="zh-CN" sz="2300" b="0" i="0" smtClean="0">
                        <a:latin typeface="Cambria Math" panose="02040503050406030204" pitchFamily="18" charset="0"/>
                        <a:cs typeface="ＭＳ Ｐゴシック" charset="-128"/>
                      </a:rPr>
                      <m:t>=1</m:t>
                    </m:r>
                    <m:r>
                      <a:rPr lang="en-US" altLang="zh-CN" sz="2300" b="0" i="0">
                        <a:latin typeface="Cambria Math" panose="02040503050406030204" pitchFamily="18" charset="0"/>
                        <a:cs typeface="ＭＳ Ｐゴシック" charset="-128"/>
                      </a:rPr>
                      <m:t>.</m:t>
                    </m:r>
                  </m:oMath>
                </a14:m>
                <a:endParaRPr lang="en-US" altLang="zh-CN" sz="2300" b="0" dirty="0">
                  <a:latin typeface="+mn-lt"/>
                  <a:cs typeface="ＭＳ Ｐゴシック" charset="-128"/>
                </a:endParaRPr>
              </a:p>
              <a:p>
                <a:pPr lvl="1" algn="just">
                  <a:lnSpc>
                    <a:spcPct val="95000"/>
                  </a:lnSpc>
                  <a:spcBef>
                    <a:spcPct val="25000"/>
                  </a:spcBef>
                  <a:spcAft>
                    <a:spcPct val="10000"/>
                  </a:spcAft>
                  <a:buSzPct val="60000"/>
                  <a:defRPr/>
                </a:pPr>
                <a:r>
                  <a:rPr lang="en-US" altLang="zh-CN" sz="2300" dirty="0">
                    <a:latin typeface="+mn-lt"/>
                    <a:cs typeface="ＭＳ Ｐゴシック" charset="-128"/>
                  </a:rPr>
                  <a:t>For each new arriving object, use a greedy strategy on the remaining edges.</a:t>
                </a:r>
              </a:p>
            </p:txBody>
          </p:sp>
        </mc:Choice>
        <mc:Fallback xmlns="">
          <p:sp>
            <p:nvSpPr>
              <p:cNvPr id="31747" name="Rectangle 3"/>
              <p:cNvSpPr txBox="1">
                <a:spLocks noRot="1" noChangeAspect="1" noMove="1" noResize="1" noEditPoints="1" noAdjustHandles="1" noChangeArrowheads="1" noChangeShapeType="1" noTextEdit="1"/>
              </p:cNvSpPr>
              <p:nvPr/>
            </p:nvSpPr>
            <p:spPr bwMode="auto">
              <a:xfrm>
                <a:off x="228600" y="957263"/>
                <a:ext cx="8591550" cy="1751657"/>
              </a:xfrm>
              <a:prstGeom prst="rect">
                <a:avLst/>
              </a:prstGeom>
              <a:blipFill>
                <a:blip r:embed="rId3"/>
                <a:stretch>
                  <a:fillRect l="-355" t="-4878" r="-994" b="-766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 name="标题 1"/>
          <p:cNvSpPr>
            <a:spLocks noGrp="1"/>
          </p:cNvSpPr>
          <p:nvPr>
            <p:ph type="title"/>
          </p:nvPr>
        </p:nvSpPr>
        <p:spPr>
          <a:xfrm>
            <a:off x="0" y="98425"/>
            <a:ext cx="9144000" cy="738188"/>
          </a:xfrm>
        </p:spPr>
        <p:txBody>
          <a:bodyPr/>
          <a:lstStyle/>
          <a:p>
            <a:pPr algn="ctr" eaLnBrk="1" hangingPunct="1"/>
            <a:r>
              <a:rPr lang="en-US" altLang="zh-CN" sz="3500" dirty="0"/>
              <a:t>Baseline: Extended Greedy-RT Algorithm</a:t>
            </a:r>
            <a:endParaRPr lang="zh-CN" altLang="en-US" sz="3500" dirty="0"/>
          </a:p>
        </p:txBody>
      </p:sp>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extLst/>
              </p:nvPr>
            </p:nvGraphicFramePr>
            <p:xfrm>
              <a:off x="4572000" y="3212976"/>
              <a:ext cx="4248472" cy="2317590"/>
            </p:xfrm>
            <a:graphic>
              <a:graphicData uri="http://schemas.openxmlformats.org/drawingml/2006/table">
                <a:tbl>
                  <a:tblPr firstRow="1" bandRow="1">
                    <a:tableStyleId>{93296810-A885-4BE3-A3E7-6D5BEEA58F35}</a:tableStyleId>
                  </a:tblPr>
                  <a:tblGrid>
                    <a:gridCol w="768717">
                      <a:extLst>
                        <a:ext uri="{9D8B030D-6E8A-4147-A177-3AD203B41FA5}">
                          <a16:colId xmlns:a16="http://schemas.microsoft.com/office/drawing/2014/main" val="20000"/>
                        </a:ext>
                      </a:extLst>
                    </a:gridCol>
                    <a:gridCol w="695951">
                      <a:extLst>
                        <a:ext uri="{9D8B030D-6E8A-4147-A177-3AD203B41FA5}">
                          <a16:colId xmlns:a16="http://schemas.microsoft.com/office/drawing/2014/main" val="20001"/>
                        </a:ext>
                      </a:extLst>
                    </a:gridCol>
                    <a:gridCol w="695951">
                      <a:extLst>
                        <a:ext uri="{9D8B030D-6E8A-4147-A177-3AD203B41FA5}">
                          <a16:colId xmlns:a16="http://schemas.microsoft.com/office/drawing/2014/main" val="20002"/>
                        </a:ext>
                      </a:extLst>
                    </a:gridCol>
                    <a:gridCol w="695951">
                      <a:extLst>
                        <a:ext uri="{9D8B030D-6E8A-4147-A177-3AD203B41FA5}">
                          <a16:colId xmlns:a16="http://schemas.microsoft.com/office/drawing/2014/main" val="20003"/>
                        </a:ext>
                      </a:extLst>
                    </a:gridCol>
                    <a:gridCol w="695951">
                      <a:extLst>
                        <a:ext uri="{9D8B030D-6E8A-4147-A177-3AD203B41FA5}">
                          <a16:colId xmlns:a16="http://schemas.microsoft.com/office/drawing/2014/main" val="20004"/>
                        </a:ext>
                      </a:extLst>
                    </a:gridCol>
                    <a:gridCol w="695951">
                      <a:extLst>
                        <a:ext uri="{9D8B030D-6E8A-4147-A177-3AD203B41FA5}">
                          <a16:colId xmlns:a16="http://schemas.microsoft.com/office/drawing/2014/main" val="20005"/>
                        </a:ext>
                      </a:extLst>
                    </a:gridCol>
                  </a:tblGrid>
                  <a:tr h="463518">
                    <a:tc>
                      <a:txBody>
                        <a:bodyPr/>
                        <a:lstStyle/>
                        <a:p>
                          <a:endParaRPr lang="zh-CN" altLang="en-US" sz="1800" b="1" i="1" kern="1200" dirty="0">
                            <a:solidFill>
                              <a:schemeClr val="tx1"/>
                            </a:solidFill>
                            <a:latin typeface="Calibri" panose="020F0502020204030204" pitchFamily="34" charset="0"/>
                            <a:ea typeface="+mn-ea"/>
                            <a:cs typeface="+mn-cs"/>
                          </a:endParaRP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𝟏</m:t>
                                    </m:r>
                                  </m:sub>
                                </m:sSub>
                              </m:oMath>
                            </m:oMathPara>
                          </a14:m>
                          <a:endParaRPr lang="zh-CN" altLang="en-US" sz="1800" b="1" dirty="0">
                            <a:solidFill>
                              <a:schemeClr val="tx1"/>
                            </a:solidFill>
                            <a:latin typeface="Calibri" panose="020F0502020204030204" pitchFamily="34" charset="0"/>
                          </a:endParaRP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𝟐</m:t>
                                    </m:r>
                                  </m:sub>
                                </m:sSub>
                              </m:oMath>
                            </m:oMathPara>
                          </a14:m>
                          <a:endParaRPr lang="zh-CN" altLang="en-US" sz="1800" b="1" dirty="0">
                            <a:solidFill>
                              <a:schemeClr val="tx1"/>
                            </a:solidFill>
                            <a:latin typeface="Calibri" panose="020F0502020204030204" pitchFamily="34" charset="0"/>
                          </a:endParaRPr>
                        </a:p>
                      </a:txBody>
                      <a:tcPr anchor="ctr"/>
                    </a:tc>
                    <a:tc>
                      <a:txBody>
                        <a:bodyPr/>
                        <a:lstStyle/>
                        <a:p>
                          <a:endParaRPr lang="zh-CN" altLang="en-US" sz="1800" b="1" dirty="0">
                            <a:solidFill>
                              <a:schemeClr val="tx1"/>
                            </a:solidFill>
                            <a:latin typeface="Calibri" panose="020F0502020204030204" pitchFamily="34" charset="0"/>
                          </a:endParaRPr>
                        </a:p>
                      </a:txBody>
                      <a:tcPr anchor="ctr"/>
                    </a:tc>
                    <a:tc>
                      <a:txBody>
                        <a:bodyPr/>
                        <a:lstStyle/>
                        <a:p>
                          <a:endParaRPr lang="zh-CN" altLang="en-US" sz="1800" b="1" dirty="0">
                            <a:solidFill>
                              <a:schemeClr val="tx1"/>
                            </a:solidFill>
                            <a:latin typeface="Calibri" panose="020F0502020204030204" pitchFamily="34" charset="0"/>
                          </a:endParaRPr>
                        </a:p>
                      </a:txBody>
                      <a:tcPr anchor="ctr"/>
                    </a:tc>
                    <a:tc>
                      <a:txBody>
                        <a:bodyPr/>
                        <a:lstStyle/>
                        <a:p>
                          <a:endParaRPr lang="zh-CN" altLang="en-US" sz="1800" b="1" dirty="0">
                            <a:solidFill>
                              <a:schemeClr val="tx1"/>
                            </a:solidFill>
                            <a:latin typeface="Calibri" panose="020F0502020204030204" pitchFamily="34" charset="0"/>
                          </a:endParaRPr>
                        </a:p>
                      </a:txBody>
                      <a:tcPr anchor="ctr"/>
                    </a:tc>
                    <a:extLst>
                      <a:ext uri="{0D108BD9-81ED-4DB2-BD59-A6C34878D82A}">
                        <a16:rowId xmlns:a16="http://schemas.microsoft.com/office/drawing/2014/main" val="10000"/>
                      </a:ext>
                    </a:extLst>
                  </a:tr>
                  <a:tr h="463518">
                    <a:tc>
                      <a:txBody>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𝟏</m:t>
                                  </m:r>
                                </m:sub>
                              </m:sSub>
                            </m:oMath>
                          </a14:m>
                          <a:r>
                            <a:rPr lang="en-US" altLang="zh-CN" sz="1800" b="1" i="0" dirty="0">
                              <a:latin typeface="Calibri" panose="020F0502020204030204" pitchFamily="34" charset="0"/>
                            </a:rPr>
                            <a:t>(1)</a:t>
                          </a:r>
                          <a:endParaRPr lang="zh-CN" altLang="en-US" sz="1800" b="1" i="0" dirty="0">
                            <a:latin typeface="Calibri" panose="020F0502020204030204" pitchFamily="34" charset="0"/>
                          </a:endParaRPr>
                        </a:p>
                      </a:txBody>
                      <a:tcPr anchor="ctr"/>
                    </a:tc>
                    <a:tc>
                      <a:txBody>
                        <a:bodyPr/>
                        <a:lstStyle/>
                        <a:p>
                          <a:pPr algn="ctr"/>
                          <a:r>
                            <a:rPr lang="en-US" altLang="zh-CN" sz="1800" dirty="0">
                              <a:solidFill>
                                <a:srgbClr val="FF0000"/>
                              </a:solidFill>
                            </a:rPr>
                            <a:t>4</a:t>
                          </a:r>
                          <a:endParaRPr lang="zh-CN" altLang="en-US" sz="1800" dirty="0">
                            <a:solidFill>
                              <a:srgbClr val="FF0000"/>
                            </a:solidFill>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1"/>
                      </a:ext>
                    </a:extLst>
                  </a:tr>
                  <a:tr h="463518">
                    <a:tc>
                      <a:txBody>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𝟐</m:t>
                                  </m:r>
                                </m:sub>
                              </m:sSub>
                            </m:oMath>
                          </a14:m>
                          <a:r>
                            <a:rPr lang="en-US" altLang="zh-CN" sz="1800" b="1" i="0" dirty="0">
                              <a:latin typeface="Calibri" panose="020F0502020204030204" pitchFamily="34" charset="0"/>
                            </a:rPr>
                            <a:t>(1)</a:t>
                          </a:r>
                          <a:endParaRPr lang="zh-CN" altLang="en-US" sz="1800" b="1" i="0" dirty="0">
                            <a:latin typeface="Calibri" panose="020F0502020204030204" pitchFamily="34" charset="0"/>
                          </a:endParaRPr>
                        </a:p>
                      </a:txBody>
                      <a:tcPr anchor="ctr"/>
                    </a:tc>
                    <a:tc>
                      <a:txBody>
                        <a:bodyPr/>
                        <a:lstStyle/>
                        <a:p>
                          <a:pPr algn="ctr"/>
                          <a:r>
                            <a:rPr lang="en-US" altLang="zh-CN" sz="1800" dirty="0"/>
                            <a:t>3</a:t>
                          </a:r>
                          <a:endParaRPr lang="zh-CN" altLang="en-US" sz="1800" dirty="0">
                            <a:latin typeface="Calibri" panose="020F0502020204030204" pitchFamily="34" charset="0"/>
                          </a:endParaRPr>
                        </a:p>
                      </a:txBody>
                      <a:tcPr anchor="ctr"/>
                    </a:tc>
                    <a:tc>
                      <a:txBody>
                        <a:bodyPr/>
                        <a:lstStyle/>
                        <a:p>
                          <a:pPr algn="ctr"/>
                          <a:r>
                            <a:rPr lang="en-US" altLang="zh-CN" sz="1800" dirty="0">
                              <a:solidFill>
                                <a:srgbClr val="FF0000"/>
                              </a:solidFill>
                            </a:rPr>
                            <a:t>2</a:t>
                          </a:r>
                          <a:endParaRPr lang="zh-CN" altLang="en-US" sz="1800" dirty="0">
                            <a:solidFill>
                              <a:srgbClr val="FF0000"/>
                            </a:solidFill>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2"/>
                      </a:ext>
                    </a:extLst>
                  </a:tr>
                  <a:tr h="463518">
                    <a:tc>
                      <a:txBody>
                        <a:bodyPr/>
                        <a:lstStyle/>
                        <a:p>
                          <a:endParaRPr lang="zh-CN" altLang="en-US" sz="1800" b="1" i="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3"/>
                      </a:ext>
                    </a:extLst>
                  </a:tr>
                  <a:tr h="463518">
                    <a:tc>
                      <a:txBody>
                        <a:bodyPr/>
                        <a:lstStyle/>
                        <a:p>
                          <a:endParaRPr lang="zh-CN" altLang="en-US" sz="1800" b="1" i="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chemeClr val="tx1"/>
                            </a:solidFill>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4"/>
                      </a:ext>
                    </a:extLst>
                  </a:tr>
                </a:tbl>
              </a:graphicData>
            </a:graphic>
          </p:graphicFrame>
        </mc:Choice>
        <mc:Fallback xmlns="">
          <p:graphicFrame>
            <p:nvGraphicFramePr>
              <p:cNvPr id="4" name="表格 3"/>
              <p:cNvGraphicFramePr>
                <a:graphicFrameLocks noGrp="1"/>
              </p:cNvGraphicFramePr>
              <p:nvPr>
                <p:extLst>
                  <p:ext uri="{D42A27DB-BD31-4B8C-83A1-F6EECF244321}">
                    <p14:modId xmlns:p14="http://schemas.microsoft.com/office/powerpoint/2010/main" val="3625594340"/>
                  </p:ext>
                </p:extLst>
              </p:nvPr>
            </p:nvGraphicFramePr>
            <p:xfrm>
              <a:off x="4572000" y="3212976"/>
              <a:ext cx="4248472" cy="2317590"/>
            </p:xfrm>
            <a:graphic>
              <a:graphicData uri="http://schemas.openxmlformats.org/drawingml/2006/table">
                <a:tbl>
                  <a:tblPr firstRow="1" bandRow="1">
                    <a:tableStyleId>{93296810-A885-4BE3-A3E7-6D5BEEA58F35}</a:tableStyleId>
                  </a:tblPr>
                  <a:tblGrid>
                    <a:gridCol w="768717">
                      <a:extLst>
                        <a:ext uri="{9D8B030D-6E8A-4147-A177-3AD203B41FA5}">
                          <a16:colId xmlns:a16="http://schemas.microsoft.com/office/drawing/2014/main" val="20000"/>
                        </a:ext>
                      </a:extLst>
                    </a:gridCol>
                    <a:gridCol w="695951">
                      <a:extLst>
                        <a:ext uri="{9D8B030D-6E8A-4147-A177-3AD203B41FA5}">
                          <a16:colId xmlns:a16="http://schemas.microsoft.com/office/drawing/2014/main" val="20001"/>
                        </a:ext>
                      </a:extLst>
                    </a:gridCol>
                    <a:gridCol w="695951">
                      <a:extLst>
                        <a:ext uri="{9D8B030D-6E8A-4147-A177-3AD203B41FA5}">
                          <a16:colId xmlns:a16="http://schemas.microsoft.com/office/drawing/2014/main" val="20002"/>
                        </a:ext>
                      </a:extLst>
                    </a:gridCol>
                    <a:gridCol w="695951">
                      <a:extLst>
                        <a:ext uri="{9D8B030D-6E8A-4147-A177-3AD203B41FA5}">
                          <a16:colId xmlns:a16="http://schemas.microsoft.com/office/drawing/2014/main" val="20003"/>
                        </a:ext>
                      </a:extLst>
                    </a:gridCol>
                    <a:gridCol w="695951">
                      <a:extLst>
                        <a:ext uri="{9D8B030D-6E8A-4147-A177-3AD203B41FA5}">
                          <a16:colId xmlns:a16="http://schemas.microsoft.com/office/drawing/2014/main" val="20004"/>
                        </a:ext>
                      </a:extLst>
                    </a:gridCol>
                    <a:gridCol w="695951">
                      <a:extLst>
                        <a:ext uri="{9D8B030D-6E8A-4147-A177-3AD203B41FA5}">
                          <a16:colId xmlns:a16="http://schemas.microsoft.com/office/drawing/2014/main" val="20005"/>
                        </a:ext>
                      </a:extLst>
                    </a:gridCol>
                  </a:tblGrid>
                  <a:tr h="463518">
                    <a:tc>
                      <a:txBody>
                        <a:bodyPr/>
                        <a:lstStyle/>
                        <a:p>
                          <a:endParaRPr lang="zh-CN" altLang="en-US" sz="1800" b="1" i="1" kern="1200" dirty="0">
                            <a:solidFill>
                              <a:schemeClr val="tx1"/>
                            </a:solidFill>
                            <a:latin typeface="Calibri" panose="020F0502020204030204" pitchFamily="34" charset="0"/>
                            <a:ea typeface="+mn-ea"/>
                            <a:cs typeface="+mn-cs"/>
                          </a:endParaRPr>
                        </a:p>
                      </a:txBody>
                      <a:tcPr anchor="ctr"/>
                    </a:tc>
                    <a:tc>
                      <a:txBody>
                        <a:bodyPr/>
                        <a:lstStyle/>
                        <a:p>
                          <a:endParaRPr lang="zh-CN"/>
                        </a:p>
                      </a:txBody>
                      <a:tcPr anchor="ctr">
                        <a:blipFill>
                          <a:blip r:embed="rId4"/>
                          <a:stretch>
                            <a:fillRect l="-112281" t="-1316" r="-405263" b="-403947"/>
                          </a:stretch>
                        </a:blipFill>
                      </a:tcPr>
                    </a:tc>
                    <a:tc>
                      <a:txBody>
                        <a:bodyPr/>
                        <a:lstStyle/>
                        <a:p>
                          <a:endParaRPr lang="zh-CN"/>
                        </a:p>
                      </a:txBody>
                      <a:tcPr anchor="ctr">
                        <a:blipFill>
                          <a:blip r:embed="rId4"/>
                          <a:stretch>
                            <a:fillRect l="-212281" t="-1316" r="-305263" b="-403947"/>
                          </a:stretch>
                        </a:blipFill>
                      </a:tcPr>
                    </a:tc>
                    <a:tc>
                      <a:txBody>
                        <a:bodyPr/>
                        <a:lstStyle/>
                        <a:p>
                          <a:pPr/>
                          <a:endParaRPr lang="zh-CN" altLang="en-US" sz="1800" b="1" dirty="0">
                            <a:solidFill>
                              <a:schemeClr val="tx1"/>
                            </a:solidFill>
                            <a:latin typeface="Calibri" panose="020F0502020204030204" pitchFamily="34" charset="0"/>
                          </a:endParaRPr>
                        </a:p>
                      </a:txBody>
                      <a:tcPr anchor="ctr"/>
                    </a:tc>
                    <a:tc>
                      <a:txBody>
                        <a:bodyPr/>
                        <a:lstStyle/>
                        <a:p>
                          <a:pPr/>
                          <a:endParaRPr lang="zh-CN" altLang="en-US" sz="1800" b="1" dirty="0">
                            <a:solidFill>
                              <a:schemeClr val="tx1"/>
                            </a:solidFill>
                            <a:latin typeface="Calibri" panose="020F0502020204030204" pitchFamily="34" charset="0"/>
                          </a:endParaRPr>
                        </a:p>
                      </a:txBody>
                      <a:tcPr anchor="ctr"/>
                    </a:tc>
                    <a:tc>
                      <a:txBody>
                        <a:bodyPr/>
                        <a:lstStyle/>
                        <a:p>
                          <a:pPr/>
                          <a:endParaRPr lang="zh-CN" altLang="en-US" sz="1800" b="1" dirty="0">
                            <a:solidFill>
                              <a:schemeClr val="tx1"/>
                            </a:solidFill>
                            <a:latin typeface="Calibri" panose="020F0502020204030204" pitchFamily="34" charset="0"/>
                          </a:endParaRPr>
                        </a:p>
                      </a:txBody>
                      <a:tcPr anchor="ctr"/>
                    </a:tc>
                    <a:extLst>
                      <a:ext uri="{0D108BD9-81ED-4DB2-BD59-A6C34878D82A}">
                        <a16:rowId xmlns:a16="http://schemas.microsoft.com/office/drawing/2014/main" val="10000"/>
                      </a:ext>
                    </a:extLst>
                  </a:tr>
                  <a:tr h="463518">
                    <a:tc>
                      <a:txBody>
                        <a:bodyPr/>
                        <a:lstStyle/>
                        <a:p>
                          <a:endParaRPr lang="zh-CN"/>
                        </a:p>
                      </a:txBody>
                      <a:tcPr anchor="ctr">
                        <a:blipFill>
                          <a:blip r:embed="rId4"/>
                          <a:stretch>
                            <a:fillRect l="-1587" t="-101316" r="-457143" b="-303947"/>
                          </a:stretch>
                        </a:blipFill>
                      </a:tcPr>
                    </a:tc>
                    <a:tc>
                      <a:txBody>
                        <a:bodyPr/>
                        <a:lstStyle/>
                        <a:p>
                          <a:pPr algn="ctr"/>
                          <a:r>
                            <a:rPr lang="en-US" altLang="zh-CN" sz="1800" dirty="0">
                              <a:solidFill>
                                <a:srgbClr val="FF0000"/>
                              </a:solidFill>
                            </a:rPr>
                            <a:t>4</a:t>
                          </a:r>
                          <a:endParaRPr lang="zh-CN" altLang="en-US" sz="1800" dirty="0">
                            <a:solidFill>
                              <a:srgbClr val="FF0000"/>
                            </a:solidFill>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1"/>
                      </a:ext>
                    </a:extLst>
                  </a:tr>
                  <a:tr h="463518">
                    <a:tc>
                      <a:txBody>
                        <a:bodyPr/>
                        <a:lstStyle/>
                        <a:p>
                          <a:endParaRPr lang="zh-CN"/>
                        </a:p>
                      </a:txBody>
                      <a:tcPr anchor="ctr">
                        <a:blipFill>
                          <a:blip r:embed="rId4"/>
                          <a:stretch>
                            <a:fillRect l="-1587" t="-198701" r="-457143" b="-200000"/>
                          </a:stretch>
                        </a:blipFill>
                      </a:tcPr>
                    </a:tc>
                    <a:tc>
                      <a:txBody>
                        <a:bodyPr/>
                        <a:lstStyle/>
                        <a:p>
                          <a:pPr algn="ctr"/>
                          <a:r>
                            <a:rPr lang="en-US" altLang="zh-CN" sz="1800" dirty="0"/>
                            <a:t>3</a:t>
                          </a:r>
                          <a:endParaRPr lang="zh-CN" altLang="en-US" sz="1800" dirty="0">
                            <a:latin typeface="Calibri" panose="020F0502020204030204" pitchFamily="34" charset="0"/>
                          </a:endParaRPr>
                        </a:p>
                      </a:txBody>
                      <a:tcPr anchor="ctr"/>
                    </a:tc>
                    <a:tc>
                      <a:txBody>
                        <a:bodyPr/>
                        <a:lstStyle/>
                        <a:p>
                          <a:pPr algn="ctr"/>
                          <a:r>
                            <a:rPr lang="en-US" altLang="zh-CN" sz="1800" dirty="0">
                              <a:solidFill>
                                <a:srgbClr val="FF0000"/>
                              </a:solidFill>
                            </a:rPr>
                            <a:t>2</a:t>
                          </a:r>
                          <a:endParaRPr lang="zh-CN" altLang="en-US" sz="1800" dirty="0">
                            <a:solidFill>
                              <a:srgbClr val="FF0000"/>
                            </a:solidFill>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2"/>
                      </a:ext>
                    </a:extLst>
                  </a:tr>
                  <a:tr h="463518">
                    <a:tc>
                      <a:txBody>
                        <a:bodyPr/>
                        <a:lstStyle/>
                        <a:p>
                          <a:endParaRPr lang="zh-CN" altLang="en-US" sz="1800" b="1" i="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3"/>
                      </a:ext>
                    </a:extLst>
                  </a:tr>
                  <a:tr h="463518">
                    <a:tc>
                      <a:txBody>
                        <a:bodyPr/>
                        <a:lstStyle/>
                        <a:p>
                          <a:endParaRPr lang="zh-CN" altLang="en-US" sz="1800" b="1" i="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chemeClr val="tx1"/>
                            </a:solidFill>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8" name="Oval 5"/>
              <p:cNvSpPr/>
              <p:nvPr/>
            </p:nvSpPr>
            <p:spPr>
              <a:xfrm>
                <a:off x="1115616" y="3149809"/>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1</m:t>
                          </m:r>
                        </m:sub>
                      </m:sSub>
                    </m:oMath>
                  </m:oMathPara>
                </a14:m>
                <a:endParaRPr lang="en-US" dirty="0"/>
              </a:p>
            </p:txBody>
          </p:sp>
        </mc:Choice>
        <mc:Fallback xmlns="">
          <p:sp>
            <p:nvSpPr>
              <p:cNvPr id="8" name="Oval 5"/>
              <p:cNvSpPr>
                <a:spLocks noRot="1" noChangeAspect="1" noMove="1" noResize="1" noEditPoints="1" noAdjustHandles="1" noChangeArrowheads="1" noChangeShapeType="1" noTextEdit="1"/>
              </p:cNvSpPr>
              <p:nvPr/>
            </p:nvSpPr>
            <p:spPr>
              <a:xfrm>
                <a:off x="1115616" y="3149809"/>
                <a:ext cx="356615" cy="356615"/>
              </a:xfrm>
              <a:prstGeom prst="ellipse">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Oval 6"/>
              <p:cNvSpPr/>
              <p:nvPr/>
            </p:nvSpPr>
            <p:spPr>
              <a:xfrm>
                <a:off x="1114138" y="3770896"/>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2</m:t>
                          </m:r>
                        </m:sub>
                      </m:sSub>
                    </m:oMath>
                  </m:oMathPara>
                </a14:m>
                <a:endParaRPr lang="en-US" dirty="0"/>
              </a:p>
            </p:txBody>
          </p:sp>
        </mc:Choice>
        <mc:Fallback xmlns="">
          <p:sp>
            <p:nvSpPr>
              <p:cNvPr id="9" name="Oval 6"/>
              <p:cNvSpPr>
                <a:spLocks noRot="1" noChangeAspect="1" noMove="1" noResize="1" noEditPoints="1" noAdjustHandles="1" noChangeArrowheads="1" noChangeShapeType="1" noTextEdit="1"/>
              </p:cNvSpPr>
              <p:nvPr/>
            </p:nvSpPr>
            <p:spPr>
              <a:xfrm>
                <a:off x="1114138" y="3770896"/>
                <a:ext cx="356615" cy="356615"/>
              </a:xfrm>
              <a:prstGeom prst="ellipse">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Oval 8"/>
              <p:cNvSpPr/>
              <p:nvPr/>
            </p:nvSpPr>
            <p:spPr>
              <a:xfrm>
                <a:off x="2555778" y="3145078"/>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1</m:t>
                          </m:r>
                        </m:sub>
                      </m:sSub>
                    </m:oMath>
                  </m:oMathPara>
                </a14:m>
                <a:endParaRPr lang="en-US" dirty="0"/>
              </a:p>
            </p:txBody>
          </p:sp>
        </mc:Choice>
        <mc:Fallback xmlns="">
          <p:sp>
            <p:nvSpPr>
              <p:cNvPr id="10" name="Oval 8"/>
              <p:cNvSpPr>
                <a:spLocks noRot="1" noChangeAspect="1" noMove="1" noResize="1" noEditPoints="1" noAdjustHandles="1" noChangeArrowheads="1" noChangeShapeType="1" noTextEdit="1"/>
              </p:cNvSpPr>
              <p:nvPr/>
            </p:nvSpPr>
            <p:spPr>
              <a:xfrm>
                <a:off x="2555778" y="3145078"/>
                <a:ext cx="356615" cy="356615"/>
              </a:xfrm>
              <a:prstGeom prst="ellipse">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Oval 9"/>
              <p:cNvSpPr/>
              <p:nvPr/>
            </p:nvSpPr>
            <p:spPr>
              <a:xfrm>
                <a:off x="2555778" y="3770077"/>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2</m:t>
                          </m:r>
                        </m:sub>
                      </m:sSub>
                    </m:oMath>
                  </m:oMathPara>
                </a14:m>
                <a:endParaRPr lang="en-US" dirty="0"/>
              </a:p>
            </p:txBody>
          </p:sp>
        </mc:Choice>
        <mc:Fallback xmlns="">
          <p:sp>
            <p:nvSpPr>
              <p:cNvPr id="11" name="Oval 9"/>
              <p:cNvSpPr>
                <a:spLocks noRot="1" noChangeAspect="1" noMove="1" noResize="1" noEditPoints="1" noAdjustHandles="1" noChangeArrowheads="1" noChangeShapeType="1" noTextEdit="1"/>
              </p:cNvSpPr>
              <p:nvPr/>
            </p:nvSpPr>
            <p:spPr>
              <a:xfrm>
                <a:off x="2555778" y="3770077"/>
                <a:ext cx="356615" cy="356615"/>
              </a:xfrm>
              <a:prstGeom prst="ellipse">
                <a:avLst/>
              </a:prstGeom>
              <a:blipFill>
                <a:blip r:embed="rId8"/>
                <a:stretch>
                  <a:fillRect/>
                </a:stretch>
              </a:blipFill>
            </p:spPr>
            <p:txBody>
              <a:bodyPr/>
              <a:lstStyle/>
              <a:p>
                <a:r>
                  <a:rPr lang="zh-CN" altLang="en-US">
                    <a:noFill/>
                  </a:rPr>
                  <a:t> </a:t>
                </a:r>
              </a:p>
            </p:txBody>
          </p:sp>
        </mc:Fallback>
      </mc:AlternateContent>
      <p:cxnSp>
        <p:nvCxnSpPr>
          <p:cNvPr id="12" name="直接连接符 11"/>
          <p:cNvCxnSpPr>
            <a:stCxn id="8" idx="6"/>
            <a:endCxn id="10" idx="2"/>
          </p:cNvCxnSpPr>
          <p:nvPr/>
        </p:nvCxnSpPr>
        <p:spPr bwMode="auto">
          <a:xfrm flipV="1">
            <a:off x="1472231" y="3323386"/>
            <a:ext cx="1083547" cy="4731"/>
          </a:xfrm>
          <a:prstGeom prst="line">
            <a:avLst/>
          </a:prstGeom>
          <a:solidFill>
            <a:srgbClr val="C0C0C0">
              <a:alpha val="0"/>
            </a:srgbClr>
          </a:solidFill>
          <a:ln w="28575" cap="flat" cmpd="sng" algn="ctr">
            <a:solidFill>
              <a:srgbClr val="FF0000"/>
            </a:solidFill>
            <a:prstDash val="solid"/>
            <a:round/>
            <a:headEnd type="none" w="med" len="med"/>
            <a:tailEnd type="none" w="med" len="med"/>
          </a:ln>
        </p:spPr>
      </p:cxnSp>
      <p:cxnSp>
        <p:nvCxnSpPr>
          <p:cNvPr id="13" name="直接连接符 12"/>
          <p:cNvCxnSpPr>
            <a:stCxn id="9" idx="6"/>
            <a:endCxn id="10" idx="2"/>
          </p:cNvCxnSpPr>
          <p:nvPr/>
        </p:nvCxnSpPr>
        <p:spPr bwMode="auto">
          <a:xfrm flipV="1">
            <a:off x="1470753" y="3323386"/>
            <a:ext cx="1085025" cy="625818"/>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14" name="直接连接符 13"/>
          <p:cNvCxnSpPr>
            <a:stCxn id="9" idx="6"/>
            <a:endCxn id="11" idx="2"/>
          </p:cNvCxnSpPr>
          <p:nvPr/>
        </p:nvCxnSpPr>
        <p:spPr bwMode="auto">
          <a:xfrm flipV="1">
            <a:off x="1470753" y="3948385"/>
            <a:ext cx="1085025" cy="819"/>
          </a:xfrm>
          <a:prstGeom prst="line">
            <a:avLst/>
          </a:prstGeom>
          <a:solidFill>
            <a:srgbClr val="C0C0C0">
              <a:alpha val="0"/>
            </a:srgbClr>
          </a:solidFill>
          <a:ln w="28575" cap="flat" cmpd="sng" algn="ctr">
            <a:solidFill>
              <a:srgbClr val="FF0000"/>
            </a:solidFill>
            <a:prstDash val="solid"/>
            <a:round/>
            <a:headEnd type="none" w="med" len="med"/>
            <a:tailEnd type="none" w="med" len="med"/>
          </a:ln>
        </p:spPr>
      </p:cxnSp>
      <p:sp>
        <p:nvSpPr>
          <p:cNvPr id="15"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63</a:t>
            </a:fld>
            <a:endParaRPr lang="en-US" altLang="zh-CN" sz="1200" b="0">
              <a:ea typeface="Gulim" pitchFamily="34" charset="-127"/>
            </a:endParaRPr>
          </a:p>
        </p:txBody>
      </p:sp>
    </p:spTree>
    <p:extLst>
      <p:ext uri="{BB962C8B-B14F-4D97-AF65-F5344CB8AC3E}">
        <p14:creationId xmlns:p14="http://schemas.microsoft.com/office/powerpoint/2010/main" val="21642197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747" name="Rectangle 3"/>
              <p:cNvSpPr txBox="1">
                <a:spLocks noChangeArrowheads="1"/>
              </p:cNvSpPr>
              <p:nvPr/>
            </p:nvSpPr>
            <p:spPr bwMode="auto">
              <a:xfrm>
                <a:off x="228600" y="957263"/>
                <a:ext cx="8591550" cy="175165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Basic idea</a:t>
                </a:r>
              </a:p>
              <a:p>
                <a:pPr lvl="1" algn="just">
                  <a:lnSpc>
                    <a:spcPct val="95000"/>
                  </a:lnSpc>
                  <a:spcBef>
                    <a:spcPct val="25000"/>
                  </a:spcBef>
                  <a:spcAft>
                    <a:spcPct val="10000"/>
                  </a:spcAft>
                  <a:buSzPct val="60000"/>
                  <a:defRPr/>
                </a:pPr>
                <a:r>
                  <a:rPr lang="en-US" altLang="zh-CN" sz="2300" dirty="0">
                    <a:latin typeface="+mn-lt"/>
                    <a:cs typeface="ＭＳ Ｐゴシック" charset="-128"/>
                  </a:rPr>
                  <a:t>Filter the edges with weights </a:t>
                </a:r>
                <a:r>
                  <a:rPr lang="en-US" altLang="zh-CN" sz="2300" dirty="0">
                    <a:cs typeface="ＭＳ Ｐゴシック" charset="-128"/>
                  </a:rPr>
                  <a:t>lower</a:t>
                </a:r>
                <a:r>
                  <a:rPr lang="en-US" altLang="zh-CN" sz="2300" dirty="0">
                    <a:latin typeface="+mn-lt"/>
                    <a:cs typeface="ＭＳ Ｐゴシック" charset="-128"/>
                  </a:rPr>
                  <a:t> than </a:t>
                </a:r>
                <a14:m>
                  <m:oMath xmlns:m="http://schemas.openxmlformats.org/officeDocument/2006/math">
                    <m:sSup>
                      <m:sSupPr>
                        <m:ctrlPr>
                          <a:rPr lang="en-US" altLang="zh-CN" sz="2300" b="0" i="1">
                            <a:latin typeface="Cambria Math" panose="02040503050406030204" pitchFamily="18" charset="0"/>
                            <a:cs typeface="ＭＳ Ｐゴシック" charset="-128"/>
                          </a:rPr>
                        </m:ctrlPr>
                      </m:sSupPr>
                      <m:e>
                        <m:r>
                          <m:rPr>
                            <m:sty m:val="p"/>
                          </m:rPr>
                          <a:rPr lang="en-US" altLang="zh-CN" sz="2300" b="0" i="0">
                            <a:latin typeface="Cambria Math" panose="02040503050406030204" pitchFamily="18" charset="0"/>
                            <a:cs typeface="ＭＳ Ｐゴシック" charset="-128"/>
                          </a:rPr>
                          <m:t>e</m:t>
                        </m:r>
                      </m:e>
                      <m:sup>
                        <m:r>
                          <a:rPr lang="en-US" altLang="zh-CN" sz="2300" b="0" i="0" smtClean="0">
                            <a:latin typeface="Cambria Math" panose="02040503050406030204" pitchFamily="18" charset="0"/>
                            <a:cs typeface="ＭＳ Ｐゴシック" charset="-128"/>
                          </a:rPr>
                          <m:t>0</m:t>
                        </m:r>
                      </m:sup>
                    </m:sSup>
                    <m:r>
                      <a:rPr lang="en-US" altLang="zh-CN" sz="2300" b="0" i="0" smtClean="0">
                        <a:latin typeface="Cambria Math" panose="02040503050406030204" pitchFamily="18" charset="0"/>
                        <a:cs typeface="ＭＳ Ｐゴシック" charset="-128"/>
                      </a:rPr>
                      <m:t>=1</m:t>
                    </m:r>
                    <m:r>
                      <a:rPr lang="en-US" altLang="zh-CN" sz="2300" b="0" i="0">
                        <a:latin typeface="Cambria Math" panose="02040503050406030204" pitchFamily="18" charset="0"/>
                        <a:cs typeface="ＭＳ Ｐゴシック" charset="-128"/>
                      </a:rPr>
                      <m:t>.</m:t>
                    </m:r>
                  </m:oMath>
                </a14:m>
                <a:endParaRPr lang="en-US" altLang="zh-CN" sz="2300" b="0" dirty="0">
                  <a:latin typeface="+mn-lt"/>
                  <a:cs typeface="ＭＳ Ｐゴシック" charset="-128"/>
                </a:endParaRPr>
              </a:p>
              <a:p>
                <a:pPr lvl="1" algn="just">
                  <a:lnSpc>
                    <a:spcPct val="95000"/>
                  </a:lnSpc>
                  <a:spcBef>
                    <a:spcPct val="25000"/>
                  </a:spcBef>
                  <a:spcAft>
                    <a:spcPct val="10000"/>
                  </a:spcAft>
                  <a:buSzPct val="60000"/>
                  <a:defRPr/>
                </a:pPr>
                <a:r>
                  <a:rPr lang="en-US" altLang="zh-CN" sz="2300" dirty="0">
                    <a:latin typeface="+mn-lt"/>
                    <a:cs typeface="ＭＳ Ｐゴシック" charset="-128"/>
                  </a:rPr>
                  <a:t>For each new arriving object, use a greedy strategy on the remaining edges.</a:t>
                </a:r>
              </a:p>
            </p:txBody>
          </p:sp>
        </mc:Choice>
        <mc:Fallback xmlns="">
          <p:sp>
            <p:nvSpPr>
              <p:cNvPr id="31747" name="Rectangle 3"/>
              <p:cNvSpPr txBox="1">
                <a:spLocks noRot="1" noChangeAspect="1" noMove="1" noResize="1" noEditPoints="1" noAdjustHandles="1" noChangeArrowheads="1" noChangeShapeType="1" noTextEdit="1"/>
              </p:cNvSpPr>
              <p:nvPr/>
            </p:nvSpPr>
            <p:spPr bwMode="auto">
              <a:xfrm>
                <a:off x="228600" y="957263"/>
                <a:ext cx="8591550" cy="1751657"/>
              </a:xfrm>
              <a:prstGeom prst="rect">
                <a:avLst/>
              </a:prstGeom>
              <a:blipFill>
                <a:blip r:embed="rId3"/>
                <a:stretch>
                  <a:fillRect l="-355" t="-4878" r="-994" b="-766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 name="标题 1"/>
          <p:cNvSpPr>
            <a:spLocks noGrp="1"/>
          </p:cNvSpPr>
          <p:nvPr>
            <p:ph type="title"/>
          </p:nvPr>
        </p:nvSpPr>
        <p:spPr>
          <a:xfrm>
            <a:off x="0" y="98425"/>
            <a:ext cx="9144000" cy="738188"/>
          </a:xfrm>
        </p:spPr>
        <p:txBody>
          <a:bodyPr/>
          <a:lstStyle/>
          <a:p>
            <a:pPr algn="ctr" eaLnBrk="1" hangingPunct="1"/>
            <a:r>
              <a:rPr lang="en-US" altLang="zh-CN" sz="3500" dirty="0"/>
              <a:t>Baseline: Extended Greedy-RT Algorithm</a:t>
            </a:r>
            <a:endParaRPr lang="zh-CN" altLang="en-US" sz="3500" dirty="0"/>
          </a:p>
        </p:txBody>
      </p:sp>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extLst/>
              </p:nvPr>
            </p:nvGraphicFramePr>
            <p:xfrm>
              <a:off x="4572000" y="3212976"/>
              <a:ext cx="4248472" cy="2317590"/>
            </p:xfrm>
            <a:graphic>
              <a:graphicData uri="http://schemas.openxmlformats.org/drawingml/2006/table">
                <a:tbl>
                  <a:tblPr firstRow="1" bandRow="1">
                    <a:tableStyleId>{93296810-A885-4BE3-A3E7-6D5BEEA58F35}</a:tableStyleId>
                  </a:tblPr>
                  <a:tblGrid>
                    <a:gridCol w="768717">
                      <a:extLst>
                        <a:ext uri="{9D8B030D-6E8A-4147-A177-3AD203B41FA5}">
                          <a16:colId xmlns:a16="http://schemas.microsoft.com/office/drawing/2014/main" val="20000"/>
                        </a:ext>
                      </a:extLst>
                    </a:gridCol>
                    <a:gridCol w="695951">
                      <a:extLst>
                        <a:ext uri="{9D8B030D-6E8A-4147-A177-3AD203B41FA5}">
                          <a16:colId xmlns:a16="http://schemas.microsoft.com/office/drawing/2014/main" val="20001"/>
                        </a:ext>
                      </a:extLst>
                    </a:gridCol>
                    <a:gridCol w="695951">
                      <a:extLst>
                        <a:ext uri="{9D8B030D-6E8A-4147-A177-3AD203B41FA5}">
                          <a16:colId xmlns:a16="http://schemas.microsoft.com/office/drawing/2014/main" val="20002"/>
                        </a:ext>
                      </a:extLst>
                    </a:gridCol>
                    <a:gridCol w="695951">
                      <a:extLst>
                        <a:ext uri="{9D8B030D-6E8A-4147-A177-3AD203B41FA5}">
                          <a16:colId xmlns:a16="http://schemas.microsoft.com/office/drawing/2014/main" val="20003"/>
                        </a:ext>
                      </a:extLst>
                    </a:gridCol>
                    <a:gridCol w="695951">
                      <a:extLst>
                        <a:ext uri="{9D8B030D-6E8A-4147-A177-3AD203B41FA5}">
                          <a16:colId xmlns:a16="http://schemas.microsoft.com/office/drawing/2014/main" val="20004"/>
                        </a:ext>
                      </a:extLst>
                    </a:gridCol>
                    <a:gridCol w="695951">
                      <a:extLst>
                        <a:ext uri="{9D8B030D-6E8A-4147-A177-3AD203B41FA5}">
                          <a16:colId xmlns:a16="http://schemas.microsoft.com/office/drawing/2014/main" val="20005"/>
                        </a:ext>
                      </a:extLst>
                    </a:gridCol>
                  </a:tblGrid>
                  <a:tr h="463518">
                    <a:tc>
                      <a:txBody>
                        <a:bodyPr/>
                        <a:lstStyle/>
                        <a:p>
                          <a:endParaRPr lang="zh-CN" altLang="en-US" sz="1800" b="1" i="1" kern="1200" dirty="0">
                            <a:solidFill>
                              <a:schemeClr val="tx1"/>
                            </a:solidFill>
                            <a:latin typeface="Calibri" panose="020F0502020204030204" pitchFamily="34" charset="0"/>
                            <a:ea typeface="+mn-ea"/>
                            <a:cs typeface="+mn-cs"/>
                          </a:endParaRP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𝟏</m:t>
                                    </m:r>
                                  </m:sub>
                                </m:sSub>
                              </m:oMath>
                            </m:oMathPara>
                          </a14:m>
                          <a:endParaRPr lang="zh-CN" altLang="en-US" sz="1800" b="1" dirty="0">
                            <a:solidFill>
                              <a:schemeClr val="tx1"/>
                            </a:solidFill>
                            <a:latin typeface="Calibri" panose="020F0502020204030204" pitchFamily="34" charset="0"/>
                          </a:endParaRP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𝟐</m:t>
                                    </m:r>
                                  </m:sub>
                                </m:sSub>
                              </m:oMath>
                            </m:oMathPara>
                          </a14:m>
                          <a:endParaRPr lang="zh-CN" altLang="en-US" sz="1800" b="1" dirty="0">
                            <a:solidFill>
                              <a:schemeClr val="tx1"/>
                            </a:solidFill>
                            <a:latin typeface="Calibri" panose="020F0502020204030204" pitchFamily="34" charset="0"/>
                          </a:endParaRP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𝟑</m:t>
                                    </m:r>
                                  </m:sub>
                                </m:sSub>
                              </m:oMath>
                            </m:oMathPara>
                          </a14:m>
                          <a:endParaRPr lang="zh-CN" altLang="en-US" sz="1800" b="1" dirty="0">
                            <a:solidFill>
                              <a:schemeClr val="tx1"/>
                            </a:solidFill>
                            <a:latin typeface="Calibri" panose="020F0502020204030204" pitchFamily="34" charset="0"/>
                          </a:endParaRPr>
                        </a:p>
                      </a:txBody>
                      <a:tcPr anchor="ctr"/>
                    </a:tc>
                    <a:tc>
                      <a:txBody>
                        <a:bodyPr/>
                        <a:lstStyle/>
                        <a:p>
                          <a:endParaRPr lang="zh-CN" altLang="en-US" sz="1800" b="1" dirty="0">
                            <a:solidFill>
                              <a:schemeClr val="tx1"/>
                            </a:solidFill>
                            <a:latin typeface="Calibri" panose="020F0502020204030204" pitchFamily="34" charset="0"/>
                          </a:endParaRPr>
                        </a:p>
                      </a:txBody>
                      <a:tcPr anchor="ctr"/>
                    </a:tc>
                    <a:tc>
                      <a:txBody>
                        <a:bodyPr/>
                        <a:lstStyle/>
                        <a:p>
                          <a:endParaRPr lang="zh-CN" altLang="en-US" sz="1800" b="1" dirty="0">
                            <a:solidFill>
                              <a:schemeClr val="tx1"/>
                            </a:solidFill>
                            <a:latin typeface="Calibri" panose="020F0502020204030204" pitchFamily="34" charset="0"/>
                          </a:endParaRPr>
                        </a:p>
                      </a:txBody>
                      <a:tcPr anchor="ctr"/>
                    </a:tc>
                    <a:extLst>
                      <a:ext uri="{0D108BD9-81ED-4DB2-BD59-A6C34878D82A}">
                        <a16:rowId xmlns:a16="http://schemas.microsoft.com/office/drawing/2014/main" val="10000"/>
                      </a:ext>
                    </a:extLst>
                  </a:tr>
                  <a:tr h="463518">
                    <a:tc>
                      <a:txBody>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𝟏</m:t>
                                  </m:r>
                                </m:sub>
                              </m:sSub>
                            </m:oMath>
                          </a14:m>
                          <a:r>
                            <a:rPr lang="en-US" altLang="zh-CN" sz="1800" b="1" i="0" dirty="0">
                              <a:latin typeface="Calibri" panose="020F0502020204030204" pitchFamily="34" charset="0"/>
                            </a:rPr>
                            <a:t>(1)</a:t>
                          </a:r>
                          <a:endParaRPr lang="zh-CN" altLang="en-US" sz="1800" b="1" i="0" dirty="0">
                            <a:latin typeface="Calibri" panose="020F0502020204030204" pitchFamily="34" charset="0"/>
                          </a:endParaRPr>
                        </a:p>
                      </a:txBody>
                      <a:tcPr anchor="ctr"/>
                    </a:tc>
                    <a:tc>
                      <a:txBody>
                        <a:bodyPr/>
                        <a:lstStyle/>
                        <a:p>
                          <a:pPr algn="ctr"/>
                          <a:r>
                            <a:rPr lang="en-US" altLang="zh-CN" sz="1800" dirty="0">
                              <a:solidFill>
                                <a:srgbClr val="FF0000"/>
                              </a:solidFill>
                            </a:rPr>
                            <a:t>4</a:t>
                          </a:r>
                          <a:endParaRPr lang="zh-CN" altLang="en-US" sz="1800" dirty="0">
                            <a:solidFill>
                              <a:srgbClr val="FF0000"/>
                            </a:solidFill>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1"/>
                      </a:ext>
                    </a:extLst>
                  </a:tr>
                  <a:tr h="463518">
                    <a:tc>
                      <a:txBody>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𝟐</m:t>
                                  </m:r>
                                </m:sub>
                              </m:sSub>
                            </m:oMath>
                          </a14:m>
                          <a:r>
                            <a:rPr lang="en-US" altLang="zh-CN" sz="1800" b="1" i="0" dirty="0">
                              <a:latin typeface="Calibri" panose="020F0502020204030204" pitchFamily="34" charset="0"/>
                            </a:rPr>
                            <a:t>(1)</a:t>
                          </a:r>
                          <a:endParaRPr lang="zh-CN" altLang="en-US" sz="1800" b="1" i="0" dirty="0">
                            <a:latin typeface="Calibri" panose="020F0502020204030204" pitchFamily="34" charset="0"/>
                          </a:endParaRPr>
                        </a:p>
                      </a:txBody>
                      <a:tcPr anchor="ctr"/>
                    </a:tc>
                    <a:tc>
                      <a:txBody>
                        <a:bodyPr/>
                        <a:lstStyle/>
                        <a:p>
                          <a:pPr algn="ctr"/>
                          <a:r>
                            <a:rPr lang="en-US" altLang="zh-CN" sz="1800" dirty="0"/>
                            <a:t>3</a:t>
                          </a:r>
                          <a:endParaRPr lang="zh-CN" altLang="en-US" sz="1800" dirty="0">
                            <a:latin typeface="Calibri" panose="020F0502020204030204" pitchFamily="34" charset="0"/>
                          </a:endParaRPr>
                        </a:p>
                      </a:txBody>
                      <a:tcPr anchor="ctr"/>
                    </a:tc>
                    <a:tc>
                      <a:txBody>
                        <a:bodyPr/>
                        <a:lstStyle/>
                        <a:p>
                          <a:pPr algn="ctr"/>
                          <a:r>
                            <a:rPr lang="en-US" altLang="zh-CN" sz="1800" dirty="0">
                              <a:solidFill>
                                <a:srgbClr val="FF0000"/>
                              </a:solidFill>
                            </a:rPr>
                            <a:t>2</a:t>
                          </a:r>
                          <a:endParaRPr lang="zh-CN" altLang="en-US" sz="1800" dirty="0">
                            <a:solidFill>
                              <a:srgbClr val="FF0000"/>
                            </a:solidFill>
                            <a:latin typeface="Calibri" panose="020F0502020204030204" pitchFamily="34" charset="0"/>
                          </a:endParaRPr>
                        </a:p>
                      </a:txBody>
                      <a:tcPr anchor="ctr"/>
                    </a:tc>
                    <a:tc>
                      <a:txBody>
                        <a:bodyPr/>
                        <a:lstStyle/>
                        <a:p>
                          <a:pPr algn="ctr"/>
                          <a:r>
                            <a:rPr lang="en-US" altLang="zh-CN" sz="1800" dirty="0"/>
                            <a:t>7</a:t>
                          </a: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2"/>
                      </a:ext>
                    </a:extLst>
                  </a:tr>
                  <a:tr h="463518">
                    <a:tc>
                      <a:txBody>
                        <a:bodyPr/>
                        <a:lstStyle/>
                        <a:p>
                          <a:endParaRPr lang="zh-CN" altLang="en-US" sz="1800" b="1" i="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3"/>
                      </a:ext>
                    </a:extLst>
                  </a:tr>
                  <a:tr h="463518">
                    <a:tc>
                      <a:txBody>
                        <a:bodyPr/>
                        <a:lstStyle/>
                        <a:p>
                          <a:endParaRPr lang="zh-CN" altLang="en-US" sz="1800" b="1" i="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chemeClr val="tx1"/>
                            </a:solidFill>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4"/>
                      </a:ext>
                    </a:extLst>
                  </a:tr>
                </a:tbl>
              </a:graphicData>
            </a:graphic>
          </p:graphicFrame>
        </mc:Choice>
        <mc:Fallback xmlns="">
          <p:graphicFrame>
            <p:nvGraphicFramePr>
              <p:cNvPr id="4" name="表格 3"/>
              <p:cNvGraphicFramePr>
                <a:graphicFrameLocks noGrp="1"/>
              </p:cNvGraphicFramePr>
              <p:nvPr>
                <p:extLst>
                  <p:ext uri="{D42A27DB-BD31-4B8C-83A1-F6EECF244321}">
                    <p14:modId xmlns:p14="http://schemas.microsoft.com/office/powerpoint/2010/main" val="4050643292"/>
                  </p:ext>
                </p:extLst>
              </p:nvPr>
            </p:nvGraphicFramePr>
            <p:xfrm>
              <a:off x="4572000" y="3212976"/>
              <a:ext cx="4248472" cy="2317590"/>
            </p:xfrm>
            <a:graphic>
              <a:graphicData uri="http://schemas.openxmlformats.org/drawingml/2006/table">
                <a:tbl>
                  <a:tblPr firstRow="1" bandRow="1">
                    <a:tableStyleId>{93296810-A885-4BE3-A3E7-6D5BEEA58F35}</a:tableStyleId>
                  </a:tblPr>
                  <a:tblGrid>
                    <a:gridCol w="768717">
                      <a:extLst>
                        <a:ext uri="{9D8B030D-6E8A-4147-A177-3AD203B41FA5}">
                          <a16:colId xmlns:a16="http://schemas.microsoft.com/office/drawing/2014/main" val="20000"/>
                        </a:ext>
                      </a:extLst>
                    </a:gridCol>
                    <a:gridCol w="695951">
                      <a:extLst>
                        <a:ext uri="{9D8B030D-6E8A-4147-A177-3AD203B41FA5}">
                          <a16:colId xmlns:a16="http://schemas.microsoft.com/office/drawing/2014/main" val="20001"/>
                        </a:ext>
                      </a:extLst>
                    </a:gridCol>
                    <a:gridCol w="695951">
                      <a:extLst>
                        <a:ext uri="{9D8B030D-6E8A-4147-A177-3AD203B41FA5}">
                          <a16:colId xmlns:a16="http://schemas.microsoft.com/office/drawing/2014/main" val="20002"/>
                        </a:ext>
                      </a:extLst>
                    </a:gridCol>
                    <a:gridCol w="695951">
                      <a:extLst>
                        <a:ext uri="{9D8B030D-6E8A-4147-A177-3AD203B41FA5}">
                          <a16:colId xmlns:a16="http://schemas.microsoft.com/office/drawing/2014/main" val="20003"/>
                        </a:ext>
                      </a:extLst>
                    </a:gridCol>
                    <a:gridCol w="695951">
                      <a:extLst>
                        <a:ext uri="{9D8B030D-6E8A-4147-A177-3AD203B41FA5}">
                          <a16:colId xmlns:a16="http://schemas.microsoft.com/office/drawing/2014/main" val="20004"/>
                        </a:ext>
                      </a:extLst>
                    </a:gridCol>
                    <a:gridCol w="695951">
                      <a:extLst>
                        <a:ext uri="{9D8B030D-6E8A-4147-A177-3AD203B41FA5}">
                          <a16:colId xmlns:a16="http://schemas.microsoft.com/office/drawing/2014/main" val="20005"/>
                        </a:ext>
                      </a:extLst>
                    </a:gridCol>
                  </a:tblGrid>
                  <a:tr h="463518">
                    <a:tc>
                      <a:txBody>
                        <a:bodyPr/>
                        <a:lstStyle/>
                        <a:p>
                          <a:endParaRPr lang="zh-CN" altLang="en-US" sz="1800" b="1" i="1" kern="1200" dirty="0">
                            <a:solidFill>
                              <a:schemeClr val="tx1"/>
                            </a:solidFill>
                            <a:latin typeface="Calibri" panose="020F0502020204030204" pitchFamily="34" charset="0"/>
                            <a:ea typeface="+mn-ea"/>
                            <a:cs typeface="+mn-cs"/>
                          </a:endParaRPr>
                        </a:p>
                      </a:txBody>
                      <a:tcPr anchor="ctr"/>
                    </a:tc>
                    <a:tc>
                      <a:txBody>
                        <a:bodyPr/>
                        <a:lstStyle/>
                        <a:p>
                          <a:endParaRPr lang="zh-CN"/>
                        </a:p>
                      </a:txBody>
                      <a:tcPr anchor="ctr">
                        <a:blipFill>
                          <a:blip r:embed="rId4"/>
                          <a:stretch>
                            <a:fillRect l="-112281" t="-1316" r="-405263" b="-403947"/>
                          </a:stretch>
                        </a:blipFill>
                      </a:tcPr>
                    </a:tc>
                    <a:tc>
                      <a:txBody>
                        <a:bodyPr/>
                        <a:lstStyle/>
                        <a:p>
                          <a:endParaRPr lang="zh-CN"/>
                        </a:p>
                      </a:txBody>
                      <a:tcPr anchor="ctr">
                        <a:blipFill>
                          <a:blip r:embed="rId4"/>
                          <a:stretch>
                            <a:fillRect l="-212281" t="-1316" r="-305263" b="-403947"/>
                          </a:stretch>
                        </a:blipFill>
                      </a:tcPr>
                    </a:tc>
                    <a:tc>
                      <a:txBody>
                        <a:bodyPr/>
                        <a:lstStyle/>
                        <a:p>
                          <a:endParaRPr lang="zh-CN"/>
                        </a:p>
                      </a:txBody>
                      <a:tcPr anchor="ctr">
                        <a:blipFill>
                          <a:blip r:embed="rId4"/>
                          <a:stretch>
                            <a:fillRect l="-309565" t="-1316" r="-202609" b="-403947"/>
                          </a:stretch>
                        </a:blipFill>
                      </a:tcPr>
                    </a:tc>
                    <a:tc>
                      <a:txBody>
                        <a:bodyPr/>
                        <a:lstStyle/>
                        <a:p>
                          <a:pPr/>
                          <a:endParaRPr lang="zh-CN" altLang="en-US" sz="1800" b="1" dirty="0">
                            <a:solidFill>
                              <a:schemeClr val="tx1"/>
                            </a:solidFill>
                            <a:latin typeface="Calibri" panose="020F0502020204030204" pitchFamily="34" charset="0"/>
                          </a:endParaRPr>
                        </a:p>
                      </a:txBody>
                      <a:tcPr anchor="ctr"/>
                    </a:tc>
                    <a:tc>
                      <a:txBody>
                        <a:bodyPr/>
                        <a:lstStyle/>
                        <a:p>
                          <a:pPr/>
                          <a:endParaRPr lang="zh-CN" altLang="en-US" sz="1800" b="1" dirty="0">
                            <a:solidFill>
                              <a:schemeClr val="tx1"/>
                            </a:solidFill>
                            <a:latin typeface="Calibri" panose="020F0502020204030204" pitchFamily="34" charset="0"/>
                          </a:endParaRPr>
                        </a:p>
                      </a:txBody>
                      <a:tcPr anchor="ctr"/>
                    </a:tc>
                    <a:extLst>
                      <a:ext uri="{0D108BD9-81ED-4DB2-BD59-A6C34878D82A}">
                        <a16:rowId xmlns:a16="http://schemas.microsoft.com/office/drawing/2014/main" val="10000"/>
                      </a:ext>
                    </a:extLst>
                  </a:tr>
                  <a:tr h="463518">
                    <a:tc>
                      <a:txBody>
                        <a:bodyPr/>
                        <a:lstStyle/>
                        <a:p>
                          <a:endParaRPr lang="zh-CN"/>
                        </a:p>
                      </a:txBody>
                      <a:tcPr anchor="ctr">
                        <a:blipFill>
                          <a:blip r:embed="rId4"/>
                          <a:stretch>
                            <a:fillRect l="-1587" t="-101316" r="-457143" b="-303947"/>
                          </a:stretch>
                        </a:blipFill>
                      </a:tcPr>
                    </a:tc>
                    <a:tc>
                      <a:txBody>
                        <a:bodyPr/>
                        <a:lstStyle/>
                        <a:p>
                          <a:pPr algn="ctr"/>
                          <a:r>
                            <a:rPr lang="en-US" altLang="zh-CN" sz="1800" dirty="0">
                              <a:solidFill>
                                <a:srgbClr val="FF0000"/>
                              </a:solidFill>
                            </a:rPr>
                            <a:t>4</a:t>
                          </a:r>
                          <a:endParaRPr lang="zh-CN" altLang="en-US" sz="1800" dirty="0">
                            <a:solidFill>
                              <a:srgbClr val="FF0000"/>
                            </a:solidFill>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1"/>
                      </a:ext>
                    </a:extLst>
                  </a:tr>
                  <a:tr h="463518">
                    <a:tc>
                      <a:txBody>
                        <a:bodyPr/>
                        <a:lstStyle/>
                        <a:p>
                          <a:endParaRPr lang="zh-CN"/>
                        </a:p>
                      </a:txBody>
                      <a:tcPr anchor="ctr">
                        <a:blipFill>
                          <a:blip r:embed="rId4"/>
                          <a:stretch>
                            <a:fillRect l="-1587" t="-198701" r="-457143" b="-200000"/>
                          </a:stretch>
                        </a:blipFill>
                      </a:tcPr>
                    </a:tc>
                    <a:tc>
                      <a:txBody>
                        <a:bodyPr/>
                        <a:lstStyle/>
                        <a:p>
                          <a:pPr algn="ctr"/>
                          <a:r>
                            <a:rPr lang="en-US" altLang="zh-CN" sz="1800" dirty="0"/>
                            <a:t>3</a:t>
                          </a:r>
                          <a:endParaRPr lang="zh-CN" altLang="en-US" sz="1800" dirty="0">
                            <a:latin typeface="Calibri" panose="020F0502020204030204" pitchFamily="34" charset="0"/>
                          </a:endParaRPr>
                        </a:p>
                      </a:txBody>
                      <a:tcPr anchor="ctr"/>
                    </a:tc>
                    <a:tc>
                      <a:txBody>
                        <a:bodyPr/>
                        <a:lstStyle/>
                        <a:p>
                          <a:pPr algn="ctr"/>
                          <a:r>
                            <a:rPr lang="en-US" altLang="zh-CN" sz="1800" dirty="0">
                              <a:solidFill>
                                <a:srgbClr val="FF0000"/>
                              </a:solidFill>
                            </a:rPr>
                            <a:t>2</a:t>
                          </a:r>
                          <a:endParaRPr lang="zh-CN" altLang="en-US" sz="1800" dirty="0">
                            <a:solidFill>
                              <a:srgbClr val="FF0000"/>
                            </a:solidFill>
                            <a:latin typeface="Calibri" panose="020F0502020204030204" pitchFamily="34" charset="0"/>
                          </a:endParaRPr>
                        </a:p>
                      </a:txBody>
                      <a:tcPr anchor="ctr"/>
                    </a:tc>
                    <a:tc>
                      <a:txBody>
                        <a:bodyPr/>
                        <a:lstStyle/>
                        <a:p>
                          <a:pPr algn="ctr"/>
                          <a:r>
                            <a:rPr lang="en-US" altLang="zh-CN" sz="1800" dirty="0"/>
                            <a:t>7</a:t>
                          </a: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2"/>
                      </a:ext>
                    </a:extLst>
                  </a:tr>
                  <a:tr h="463518">
                    <a:tc>
                      <a:txBody>
                        <a:bodyPr/>
                        <a:lstStyle/>
                        <a:p>
                          <a:endParaRPr lang="zh-CN" altLang="en-US" sz="1800" b="1" i="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3"/>
                      </a:ext>
                    </a:extLst>
                  </a:tr>
                  <a:tr h="463518">
                    <a:tc>
                      <a:txBody>
                        <a:bodyPr/>
                        <a:lstStyle/>
                        <a:p>
                          <a:endParaRPr lang="zh-CN" altLang="en-US" sz="1800" b="1" i="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chemeClr val="tx1"/>
                            </a:solidFill>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8" name="Oval 5"/>
              <p:cNvSpPr/>
              <p:nvPr/>
            </p:nvSpPr>
            <p:spPr>
              <a:xfrm>
                <a:off x="1115616" y="3149809"/>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1</m:t>
                          </m:r>
                        </m:sub>
                      </m:sSub>
                    </m:oMath>
                  </m:oMathPara>
                </a14:m>
                <a:endParaRPr lang="en-US" dirty="0"/>
              </a:p>
            </p:txBody>
          </p:sp>
        </mc:Choice>
        <mc:Fallback xmlns="">
          <p:sp>
            <p:nvSpPr>
              <p:cNvPr id="8" name="Oval 5"/>
              <p:cNvSpPr>
                <a:spLocks noRot="1" noChangeAspect="1" noMove="1" noResize="1" noEditPoints="1" noAdjustHandles="1" noChangeArrowheads="1" noChangeShapeType="1" noTextEdit="1"/>
              </p:cNvSpPr>
              <p:nvPr/>
            </p:nvSpPr>
            <p:spPr>
              <a:xfrm>
                <a:off x="1115616" y="3149809"/>
                <a:ext cx="356615" cy="356615"/>
              </a:xfrm>
              <a:prstGeom prst="ellipse">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Oval 6"/>
              <p:cNvSpPr/>
              <p:nvPr/>
            </p:nvSpPr>
            <p:spPr>
              <a:xfrm>
                <a:off x="1114138" y="3770896"/>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2</m:t>
                          </m:r>
                        </m:sub>
                      </m:sSub>
                    </m:oMath>
                  </m:oMathPara>
                </a14:m>
                <a:endParaRPr lang="en-US" dirty="0"/>
              </a:p>
            </p:txBody>
          </p:sp>
        </mc:Choice>
        <mc:Fallback xmlns="">
          <p:sp>
            <p:nvSpPr>
              <p:cNvPr id="9" name="Oval 6"/>
              <p:cNvSpPr>
                <a:spLocks noRot="1" noChangeAspect="1" noMove="1" noResize="1" noEditPoints="1" noAdjustHandles="1" noChangeArrowheads="1" noChangeShapeType="1" noTextEdit="1"/>
              </p:cNvSpPr>
              <p:nvPr/>
            </p:nvSpPr>
            <p:spPr>
              <a:xfrm>
                <a:off x="1114138" y="3770896"/>
                <a:ext cx="356615" cy="356615"/>
              </a:xfrm>
              <a:prstGeom prst="ellipse">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Oval 8"/>
              <p:cNvSpPr/>
              <p:nvPr/>
            </p:nvSpPr>
            <p:spPr>
              <a:xfrm>
                <a:off x="2555778" y="3145078"/>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1</m:t>
                          </m:r>
                        </m:sub>
                      </m:sSub>
                    </m:oMath>
                  </m:oMathPara>
                </a14:m>
                <a:endParaRPr lang="en-US" dirty="0"/>
              </a:p>
            </p:txBody>
          </p:sp>
        </mc:Choice>
        <mc:Fallback xmlns="">
          <p:sp>
            <p:nvSpPr>
              <p:cNvPr id="10" name="Oval 8"/>
              <p:cNvSpPr>
                <a:spLocks noRot="1" noChangeAspect="1" noMove="1" noResize="1" noEditPoints="1" noAdjustHandles="1" noChangeArrowheads="1" noChangeShapeType="1" noTextEdit="1"/>
              </p:cNvSpPr>
              <p:nvPr/>
            </p:nvSpPr>
            <p:spPr>
              <a:xfrm>
                <a:off x="2555778" y="3145078"/>
                <a:ext cx="356615" cy="356615"/>
              </a:xfrm>
              <a:prstGeom prst="ellipse">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Oval 9"/>
              <p:cNvSpPr/>
              <p:nvPr/>
            </p:nvSpPr>
            <p:spPr>
              <a:xfrm>
                <a:off x="2555778" y="3770077"/>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2</m:t>
                          </m:r>
                        </m:sub>
                      </m:sSub>
                    </m:oMath>
                  </m:oMathPara>
                </a14:m>
                <a:endParaRPr lang="en-US" dirty="0"/>
              </a:p>
            </p:txBody>
          </p:sp>
        </mc:Choice>
        <mc:Fallback xmlns="">
          <p:sp>
            <p:nvSpPr>
              <p:cNvPr id="11" name="Oval 9"/>
              <p:cNvSpPr>
                <a:spLocks noRot="1" noChangeAspect="1" noMove="1" noResize="1" noEditPoints="1" noAdjustHandles="1" noChangeArrowheads="1" noChangeShapeType="1" noTextEdit="1"/>
              </p:cNvSpPr>
              <p:nvPr/>
            </p:nvSpPr>
            <p:spPr>
              <a:xfrm>
                <a:off x="2555778" y="3770077"/>
                <a:ext cx="356615" cy="356615"/>
              </a:xfrm>
              <a:prstGeom prst="ellipse">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Oval 10"/>
              <p:cNvSpPr/>
              <p:nvPr/>
            </p:nvSpPr>
            <p:spPr>
              <a:xfrm>
                <a:off x="2560645" y="4347131"/>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3</m:t>
                          </m:r>
                        </m:sub>
                      </m:sSub>
                    </m:oMath>
                  </m:oMathPara>
                </a14:m>
                <a:endParaRPr lang="en-US" dirty="0"/>
              </a:p>
            </p:txBody>
          </p:sp>
        </mc:Choice>
        <mc:Fallback xmlns="">
          <p:sp>
            <p:nvSpPr>
              <p:cNvPr id="12" name="Oval 10"/>
              <p:cNvSpPr>
                <a:spLocks noRot="1" noChangeAspect="1" noMove="1" noResize="1" noEditPoints="1" noAdjustHandles="1" noChangeArrowheads="1" noChangeShapeType="1" noTextEdit="1"/>
              </p:cNvSpPr>
              <p:nvPr/>
            </p:nvSpPr>
            <p:spPr>
              <a:xfrm>
                <a:off x="2560645" y="4347131"/>
                <a:ext cx="356615" cy="356615"/>
              </a:xfrm>
              <a:prstGeom prst="ellipse">
                <a:avLst/>
              </a:prstGeom>
              <a:blipFill>
                <a:blip r:embed="rId9"/>
                <a:stretch>
                  <a:fillRect/>
                </a:stretch>
              </a:blipFill>
            </p:spPr>
            <p:txBody>
              <a:bodyPr/>
              <a:lstStyle/>
              <a:p>
                <a:r>
                  <a:rPr lang="zh-CN" altLang="en-US">
                    <a:noFill/>
                  </a:rPr>
                  <a:t> </a:t>
                </a:r>
              </a:p>
            </p:txBody>
          </p:sp>
        </mc:Fallback>
      </mc:AlternateContent>
      <p:cxnSp>
        <p:nvCxnSpPr>
          <p:cNvPr id="13" name="直接连接符 12"/>
          <p:cNvCxnSpPr>
            <a:stCxn id="8" idx="6"/>
            <a:endCxn id="10" idx="2"/>
          </p:cNvCxnSpPr>
          <p:nvPr/>
        </p:nvCxnSpPr>
        <p:spPr bwMode="auto">
          <a:xfrm flipV="1">
            <a:off x="1472231" y="3323386"/>
            <a:ext cx="1083547" cy="4731"/>
          </a:xfrm>
          <a:prstGeom prst="line">
            <a:avLst/>
          </a:prstGeom>
          <a:solidFill>
            <a:srgbClr val="C0C0C0">
              <a:alpha val="0"/>
            </a:srgbClr>
          </a:solidFill>
          <a:ln w="28575" cap="flat" cmpd="sng" algn="ctr">
            <a:solidFill>
              <a:srgbClr val="FF0000"/>
            </a:solidFill>
            <a:prstDash val="solid"/>
            <a:round/>
            <a:headEnd type="none" w="med" len="med"/>
            <a:tailEnd type="none" w="med" len="med"/>
          </a:ln>
        </p:spPr>
      </p:cxnSp>
      <p:cxnSp>
        <p:nvCxnSpPr>
          <p:cNvPr id="14" name="直接连接符 13"/>
          <p:cNvCxnSpPr>
            <a:stCxn id="9" idx="6"/>
            <a:endCxn id="10" idx="2"/>
          </p:cNvCxnSpPr>
          <p:nvPr/>
        </p:nvCxnSpPr>
        <p:spPr bwMode="auto">
          <a:xfrm flipV="1">
            <a:off x="1470753" y="3323386"/>
            <a:ext cx="1085025" cy="625818"/>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15" name="直接连接符 14"/>
          <p:cNvCxnSpPr>
            <a:stCxn id="9" idx="6"/>
            <a:endCxn id="12" idx="2"/>
          </p:cNvCxnSpPr>
          <p:nvPr/>
        </p:nvCxnSpPr>
        <p:spPr bwMode="auto">
          <a:xfrm>
            <a:off x="1470753" y="3949204"/>
            <a:ext cx="1089892" cy="576235"/>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16" name="直接连接符 15"/>
          <p:cNvCxnSpPr>
            <a:stCxn id="9" idx="6"/>
            <a:endCxn id="11" idx="2"/>
          </p:cNvCxnSpPr>
          <p:nvPr/>
        </p:nvCxnSpPr>
        <p:spPr bwMode="auto">
          <a:xfrm flipV="1">
            <a:off x="1470753" y="3948385"/>
            <a:ext cx="1085025" cy="819"/>
          </a:xfrm>
          <a:prstGeom prst="line">
            <a:avLst/>
          </a:prstGeom>
          <a:solidFill>
            <a:srgbClr val="C0C0C0">
              <a:alpha val="0"/>
            </a:srgbClr>
          </a:solidFill>
          <a:ln w="28575" cap="flat" cmpd="sng" algn="ctr">
            <a:solidFill>
              <a:srgbClr val="FF0000"/>
            </a:solidFill>
            <a:prstDash val="solid"/>
            <a:round/>
            <a:headEnd type="none" w="med" len="med"/>
            <a:tailEnd type="none" w="med" len="med"/>
          </a:ln>
        </p:spPr>
      </p:cxnSp>
      <p:sp>
        <p:nvSpPr>
          <p:cNvPr id="17"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64</a:t>
            </a:fld>
            <a:endParaRPr lang="en-US" altLang="zh-CN" sz="1200" b="0">
              <a:ea typeface="Gulim" pitchFamily="34" charset="-127"/>
            </a:endParaRPr>
          </a:p>
        </p:txBody>
      </p:sp>
    </p:spTree>
    <p:extLst>
      <p:ext uri="{BB962C8B-B14F-4D97-AF65-F5344CB8AC3E}">
        <p14:creationId xmlns:p14="http://schemas.microsoft.com/office/powerpoint/2010/main" val="4705004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747" name="Rectangle 3"/>
              <p:cNvSpPr txBox="1">
                <a:spLocks noChangeArrowheads="1"/>
              </p:cNvSpPr>
              <p:nvPr/>
            </p:nvSpPr>
            <p:spPr bwMode="auto">
              <a:xfrm>
                <a:off x="228600" y="957263"/>
                <a:ext cx="8591550" cy="175165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Basic idea</a:t>
                </a:r>
              </a:p>
              <a:p>
                <a:pPr lvl="1" algn="just">
                  <a:lnSpc>
                    <a:spcPct val="95000"/>
                  </a:lnSpc>
                  <a:spcBef>
                    <a:spcPct val="25000"/>
                  </a:spcBef>
                  <a:spcAft>
                    <a:spcPct val="10000"/>
                  </a:spcAft>
                  <a:buSzPct val="60000"/>
                  <a:defRPr/>
                </a:pPr>
                <a:r>
                  <a:rPr lang="en-US" altLang="zh-CN" sz="2300" dirty="0">
                    <a:latin typeface="+mn-lt"/>
                    <a:cs typeface="ＭＳ Ｐゴシック" charset="-128"/>
                  </a:rPr>
                  <a:t>Filter the edges with weights </a:t>
                </a:r>
                <a:r>
                  <a:rPr lang="en-US" altLang="zh-CN" sz="2300" dirty="0">
                    <a:cs typeface="ＭＳ Ｐゴシック" charset="-128"/>
                  </a:rPr>
                  <a:t>lower</a:t>
                </a:r>
                <a:r>
                  <a:rPr lang="en-US" altLang="zh-CN" sz="2300" dirty="0">
                    <a:latin typeface="+mn-lt"/>
                    <a:cs typeface="ＭＳ Ｐゴシック" charset="-128"/>
                  </a:rPr>
                  <a:t> than </a:t>
                </a:r>
                <a14:m>
                  <m:oMath xmlns:m="http://schemas.openxmlformats.org/officeDocument/2006/math">
                    <m:sSup>
                      <m:sSupPr>
                        <m:ctrlPr>
                          <a:rPr lang="en-US" altLang="zh-CN" sz="2300" b="0" i="1">
                            <a:latin typeface="Cambria Math" panose="02040503050406030204" pitchFamily="18" charset="0"/>
                            <a:cs typeface="ＭＳ Ｐゴシック" charset="-128"/>
                          </a:rPr>
                        </m:ctrlPr>
                      </m:sSupPr>
                      <m:e>
                        <m:r>
                          <m:rPr>
                            <m:sty m:val="p"/>
                          </m:rPr>
                          <a:rPr lang="en-US" altLang="zh-CN" sz="2300" b="0" i="0">
                            <a:latin typeface="Cambria Math" panose="02040503050406030204" pitchFamily="18" charset="0"/>
                            <a:cs typeface="ＭＳ Ｐゴシック" charset="-128"/>
                          </a:rPr>
                          <m:t>e</m:t>
                        </m:r>
                      </m:e>
                      <m:sup>
                        <m:r>
                          <a:rPr lang="en-US" altLang="zh-CN" sz="2300" b="0" i="0" smtClean="0">
                            <a:latin typeface="Cambria Math" panose="02040503050406030204" pitchFamily="18" charset="0"/>
                            <a:cs typeface="ＭＳ Ｐゴシック" charset="-128"/>
                          </a:rPr>
                          <m:t>0</m:t>
                        </m:r>
                      </m:sup>
                    </m:sSup>
                    <m:r>
                      <a:rPr lang="en-US" altLang="zh-CN" sz="2300" b="0" i="0" smtClean="0">
                        <a:latin typeface="Cambria Math" panose="02040503050406030204" pitchFamily="18" charset="0"/>
                        <a:cs typeface="ＭＳ Ｐゴシック" charset="-128"/>
                      </a:rPr>
                      <m:t>=1</m:t>
                    </m:r>
                    <m:r>
                      <a:rPr lang="en-US" altLang="zh-CN" sz="2300" b="0" i="0">
                        <a:latin typeface="Cambria Math" panose="02040503050406030204" pitchFamily="18" charset="0"/>
                        <a:cs typeface="ＭＳ Ｐゴシック" charset="-128"/>
                      </a:rPr>
                      <m:t>.</m:t>
                    </m:r>
                  </m:oMath>
                </a14:m>
                <a:endParaRPr lang="en-US" altLang="zh-CN" sz="2300" b="0" dirty="0">
                  <a:latin typeface="+mn-lt"/>
                  <a:cs typeface="ＭＳ Ｐゴシック" charset="-128"/>
                </a:endParaRPr>
              </a:p>
              <a:p>
                <a:pPr lvl="1" algn="just">
                  <a:lnSpc>
                    <a:spcPct val="95000"/>
                  </a:lnSpc>
                  <a:spcBef>
                    <a:spcPct val="25000"/>
                  </a:spcBef>
                  <a:spcAft>
                    <a:spcPct val="10000"/>
                  </a:spcAft>
                  <a:buSzPct val="60000"/>
                  <a:defRPr/>
                </a:pPr>
                <a:r>
                  <a:rPr lang="en-US" altLang="zh-CN" sz="2300" dirty="0">
                    <a:latin typeface="+mn-lt"/>
                    <a:cs typeface="ＭＳ Ｐゴシック" charset="-128"/>
                  </a:rPr>
                  <a:t>For each new arriving object, use a greedy strategy on the remaining edges.</a:t>
                </a:r>
              </a:p>
            </p:txBody>
          </p:sp>
        </mc:Choice>
        <mc:Fallback xmlns="">
          <p:sp>
            <p:nvSpPr>
              <p:cNvPr id="31747" name="Rectangle 3"/>
              <p:cNvSpPr txBox="1">
                <a:spLocks noRot="1" noChangeAspect="1" noMove="1" noResize="1" noEditPoints="1" noAdjustHandles="1" noChangeArrowheads="1" noChangeShapeType="1" noTextEdit="1"/>
              </p:cNvSpPr>
              <p:nvPr/>
            </p:nvSpPr>
            <p:spPr bwMode="auto">
              <a:xfrm>
                <a:off x="228600" y="957263"/>
                <a:ext cx="8591550" cy="1751657"/>
              </a:xfrm>
              <a:prstGeom prst="rect">
                <a:avLst/>
              </a:prstGeom>
              <a:blipFill>
                <a:blip r:embed="rId3"/>
                <a:stretch>
                  <a:fillRect l="-355" t="-4878" r="-994" b="-766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 name="标题 1"/>
          <p:cNvSpPr>
            <a:spLocks noGrp="1"/>
          </p:cNvSpPr>
          <p:nvPr>
            <p:ph type="title"/>
          </p:nvPr>
        </p:nvSpPr>
        <p:spPr>
          <a:xfrm>
            <a:off x="0" y="98425"/>
            <a:ext cx="9144000" cy="738188"/>
          </a:xfrm>
        </p:spPr>
        <p:txBody>
          <a:bodyPr/>
          <a:lstStyle/>
          <a:p>
            <a:pPr algn="ctr" eaLnBrk="1" hangingPunct="1"/>
            <a:r>
              <a:rPr lang="en-US" altLang="zh-CN" sz="3500" dirty="0"/>
              <a:t>Baseline: Extended Greedy-RT Algorithm</a:t>
            </a:r>
            <a:endParaRPr lang="zh-CN" altLang="en-US" sz="3500" dirty="0"/>
          </a:p>
        </p:txBody>
      </p:sp>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extLst/>
              </p:nvPr>
            </p:nvGraphicFramePr>
            <p:xfrm>
              <a:off x="4572000" y="3212976"/>
              <a:ext cx="4248472" cy="2317590"/>
            </p:xfrm>
            <a:graphic>
              <a:graphicData uri="http://schemas.openxmlformats.org/drawingml/2006/table">
                <a:tbl>
                  <a:tblPr firstRow="1" bandRow="1">
                    <a:tableStyleId>{93296810-A885-4BE3-A3E7-6D5BEEA58F35}</a:tableStyleId>
                  </a:tblPr>
                  <a:tblGrid>
                    <a:gridCol w="768717">
                      <a:extLst>
                        <a:ext uri="{9D8B030D-6E8A-4147-A177-3AD203B41FA5}">
                          <a16:colId xmlns:a16="http://schemas.microsoft.com/office/drawing/2014/main" val="20000"/>
                        </a:ext>
                      </a:extLst>
                    </a:gridCol>
                    <a:gridCol w="695951">
                      <a:extLst>
                        <a:ext uri="{9D8B030D-6E8A-4147-A177-3AD203B41FA5}">
                          <a16:colId xmlns:a16="http://schemas.microsoft.com/office/drawing/2014/main" val="20001"/>
                        </a:ext>
                      </a:extLst>
                    </a:gridCol>
                    <a:gridCol w="695951">
                      <a:extLst>
                        <a:ext uri="{9D8B030D-6E8A-4147-A177-3AD203B41FA5}">
                          <a16:colId xmlns:a16="http://schemas.microsoft.com/office/drawing/2014/main" val="20002"/>
                        </a:ext>
                      </a:extLst>
                    </a:gridCol>
                    <a:gridCol w="695951">
                      <a:extLst>
                        <a:ext uri="{9D8B030D-6E8A-4147-A177-3AD203B41FA5}">
                          <a16:colId xmlns:a16="http://schemas.microsoft.com/office/drawing/2014/main" val="20003"/>
                        </a:ext>
                      </a:extLst>
                    </a:gridCol>
                    <a:gridCol w="695951">
                      <a:extLst>
                        <a:ext uri="{9D8B030D-6E8A-4147-A177-3AD203B41FA5}">
                          <a16:colId xmlns:a16="http://schemas.microsoft.com/office/drawing/2014/main" val="20004"/>
                        </a:ext>
                      </a:extLst>
                    </a:gridCol>
                    <a:gridCol w="695951">
                      <a:extLst>
                        <a:ext uri="{9D8B030D-6E8A-4147-A177-3AD203B41FA5}">
                          <a16:colId xmlns:a16="http://schemas.microsoft.com/office/drawing/2014/main" val="20005"/>
                        </a:ext>
                      </a:extLst>
                    </a:gridCol>
                  </a:tblGrid>
                  <a:tr h="463518">
                    <a:tc>
                      <a:txBody>
                        <a:bodyPr/>
                        <a:lstStyle/>
                        <a:p>
                          <a:endParaRPr lang="zh-CN" altLang="en-US" sz="1800" b="1" i="1" kern="1200" dirty="0">
                            <a:solidFill>
                              <a:schemeClr val="tx1"/>
                            </a:solidFill>
                            <a:latin typeface="Calibri" panose="020F0502020204030204" pitchFamily="34" charset="0"/>
                            <a:ea typeface="+mn-ea"/>
                            <a:cs typeface="+mn-cs"/>
                          </a:endParaRP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𝟏</m:t>
                                    </m:r>
                                  </m:sub>
                                </m:sSub>
                              </m:oMath>
                            </m:oMathPara>
                          </a14:m>
                          <a:endParaRPr lang="zh-CN" altLang="en-US" sz="1800" b="1" dirty="0">
                            <a:solidFill>
                              <a:schemeClr val="tx1"/>
                            </a:solidFill>
                            <a:latin typeface="Calibri" panose="020F0502020204030204" pitchFamily="34" charset="0"/>
                          </a:endParaRP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𝟐</m:t>
                                    </m:r>
                                  </m:sub>
                                </m:sSub>
                              </m:oMath>
                            </m:oMathPara>
                          </a14:m>
                          <a:endParaRPr lang="zh-CN" altLang="en-US" sz="1800" b="1" dirty="0">
                            <a:solidFill>
                              <a:schemeClr val="tx1"/>
                            </a:solidFill>
                            <a:latin typeface="Calibri" panose="020F0502020204030204" pitchFamily="34" charset="0"/>
                          </a:endParaRP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𝟑</m:t>
                                    </m:r>
                                  </m:sub>
                                </m:sSub>
                              </m:oMath>
                            </m:oMathPara>
                          </a14:m>
                          <a:endParaRPr lang="zh-CN" altLang="en-US" sz="1800" b="1" dirty="0">
                            <a:solidFill>
                              <a:schemeClr val="tx1"/>
                            </a:solidFill>
                            <a:latin typeface="Calibri" panose="020F0502020204030204" pitchFamily="34" charset="0"/>
                          </a:endParaRPr>
                        </a:p>
                      </a:txBody>
                      <a:tcPr anchor="ctr"/>
                    </a:tc>
                    <a:tc>
                      <a:txBody>
                        <a:bodyPr/>
                        <a:lstStyle/>
                        <a:p>
                          <a:endParaRPr lang="zh-CN" altLang="en-US" sz="1800" b="1" dirty="0">
                            <a:solidFill>
                              <a:schemeClr val="tx1"/>
                            </a:solidFill>
                            <a:latin typeface="Calibri" panose="020F0502020204030204" pitchFamily="34" charset="0"/>
                          </a:endParaRPr>
                        </a:p>
                      </a:txBody>
                      <a:tcPr anchor="ctr"/>
                    </a:tc>
                    <a:tc>
                      <a:txBody>
                        <a:bodyPr/>
                        <a:lstStyle/>
                        <a:p>
                          <a:endParaRPr lang="zh-CN" altLang="en-US" sz="1800" b="1" dirty="0">
                            <a:solidFill>
                              <a:schemeClr val="tx1"/>
                            </a:solidFill>
                            <a:latin typeface="Calibri" panose="020F0502020204030204" pitchFamily="34" charset="0"/>
                          </a:endParaRPr>
                        </a:p>
                      </a:txBody>
                      <a:tcPr anchor="ctr"/>
                    </a:tc>
                    <a:extLst>
                      <a:ext uri="{0D108BD9-81ED-4DB2-BD59-A6C34878D82A}">
                        <a16:rowId xmlns:a16="http://schemas.microsoft.com/office/drawing/2014/main" val="10000"/>
                      </a:ext>
                    </a:extLst>
                  </a:tr>
                  <a:tr h="463518">
                    <a:tc>
                      <a:txBody>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𝟏</m:t>
                                  </m:r>
                                </m:sub>
                              </m:sSub>
                            </m:oMath>
                          </a14:m>
                          <a:r>
                            <a:rPr lang="en-US" altLang="zh-CN" sz="1800" b="1" i="0" dirty="0">
                              <a:latin typeface="Calibri" panose="020F0502020204030204" pitchFamily="34" charset="0"/>
                            </a:rPr>
                            <a:t>(1)</a:t>
                          </a:r>
                          <a:endParaRPr lang="zh-CN" altLang="en-US" sz="1800" b="1" i="0" dirty="0">
                            <a:latin typeface="Calibri" panose="020F0502020204030204" pitchFamily="34" charset="0"/>
                          </a:endParaRPr>
                        </a:p>
                      </a:txBody>
                      <a:tcPr anchor="ctr"/>
                    </a:tc>
                    <a:tc>
                      <a:txBody>
                        <a:bodyPr/>
                        <a:lstStyle/>
                        <a:p>
                          <a:pPr algn="ctr"/>
                          <a:r>
                            <a:rPr lang="en-US" altLang="zh-CN" sz="1800" dirty="0">
                              <a:solidFill>
                                <a:srgbClr val="FF0000"/>
                              </a:solidFill>
                            </a:rPr>
                            <a:t>4</a:t>
                          </a:r>
                          <a:endParaRPr lang="zh-CN" altLang="en-US" sz="1800" dirty="0">
                            <a:solidFill>
                              <a:srgbClr val="FF0000"/>
                            </a:solidFill>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1"/>
                      </a:ext>
                    </a:extLst>
                  </a:tr>
                  <a:tr h="463518">
                    <a:tc>
                      <a:txBody>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𝟐</m:t>
                                  </m:r>
                                </m:sub>
                              </m:sSub>
                            </m:oMath>
                          </a14:m>
                          <a:r>
                            <a:rPr lang="en-US" altLang="zh-CN" sz="1800" b="1" i="0" dirty="0">
                              <a:latin typeface="Calibri" panose="020F0502020204030204" pitchFamily="34" charset="0"/>
                            </a:rPr>
                            <a:t>(1)</a:t>
                          </a:r>
                          <a:endParaRPr lang="zh-CN" altLang="en-US" sz="1800" b="1" i="0" dirty="0">
                            <a:latin typeface="Calibri" panose="020F0502020204030204" pitchFamily="34" charset="0"/>
                          </a:endParaRPr>
                        </a:p>
                      </a:txBody>
                      <a:tcPr anchor="ctr"/>
                    </a:tc>
                    <a:tc>
                      <a:txBody>
                        <a:bodyPr/>
                        <a:lstStyle/>
                        <a:p>
                          <a:pPr algn="ctr"/>
                          <a:r>
                            <a:rPr lang="en-US" altLang="zh-CN" sz="1800" dirty="0"/>
                            <a:t>3</a:t>
                          </a:r>
                          <a:endParaRPr lang="zh-CN" altLang="en-US" sz="1800" dirty="0">
                            <a:latin typeface="Calibri" panose="020F0502020204030204" pitchFamily="34" charset="0"/>
                          </a:endParaRPr>
                        </a:p>
                      </a:txBody>
                      <a:tcPr anchor="ctr"/>
                    </a:tc>
                    <a:tc>
                      <a:txBody>
                        <a:bodyPr/>
                        <a:lstStyle/>
                        <a:p>
                          <a:pPr algn="ctr"/>
                          <a:r>
                            <a:rPr lang="en-US" altLang="zh-CN" sz="1800" dirty="0">
                              <a:solidFill>
                                <a:srgbClr val="FF0000"/>
                              </a:solidFill>
                            </a:rPr>
                            <a:t>2</a:t>
                          </a:r>
                          <a:endParaRPr lang="zh-CN" altLang="en-US" sz="1800" dirty="0">
                            <a:solidFill>
                              <a:srgbClr val="FF0000"/>
                            </a:solidFill>
                            <a:latin typeface="Calibri" panose="020F0502020204030204" pitchFamily="34" charset="0"/>
                          </a:endParaRPr>
                        </a:p>
                      </a:txBody>
                      <a:tcPr anchor="ctr"/>
                    </a:tc>
                    <a:tc>
                      <a:txBody>
                        <a:bodyPr/>
                        <a:lstStyle/>
                        <a:p>
                          <a:pPr algn="ctr"/>
                          <a:r>
                            <a:rPr lang="en-US" altLang="zh-CN" sz="1800" dirty="0"/>
                            <a:t>7</a:t>
                          </a: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2"/>
                      </a:ext>
                    </a:extLst>
                  </a:tr>
                  <a:tr h="463518">
                    <a:tc>
                      <a:txBody>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𝟑</m:t>
                                  </m:r>
                                </m:sub>
                              </m:sSub>
                            </m:oMath>
                          </a14:m>
                          <a:r>
                            <a:rPr lang="en-US" altLang="zh-CN" sz="1800" b="1" i="0" dirty="0">
                              <a:latin typeface="Calibri" panose="020F0502020204030204" pitchFamily="34" charset="0"/>
                            </a:rPr>
                            <a:t>(1)</a:t>
                          </a:r>
                          <a:endParaRPr lang="zh-CN" altLang="en-US" sz="1800" b="1" i="0" dirty="0">
                            <a:latin typeface="Calibri" panose="020F0502020204030204" pitchFamily="34" charset="0"/>
                          </a:endParaRPr>
                        </a:p>
                      </a:txBody>
                      <a:tcPr anchor="ctr"/>
                    </a:tc>
                    <a:tc>
                      <a:txBody>
                        <a:bodyPr/>
                        <a:lstStyle/>
                        <a:p>
                          <a:pPr algn="ctr"/>
                          <a:r>
                            <a:rPr lang="en-US" altLang="zh-CN" sz="1800" dirty="0">
                              <a:latin typeface="+mn-lt"/>
                            </a:rPr>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solidFill>
                                <a:srgbClr val="FF0000"/>
                              </a:solidFill>
                            </a:rPr>
                            <a:t>2</a:t>
                          </a:r>
                          <a:endParaRPr lang="zh-CN" altLang="en-US" sz="1800" dirty="0">
                            <a:solidFill>
                              <a:srgbClr val="FF0000"/>
                            </a:solidFill>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3"/>
                      </a:ext>
                    </a:extLst>
                  </a:tr>
                  <a:tr h="463518">
                    <a:tc>
                      <a:txBody>
                        <a:bodyPr/>
                        <a:lstStyle/>
                        <a:p>
                          <a:endParaRPr lang="zh-CN" altLang="en-US" sz="1800" b="1" i="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chemeClr val="tx1"/>
                            </a:solidFill>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4"/>
                      </a:ext>
                    </a:extLst>
                  </a:tr>
                </a:tbl>
              </a:graphicData>
            </a:graphic>
          </p:graphicFrame>
        </mc:Choice>
        <mc:Fallback xmlns="">
          <p:graphicFrame>
            <p:nvGraphicFramePr>
              <p:cNvPr id="4" name="表格 3"/>
              <p:cNvGraphicFramePr>
                <a:graphicFrameLocks noGrp="1"/>
              </p:cNvGraphicFramePr>
              <p:nvPr>
                <p:extLst>
                  <p:ext uri="{D42A27DB-BD31-4B8C-83A1-F6EECF244321}">
                    <p14:modId xmlns:p14="http://schemas.microsoft.com/office/powerpoint/2010/main" val="2853551929"/>
                  </p:ext>
                </p:extLst>
              </p:nvPr>
            </p:nvGraphicFramePr>
            <p:xfrm>
              <a:off x="4572000" y="3212976"/>
              <a:ext cx="4248472" cy="2317590"/>
            </p:xfrm>
            <a:graphic>
              <a:graphicData uri="http://schemas.openxmlformats.org/drawingml/2006/table">
                <a:tbl>
                  <a:tblPr firstRow="1" bandRow="1">
                    <a:tableStyleId>{93296810-A885-4BE3-A3E7-6D5BEEA58F35}</a:tableStyleId>
                  </a:tblPr>
                  <a:tblGrid>
                    <a:gridCol w="768717">
                      <a:extLst>
                        <a:ext uri="{9D8B030D-6E8A-4147-A177-3AD203B41FA5}">
                          <a16:colId xmlns:a16="http://schemas.microsoft.com/office/drawing/2014/main" val="20000"/>
                        </a:ext>
                      </a:extLst>
                    </a:gridCol>
                    <a:gridCol w="695951">
                      <a:extLst>
                        <a:ext uri="{9D8B030D-6E8A-4147-A177-3AD203B41FA5}">
                          <a16:colId xmlns:a16="http://schemas.microsoft.com/office/drawing/2014/main" val="20001"/>
                        </a:ext>
                      </a:extLst>
                    </a:gridCol>
                    <a:gridCol w="695951">
                      <a:extLst>
                        <a:ext uri="{9D8B030D-6E8A-4147-A177-3AD203B41FA5}">
                          <a16:colId xmlns:a16="http://schemas.microsoft.com/office/drawing/2014/main" val="20002"/>
                        </a:ext>
                      </a:extLst>
                    </a:gridCol>
                    <a:gridCol w="695951">
                      <a:extLst>
                        <a:ext uri="{9D8B030D-6E8A-4147-A177-3AD203B41FA5}">
                          <a16:colId xmlns:a16="http://schemas.microsoft.com/office/drawing/2014/main" val="20003"/>
                        </a:ext>
                      </a:extLst>
                    </a:gridCol>
                    <a:gridCol w="695951">
                      <a:extLst>
                        <a:ext uri="{9D8B030D-6E8A-4147-A177-3AD203B41FA5}">
                          <a16:colId xmlns:a16="http://schemas.microsoft.com/office/drawing/2014/main" val="20004"/>
                        </a:ext>
                      </a:extLst>
                    </a:gridCol>
                    <a:gridCol w="695951">
                      <a:extLst>
                        <a:ext uri="{9D8B030D-6E8A-4147-A177-3AD203B41FA5}">
                          <a16:colId xmlns:a16="http://schemas.microsoft.com/office/drawing/2014/main" val="20005"/>
                        </a:ext>
                      </a:extLst>
                    </a:gridCol>
                  </a:tblGrid>
                  <a:tr h="463518">
                    <a:tc>
                      <a:txBody>
                        <a:bodyPr/>
                        <a:lstStyle/>
                        <a:p>
                          <a:endParaRPr lang="zh-CN" altLang="en-US" sz="1800" b="1" i="1" kern="1200" dirty="0">
                            <a:solidFill>
                              <a:schemeClr val="tx1"/>
                            </a:solidFill>
                            <a:latin typeface="Calibri" panose="020F0502020204030204" pitchFamily="34" charset="0"/>
                            <a:ea typeface="+mn-ea"/>
                            <a:cs typeface="+mn-cs"/>
                          </a:endParaRPr>
                        </a:p>
                      </a:txBody>
                      <a:tcPr anchor="ctr"/>
                    </a:tc>
                    <a:tc>
                      <a:txBody>
                        <a:bodyPr/>
                        <a:lstStyle/>
                        <a:p>
                          <a:endParaRPr lang="zh-CN"/>
                        </a:p>
                      </a:txBody>
                      <a:tcPr anchor="ctr">
                        <a:blipFill>
                          <a:blip r:embed="rId4"/>
                          <a:stretch>
                            <a:fillRect l="-112281" t="-1316" r="-405263" b="-403947"/>
                          </a:stretch>
                        </a:blipFill>
                      </a:tcPr>
                    </a:tc>
                    <a:tc>
                      <a:txBody>
                        <a:bodyPr/>
                        <a:lstStyle/>
                        <a:p>
                          <a:endParaRPr lang="zh-CN"/>
                        </a:p>
                      </a:txBody>
                      <a:tcPr anchor="ctr">
                        <a:blipFill>
                          <a:blip r:embed="rId4"/>
                          <a:stretch>
                            <a:fillRect l="-212281" t="-1316" r="-305263" b="-403947"/>
                          </a:stretch>
                        </a:blipFill>
                      </a:tcPr>
                    </a:tc>
                    <a:tc>
                      <a:txBody>
                        <a:bodyPr/>
                        <a:lstStyle/>
                        <a:p>
                          <a:endParaRPr lang="zh-CN"/>
                        </a:p>
                      </a:txBody>
                      <a:tcPr anchor="ctr">
                        <a:blipFill>
                          <a:blip r:embed="rId4"/>
                          <a:stretch>
                            <a:fillRect l="-309565" t="-1316" r="-202609" b="-403947"/>
                          </a:stretch>
                        </a:blipFill>
                      </a:tcPr>
                    </a:tc>
                    <a:tc>
                      <a:txBody>
                        <a:bodyPr/>
                        <a:lstStyle/>
                        <a:p>
                          <a:pPr/>
                          <a:endParaRPr lang="zh-CN" altLang="en-US" sz="1800" b="1" dirty="0">
                            <a:solidFill>
                              <a:schemeClr val="tx1"/>
                            </a:solidFill>
                            <a:latin typeface="Calibri" panose="020F0502020204030204" pitchFamily="34" charset="0"/>
                          </a:endParaRPr>
                        </a:p>
                      </a:txBody>
                      <a:tcPr anchor="ctr"/>
                    </a:tc>
                    <a:tc>
                      <a:txBody>
                        <a:bodyPr/>
                        <a:lstStyle/>
                        <a:p>
                          <a:pPr/>
                          <a:endParaRPr lang="zh-CN" altLang="en-US" sz="1800" b="1" dirty="0">
                            <a:solidFill>
                              <a:schemeClr val="tx1"/>
                            </a:solidFill>
                            <a:latin typeface="Calibri" panose="020F0502020204030204" pitchFamily="34" charset="0"/>
                          </a:endParaRPr>
                        </a:p>
                      </a:txBody>
                      <a:tcPr anchor="ctr"/>
                    </a:tc>
                    <a:extLst>
                      <a:ext uri="{0D108BD9-81ED-4DB2-BD59-A6C34878D82A}">
                        <a16:rowId xmlns:a16="http://schemas.microsoft.com/office/drawing/2014/main" val="10000"/>
                      </a:ext>
                    </a:extLst>
                  </a:tr>
                  <a:tr h="463518">
                    <a:tc>
                      <a:txBody>
                        <a:bodyPr/>
                        <a:lstStyle/>
                        <a:p>
                          <a:endParaRPr lang="zh-CN"/>
                        </a:p>
                      </a:txBody>
                      <a:tcPr anchor="ctr">
                        <a:blipFill>
                          <a:blip r:embed="rId4"/>
                          <a:stretch>
                            <a:fillRect l="-1587" t="-101316" r="-457143" b="-303947"/>
                          </a:stretch>
                        </a:blipFill>
                      </a:tcPr>
                    </a:tc>
                    <a:tc>
                      <a:txBody>
                        <a:bodyPr/>
                        <a:lstStyle/>
                        <a:p>
                          <a:pPr algn="ctr"/>
                          <a:r>
                            <a:rPr lang="en-US" altLang="zh-CN" sz="1800" dirty="0">
                              <a:solidFill>
                                <a:srgbClr val="FF0000"/>
                              </a:solidFill>
                            </a:rPr>
                            <a:t>4</a:t>
                          </a:r>
                          <a:endParaRPr lang="zh-CN" altLang="en-US" sz="1800" dirty="0">
                            <a:solidFill>
                              <a:srgbClr val="FF0000"/>
                            </a:solidFill>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1"/>
                      </a:ext>
                    </a:extLst>
                  </a:tr>
                  <a:tr h="463518">
                    <a:tc>
                      <a:txBody>
                        <a:bodyPr/>
                        <a:lstStyle/>
                        <a:p>
                          <a:endParaRPr lang="zh-CN"/>
                        </a:p>
                      </a:txBody>
                      <a:tcPr anchor="ctr">
                        <a:blipFill>
                          <a:blip r:embed="rId4"/>
                          <a:stretch>
                            <a:fillRect l="-1587" t="-198701" r="-457143" b="-200000"/>
                          </a:stretch>
                        </a:blipFill>
                      </a:tcPr>
                    </a:tc>
                    <a:tc>
                      <a:txBody>
                        <a:bodyPr/>
                        <a:lstStyle/>
                        <a:p>
                          <a:pPr algn="ctr"/>
                          <a:r>
                            <a:rPr lang="en-US" altLang="zh-CN" sz="1800" dirty="0"/>
                            <a:t>3</a:t>
                          </a:r>
                          <a:endParaRPr lang="zh-CN" altLang="en-US" sz="1800" dirty="0">
                            <a:latin typeface="Calibri" panose="020F0502020204030204" pitchFamily="34" charset="0"/>
                          </a:endParaRPr>
                        </a:p>
                      </a:txBody>
                      <a:tcPr anchor="ctr"/>
                    </a:tc>
                    <a:tc>
                      <a:txBody>
                        <a:bodyPr/>
                        <a:lstStyle/>
                        <a:p>
                          <a:pPr algn="ctr"/>
                          <a:r>
                            <a:rPr lang="en-US" altLang="zh-CN" sz="1800" dirty="0">
                              <a:solidFill>
                                <a:srgbClr val="FF0000"/>
                              </a:solidFill>
                            </a:rPr>
                            <a:t>2</a:t>
                          </a:r>
                          <a:endParaRPr lang="zh-CN" altLang="en-US" sz="1800" dirty="0">
                            <a:solidFill>
                              <a:srgbClr val="FF0000"/>
                            </a:solidFill>
                            <a:latin typeface="Calibri" panose="020F0502020204030204" pitchFamily="34" charset="0"/>
                          </a:endParaRPr>
                        </a:p>
                      </a:txBody>
                      <a:tcPr anchor="ctr"/>
                    </a:tc>
                    <a:tc>
                      <a:txBody>
                        <a:bodyPr/>
                        <a:lstStyle/>
                        <a:p>
                          <a:pPr algn="ctr"/>
                          <a:r>
                            <a:rPr lang="en-US" altLang="zh-CN" sz="1800" dirty="0"/>
                            <a:t>7</a:t>
                          </a: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2"/>
                      </a:ext>
                    </a:extLst>
                  </a:tr>
                  <a:tr h="463518">
                    <a:tc>
                      <a:txBody>
                        <a:bodyPr/>
                        <a:lstStyle/>
                        <a:p>
                          <a:endParaRPr lang="zh-CN"/>
                        </a:p>
                      </a:txBody>
                      <a:tcPr anchor="ctr">
                        <a:blipFill>
                          <a:blip r:embed="rId4"/>
                          <a:stretch>
                            <a:fillRect l="-1587" t="-302632" r="-457143" b="-102632"/>
                          </a:stretch>
                        </a:blipFill>
                      </a:tcPr>
                    </a:tc>
                    <a:tc>
                      <a:txBody>
                        <a:bodyPr/>
                        <a:lstStyle/>
                        <a:p>
                          <a:pPr algn="ctr"/>
                          <a:r>
                            <a:rPr lang="en-US" altLang="zh-CN" sz="1800" dirty="0">
                              <a:latin typeface="+mn-lt"/>
                            </a:rPr>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solidFill>
                                <a:srgbClr val="FF0000"/>
                              </a:solidFill>
                            </a:rPr>
                            <a:t>2</a:t>
                          </a:r>
                          <a:endParaRPr lang="zh-CN" altLang="en-US" sz="1800" dirty="0">
                            <a:solidFill>
                              <a:srgbClr val="FF0000"/>
                            </a:solidFill>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3"/>
                      </a:ext>
                    </a:extLst>
                  </a:tr>
                  <a:tr h="463518">
                    <a:tc>
                      <a:txBody>
                        <a:bodyPr/>
                        <a:lstStyle/>
                        <a:p>
                          <a:endParaRPr lang="zh-CN" altLang="en-US" sz="1800" b="1" i="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chemeClr val="tx1"/>
                            </a:solidFill>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8" name="Oval 5"/>
              <p:cNvSpPr/>
              <p:nvPr/>
            </p:nvSpPr>
            <p:spPr>
              <a:xfrm>
                <a:off x="1115616" y="3149809"/>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1</m:t>
                          </m:r>
                        </m:sub>
                      </m:sSub>
                    </m:oMath>
                  </m:oMathPara>
                </a14:m>
                <a:endParaRPr lang="en-US" dirty="0"/>
              </a:p>
            </p:txBody>
          </p:sp>
        </mc:Choice>
        <mc:Fallback xmlns="">
          <p:sp>
            <p:nvSpPr>
              <p:cNvPr id="8" name="Oval 5"/>
              <p:cNvSpPr>
                <a:spLocks noRot="1" noChangeAspect="1" noMove="1" noResize="1" noEditPoints="1" noAdjustHandles="1" noChangeArrowheads="1" noChangeShapeType="1" noTextEdit="1"/>
              </p:cNvSpPr>
              <p:nvPr/>
            </p:nvSpPr>
            <p:spPr>
              <a:xfrm>
                <a:off x="1115616" y="3149809"/>
                <a:ext cx="356615" cy="356615"/>
              </a:xfrm>
              <a:prstGeom prst="ellipse">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Oval 6"/>
              <p:cNvSpPr/>
              <p:nvPr/>
            </p:nvSpPr>
            <p:spPr>
              <a:xfrm>
                <a:off x="1114138" y="3770896"/>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2</m:t>
                          </m:r>
                        </m:sub>
                      </m:sSub>
                    </m:oMath>
                  </m:oMathPara>
                </a14:m>
                <a:endParaRPr lang="en-US" dirty="0"/>
              </a:p>
            </p:txBody>
          </p:sp>
        </mc:Choice>
        <mc:Fallback xmlns="">
          <p:sp>
            <p:nvSpPr>
              <p:cNvPr id="9" name="Oval 6"/>
              <p:cNvSpPr>
                <a:spLocks noRot="1" noChangeAspect="1" noMove="1" noResize="1" noEditPoints="1" noAdjustHandles="1" noChangeArrowheads="1" noChangeShapeType="1" noTextEdit="1"/>
              </p:cNvSpPr>
              <p:nvPr/>
            </p:nvSpPr>
            <p:spPr>
              <a:xfrm>
                <a:off x="1114138" y="3770896"/>
                <a:ext cx="356615" cy="356615"/>
              </a:xfrm>
              <a:prstGeom prst="ellipse">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Oval 7"/>
              <p:cNvSpPr/>
              <p:nvPr/>
            </p:nvSpPr>
            <p:spPr>
              <a:xfrm>
                <a:off x="1114137" y="4351508"/>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3</m:t>
                          </m:r>
                        </m:sub>
                      </m:sSub>
                    </m:oMath>
                  </m:oMathPara>
                </a14:m>
                <a:endParaRPr lang="en-US" dirty="0"/>
              </a:p>
            </p:txBody>
          </p:sp>
        </mc:Choice>
        <mc:Fallback xmlns="">
          <p:sp>
            <p:nvSpPr>
              <p:cNvPr id="10" name="Oval 7"/>
              <p:cNvSpPr>
                <a:spLocks noRot="1" noChangeAspect="1" noMove="1" noResize="1" noEditPoints="1" noAdjustHandles="1" noChangeArrowheads="1" noChangeShapeType="1" noTextEdit="1"/>
              </p:cNvSpPr>
              <p:nvPr/>
            </p:nvSpPr>
            <p:spPr>
              <a:xfrm>
                <a:off x="1114137" y="4351508"/>
                <a:ext cx="356615" cy="356615"/>
              </a:xfrm>
              <a:prstGeom prst="ellipse">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Oval 8"/>
              <p:cNvSpPr/>
              <p:nvPr/>
            </p:nvSpPr>
            <p:spPr>
              <a:xfrm>
                <a:off x="2555778" y="3145078"/>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1</m:t>
                          </m:r>
                        </m:sub>
                      </m:sSub>
                    </m:oMath>
                  </m:oMathPara>
                </a14:m>
                <a:endParaRPr lang="en-US" dirty="0"/>
              </a:p>
            </p:txBody>
          </p:sp>
        </mc:Choice>
        <mc:Fallback xmlns="">
          <p:sp>
            <p:nvSpPr>
              <p:cNvPr id="11" name="Oval 8"/>
              <p:cNvSpPr>
                <a:spLocks noRot="1" noChangeAspect="1" noMove="1" noResize="1" noEditPoints="1" noAdjustHandles="1" noChangeArrowheads="1" noChangeShapeType="1" noTextEdit="1"/>
              </p:cNvSpPr>
              <p:nvPr/>
            </p:nvSpPr>
            <p:spPr>
              <a:xfrm>
                <a:off x="2555778" y="3145078"/>
                <a:ext cx="356615" cy="356615"/>
              </a:xfrm>
              <a:prstGeom prst="ellipse">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Oval 9"/>
              <p:cNvSpPr/>
              <p:nvPr/>
            </p:nvSpPr>
            <p:spPr>
              <a:xfrm>
                <a:off x="2555778" y="3770077"/>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2</m:t>
                          </m:r>
                        </m:sub>
                      </m:sSub>
                    </m:oMath>
                  </m:oMathPara>
                </a14:m>
                <a:endParaRPr lang="en-US" dirty="0"/>
              </a:p>
            </p:txBody>
          </p:sp>
        </mc:Choice>
        <mc:Fallback xmlns="">
          <p:sp>
            <p:nvSpPr>
              <p:cNvPr id="12" name="Oval 9"/>
              <p:cNvSpPr>
                <a:spLocks noRot="1" noChangeAspect="1" noMove="1" noResize="1" noEditPoints="1" noAdjustHandles="1" noChangeArrowheads="1" noChangeShapeType="1" noTextEdit="1"/>
              </p:cNvSpPr>
              <p:nvPr/>
            </p:nvSpPr>
            <p:spPr>
              <a:xfrm>
                <a:off x="2555778" y="3770077"/>
                <a:ext cx="356615" cy="356615"/>
              </a:xfrm>
              <a:prstGeom prst="ellipse">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Oval 10"/>
              <p:cNvSpPr/>
              <p:nvPr/>
            </p:nvSpPr>
            <p:spPr>
              <a:xfrm>
                <a:off x="2560645" y="4347131"/>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3</m:t>
                          </m:r>
                        </m:sub>
                      </m:sSub>
                    </m:oMath>
                  </m:oMathPara>
                </a14:m>
                <a:endParaRPr lang="en-US" dirty="0"/>
              </a:p>
            </p:txBody>
          </p:sp>
        </mc:Choice>
        <mc:Fallback xmlns="">
          <p:sp>
            <p:nvSpPr>
              <p:cNvPr id="13" name="Oval 10"/>
              <p:cNvSpPr>
                <a:spLocks noRot="1" noChangeAspect="1" noMove="1" noResize="1" noEditPoints="1" noAdjustHandles="1" noChangeArrowheads="1" noChangeShapeType="1" noTextEdit="1"/>
              </p:cNvSpPr>
              <p:nvPr/>
            </p:nvSpPr>
            <p:spPr>
              <a:xfrm>
                <a:off x="2560645" y="4347131"/>
                <a:ext cx="356615" cy="356615"/>
              </a:xfrm>
              <a:prstGeom prst="ellipse">
                <a:avLst/>
              </a:prstGeom>
              <a:blipFill>
                <a:blip r:embed="rId10"/>
                <a:stretch>
                  <a:fillRect/>
                </a:stretch>
              </a:blipFill>
            </p:spPr>
            <p:txBody>
              <a:bodyPr/>
              <a:lstStyle/>
              <a:p>
                <a:r>
                  <a:rPr lang="zh-CN" altLang="en-US">
                    <a:noFill/>
                  </a:rPr>
                  <a:t> </a:t>
                </a:r>
              </a:p>
            </p:txBody>
          </p:sp>
        </mc:Fallback>
      </mc:AlternateContent>
      <p:cxnSp>
        <p:nvCxnSpPr>
          <p:cNvPr id="14" name="直接连接符 13"/>
          <p:cNvCxnSpPr>
            <a:stCxn id="8" idx="6"/>
            <a:endCxn id="11" idx="2"/>
          </p:cNvCxnSpPr>
          <p:nvPr/>
        </p:nvCxnSpPr>
        <p:spPr bwMode="auto">
          <a:xfrm flipV="1">
            <a:off x="1472231" y="3323386"/>
            <a:ext cx="1083547" cy="4731"/>
          </a:xfrm>
          <a:prstGeom prst="line">
            <a:avLst/>
          </a:prstGeom>
          <a:solidFill>
            <a:srgbClr val="C0C0C0">
              <a:alpha val="0"/>
            </a:srgbClr>
          </a:solidFill>
          <a:ln w="28575" cap="flat" cmpd="sng" algn="ctr">
            <a:solidFill>
              <a:srgbClr val="FF0000"/>
            </a:solidFill>
            <a:prstDash val="solid"/>
            <a:round/>
            <a:headEnd type="none" w="med" len="med"/>
            <a:tailEnd type="none" w="med" len="med"/>
          </a:ln>
        </p:spPr>
      </p:cxnSp>
      <p:cxnSp>
        <p:nvCxnSpPr>
          <p:cNvPr id="15" name="直接连接符 14"/>
          <p:cNvCxnSpPr>
            <a:stCxn id="9" idx="6"/>
            <a:endCxn id="11" idx="2"/>
          </p:cNvCxnSpPr>
          <p:nvPr/>
        </p:nvCxnSpPr>
        <p:spPr bwMode="auto">
          <a:xfrm flipV="1">
            <a:off x="1470753" y="3323386"/>
            <a:ext cx="1085025" cy="625818"/>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16" name="直接连接符 15"/>
          <p:cNvCxnSpPr>
            <a:stCxn id="9" idx="6"/>
            <a:endCxn id="13" idx="2"/>
          </p:cNvCxnSpPr>
          <p:nvPr/>
        </p:nvCxnSpPr>
        <p:spPr bwMode="auto">
          <a:xfrm>
            <a:off x="1470753" y="3949204"/>
            <a:ext cx="1089892" cy="576235"/>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17" name="直接连接符 16"/>
          <p:cNvCxnSpPr>
            <a:stCxn id="10" idx="6"/>
            <a:endCxn id="13" idx="2"/>
          </p:cNvCxnSpPr>
          <p:nvPr/>
        </p:nvCxnSpPr>
        <p:spPr bwMode="auto">
          <a:xfrm flipV="1">
            <a:off x="1470752" y="4525439"/>
            <a:ext cx="1089893" cy="4377"/>
          </a:xfrm>
          <a:prstGeom prst="line">
            <a:avLst/>
          </a:prstGeom>
          <a:solidFill>
            <a:srgbClr val="C0C0C0">
              <a:alpha val="0"/>
            </a:srgbClr>
          </a:solidFill>
          <a:ln w="28575" cap="flat" cmpd="sng" algn="ctr">
            <a:solidFill>
              <a:srgbClr val="FF0000"/>
            </a:solidFill>
            <a:prstDash val="solid"/>
            <a:round/>
            <a:headEnd type="none" w="med" len="med"/>
            <a:tailEnd type="none" w="med" len="med"/>
          </a:ln>
        </p:spPr>
      </p:cxnSp>
      <p:cxnSp>
        <p:nvCxnSpPr>
          <p:cNvPr id="18" name="直接连接符 17"/>
          <p:cNvCxnSpPr>
            <a:stCxn id="9" idx="6"/>
            <a:endCxn id="12" idx="2"/>
          </p:cNvCxnSpPr>
          <p:nvPr/>
        </p:nvCxnSpPr>
        <p:spPr bwMode="auto">
          <a:xfrm flipV="1">
            <a:off x="1470753" y="3948385"/>
            <a:ext cx="1085025" cy="819"/>
          </a:xfrm>
          <a:prstGeom prst="line">
            <a:avLst/>
          </a:prstGeom>
          <a:solidFill>
            <a:srgbClr val="C0C0C0">
              <a:alpha val="0"/>
            </a:srgbClr>
          </a:solidFill>
          <a:ln w="28575" cap="flat" cmpd="sng" algn="ctr">
            <a:solidFill>
              <a:srgbClr val="FF0000"/>
            </a:solidFill>
            <a:prstDash val="solid"/>
            <a:round/>
            <a:headEnd type="none" w="med" len="med"/>
            <a:tailEnd type="none" w="med" len="med"/>
          </a:ln>
        </p:spPr>
      </p:cxnSp>
      <p:sp>
        <p:nvSpPr>
          <p:cNvPr id="19"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65</a:t>
            </a:fld>
            <a:endParaRPr lang="en-US" altLang="zh-CN" sz="1200" b="0">
              <a:ea typeface="Gulim" pitchFamily="34" charset="-127"/>
            </a:endParaRPr>
          </a:p>
        </p:txBody>
      </p:sp>
    </p:spTree>
    <p:extLst>
      <p:ext uri="{BB962C8B-B14F-4D97-AF65-F5344CB8AC3E}">
        <p14:creationId xmlns:p14="http://schemas.microsoft.com/office/powerpoint/2010/main" val="40989770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747" name="Rectangle 3"/>
              <p:cNvSpPr txBox="1">
                <a:spLocks noChangeArrowheads="1"/>
              </p:cNvSpPr>
              <p:nvPr/>
            </p:nvSpPr>
            <p:spPr bwMode="auto">
              <a:xfrm>
                <a:off x="228600" y="957263"/>
                <a:ext cx="8591550" cy="167964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Basic idea</a:t>
                </a:r>
              </a:p>
              <a:p>
                <a:pPr lvl="1" algn="just">
                  <a:lnSpc>
                    <a:spcPct val="95000"/>
                  </a:lnSpc>
                  <a:spcBef>
                    <a:spcPct val="25000"/>
                  </a:spcBef>
                  <a:spcAft>
                    <a:spcPct val="10000"/>
                  </a:spcAft>
                  <a:buSzPct val="60000"/>
                  <a:defRPr/>
                </a:pPr>
                <a:r>
                  <a:rPr lang="en-US" altLang="zh-CN" sz="2300" dirty="0">
                    <a:latin typeface="+mn-lt"/>
                    <a:cs typeface="ＭＳ Ｐゴシック" charset="-128"/>
                  </a:rPr>
                  <a:t>Filter the edges with weights </a:t>
                </a:r>
                <a:r>
                  <a:rPr lang="en-US" altLang="zh-CN" sz="2300" dirty="0">
                    <a:cs typeface="ＭＳ Ｐゴシック" charset="-128"/>
                  </a:rPr>
                  <a:t>lower</a:t>
                </a:r>
                <a:r>
                  <a:rPr lang="en-US" altLang="zh-CN" sz="2300" dirty="0">
                    <a:latin typeface="+mn-lt"/>
                    <a:cs typeface="ＭＳ Ｐゴシック" charset="-128"/>
                  </a:rPr>
                  <a:t> than </a:t>
                </a:r>
                <a14:m>
                  <m:oMath xmlns:m="http://schemas.openxmlformats.org/officeDocument/2006/math">
                    <m:sSup>
                      <m:sSupPr>
                        <m:ctrlPr>
                          <a:rPr lang="en-US" altLang="zh-CN" sz="2300" b="0" i="1">
                            <a:latin typeface="Cambria Math" panose="02040503050406030204" pitchFamily="18" charset="0"/>
                            <a:cs typeface="ＭＳ Ｐゴシック" charset="-128"/>
                          </a:rPr>
                        </m:ctrlPr>
                      </m:sSupPr>
                      <m:e>
                        <m:r>
                          <m:rPr>
                            <m:sty m:val="p"/>
                          </m:rPr>
                          <a:rPr lang="en-US" altLang="zh-CN" sz="2300" b="0" i="0">
                            <a:latin typeface="Cambria Math" panose="02040503050406030204" pitchFamily="18" charset="0"/>
                            <a:cs typeface="ＭＳ Ｐゴシック" charset="-128"/>
                          </a:rPr>
                          <m:t>e</m:t>
                        </m:r>
                      </m:e>
                      <m:sup>
                        <m:r>
                          <a:rPr lang="en-US" altLang="zh-CN" sz="2300" b="0" i="0" smtClean="0">
                            <a:latin typeface="Cambria Math" panose="02040503050406030204" pitchFamily="18" charset="0"/>
                            <a:cs typeface="ＭＳ Ｐゴシック" charset="-128"/>
                          </a:rPr>
                          <m:t>0</m:t>
                        </m:r>
                      </m:sup>
                    </m:sSup>
                    <m:r>
                      <a:rPr lang="en-US" altLang="zh-CN" sz="2300" b="0" i="0" smtClean="0">
                        <a:latin typeface="Cambria Math" panose="02040503050406030204" pitchFamily="18" charset="0"/>
                        <a:cs typeface="ＭＳ Ｐゴシック" charset="-128"/>
                      </a:rPr>
                      <m:t>=1</m:t>
                    </m:r>
                    <m:r>
                      <a:rPr lang="en-US" altLang="zh-CN" sz="2300" b="0" i="0">
                        <a:latin typeface="Cambria Math" panose="02040503050406030204" pitchFamily="18" charset="0"/>
                        <a:cs typeface="ＭＳ Ｐゴシック" charset="-128"/>
                      </a:rPr>
                      <m:t>.</m:t>
                    </m:r>
                  </m:oMath>
                </a14:m>
                <a:endParaRPr lang="en-US" altLang="zh-CN" sz="2300" b="0" dirty="0">
                  <a:latin typeface="+mn-lt"/>
                  <a:cs typeface="ＭＳ Ｐゴシック" charset="-128"/>
                </a:endParaRPr>
              </a:p>
              <a:p>
                <a:pPr lvl="1" algn="just">
                  <a:lnSpc>
                    <a:spcPct val="95000"/>
                  </a:lnSpc>
                  <a:spcBef>
                    <a:spcPct val="25000"/>
                  </a:spcBef>
                  <a:spcAft>
                    <a:spcPct val="10000"/>
                  </a:spcAft>
                  <a:buSzPct val="60000"/>
                  <a:defRPr/>
                </a:pPr>
                <a:r>
                  <a:rPr lang="en-US" altLang="zh-CN" sz="2300" dirty="0">
                    <a:latin typeface="+mn-lt"/>
                    <a:cs typeface="ＭＳ Ｐゴシック" charset="-128"/>
                  </a:rPr>
                  <a:t>For each new arriving object, use a greedy strategy on the remaining edges.</a:t>
                </a:r>
              </a:p>
            </p:txBody>
          </p:sp>
        </mc:Choice>
        <mc:Fallback xmlns="">
          <p:sp>
            <p:nvSpPr>
              <p:cNvPr id="31747" name="Rectangle 3"/>
              <p:cNvSpPr txBox="1">
                <a:spLocks noRot="1" noChangeAspect="1" noMove="1" noResize="1" noEditPoints="1" noAdjustHandles="1" noChangeArrowheads="1" noChangeShapeType="1" noTextEdit="1"/>
              </p:cNvSpPr>
              <p:nvPr/>
            </p:nvSpPr>
            <p:spPr bwMode="auto">
              <a:xfrm>
                <a:off x="228600" y="957263"/>
                <a:ext cx="8591550" cy="1679649"/>
              </a:xfrm>
              <a:prstGeom prst="rect">
                <a:avLst/>
              </a:prstGeom>
              <a:blipFill>
                <a:blip r:embed="rId3"/>
                <a:stretch>
                  <a:fillRect l="-355" t="-5072" r="-994" b="-1195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 name="标题 1"/>
          <p:cNvSpPr>
            <a:spLocks noGrp="1"/>
          </p:cNvSpPr>
          <p:nvPr>
            <p:ph type="title"/>
          </p:nvPr>
        </p:nvSpPr>
        <p:spPr>
          <a:xfrm>
            <a:off x="0" y="98425"/>
            <a:ext cx="9144000" cy="738188"/>
          </a:xfrm>
        </p:spPr>
        <p:txBody>
          <a:bodyPr/>
          <a:lstStyle/>
          <a:p>
            <a:pPr algn="ctr" eaLnBrk="1" hangingPunct="1"/>
            <a:r>
              <a:rPr lang="en-US" altLang="zh-CN" sz="3500" dirty="0"/>
              <a:t>Baseline: Extended Greedy-RT Algorithm</a:t>
            </a:r>
            <a:endParaRPr lang="zh-CN" altLang="en-US" sz="3500" dirty="0"/>
          </a:p>
        </p:txBody>
      </p:sp>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extLst/>
              </p:nvPr>
            </p:nvGraphicFramePr>
            <p:xfrm>
              <a:off x="4572000" y="3212976"/>
              <a:ext cx="4248472" cy="2317590"/>
            </p:xfrm>
            <a:graphic>
              <a:graphicData uri="http://schemas.openxmlformats.org/drawingml/2006/table">
                <a:tbl>
                  <a:tblPr firstRow="1" bandRow="1">
                    <a:tableStyleId>{93296810-A885-4BE3-A3E7-6D5BEEA58F35}</a:tableStyleId>
                  </a:tblPr>
                  <a:tblGrid>
                    <a:gridCol w="768717">
                      <a:extLst>
                        <a:ext uri="{9D8B030D-6E8A-4147-A177-3AD203B41FA5}">
                          <a16:colId xmlns:a16="http://schemas.microsoft.com/office/drawing/2014/main" val="20000"/>
                        </a:ext>
                      </a:extLst>
                    </a:gridCol>
                    <a:gridCol w="695951">
                      <a:extLst>
                        <a:ext uri="{9D8B030D-6E8A-4147-A177-3AD203B41FA5}">
                          <a16:colId xmlns:a16="http://schemas.microsoft.com/office/drawing/2014/main" val="20001"/>
                        </a:ext>
                      </a:extLst>
                    </a:gridCol>
                    <a:gridCol w="695951">
                      <a:extLst>
                        <a:ext uri="{9D8B030D-6E8A-4147-A177-3AD203B41FA5}">
                          <a16:colId xmlns:a16="http://schemas.microsoft.com/office/drawing/2014/main" val="20002"/>
                        </a:ext>
                      </a:extLst>
                    </a:gridCol>
                    <a:gridCol w="695951">
                      <a:extLst>
                        <a:ext uri="{9D8B030D-6E8A-4147-A177-3AD203B41FA5}">
                          <a16:colId xmlns:a16="http://schemas.microsoft.com/office/drawing/2014/main" val="20003"/>
                        </a:ext>
                      </a:extLst>
                    </a:gridCol>
                    <a:gridCol w="695951">
                      <a:extLst>
                        <a:ext uri="{9D8B030D-6E8A-4147-A177-3AD203B41FA5}">
                          <a16:colId xmlns:a16="http://schemas.microsoft.com/office/drawing/2014/main" val="20004"/>
                        </a:ext>
                      </a:extLst>
                    </a:gridCol>
                    <a:gridCol w="695951">
                      <a:extLst>
                        <a:ext uri="{9D8B030D-6E8A-4147-A177-3AD203B41FA5}">
                          <a16:colId xmlns:a16="http://schemas.microsoft.com/office/drawing/2014/main" val="20005"/>
                        </a:ext>
                      </a:extLst>
                    </a:gridCol>
                  </a:tblGrid>
                  <a:tr h="463518">
                    <a:tc>
                      <a:txBody>
                        <a:bodyPr/>
                        <a:lstStyle/>
                        <a:p>
                          <a:endParaRPr lang="zh-CN" altLang="en-US" sz="1800" b="1" i="1" kern="1200" dirty="0">
                            <a:solidFill>
                              <a:schemeClr val="tx1"/>
                            </a:solidFill>
                            <a:latin typeface="Calibri" panose="020F0502020204030204" pitchFamily="34" charset="0"/>
                            <a:ea typeface="+mn-ea"/>
                            <a:cs typeface="+mn-cs"/>
                          </a:endParaRP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𝟏</m:t>
                                    </m:r>
                                  </m:sub>
                                </m:sSub>
                              </m:oMath>
                            </m:oMathPara>
                          </a14:m>
                          <a:endParaRPr lang="zh-CN" altLang="en-US" sz="1800" b="1" dirty="0">
                            <a:solidFill>
                              <a:schemeClr val="tx1"/>
                            </a:solidFill>
                            <a:latin typeface="Calibri" panose="020F0502020204030204" pitchFamily="34" charset="0"/>
                          </a:endParaRP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𝟐</m:t>
                                    </m:r>
                                  </m:sub>
                                </m:sSub>
                              </m:oMath>
                            </m:oMathPara>
                          </a14:m>
                          <a:endParaRPr lang="zh-CN" altLang="en-US" sz="1800" b="1" dirty="0">
                            <a:solidFill>
                              <a:schemeClr val="tx1"/>
                            </a:solidFill>
                            <a:latin typeface="Calibri" panose="020F0502020204030204" pitchFamily="34" charset="0"/>
                          </a:endParaRP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𝟑</m:t>
                                    </m:r>
                                  </m:sub>
                                </m:sSub>
                              </m:oMath>
                            </m:oMathPara>
                          </a14:m>
                          <a:endParaRPr lang="zh-CN" altLang="en-US" sz="1800" b="1" dirty="0">
                            <a:solidFill>
                              <a:schemeClr val="tx1"/>
                            </a:solidFill>
                            <a:latin typeface="Calibri" panose="020F0502020204030204" pitchFamily="34" charset="0"/>
                          </a:endParaRP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𝟒</m:t>
                                    </m:r>
                                  </m:sub>
                                </m:sSub>
                              </m:oMath>
                            </m:oMathPara>
                          </a14:m>
                          <a:endParaRPr lang="zh-CN" altLang="en-US" sz="1800" b="1" dirty="0">
                            <a:solidFill>
                              <a:schemeClr val="tx1"/>
                            </a:solidFill>
                            <a:latin typeface="Calibri" panose="020F0502020204030204" pitchFamily="34" charset="0"/>
                          </a:endParaRPr>
                        </a:p>
                      </a:txBody>
                      <a:tcPr anchor="ctr"/>
                    </a:tc>
                    <a:tc>
                      <a:txBody>
                        <a:bodyPr/>
                        <a:lstStyle/>
                        <a:p>
                          <a:endParaRPr lang="zh-CN" altLang="en-US" sz="1800" b="1" dirty="0">
                            <a:solidFill>
                              <a:schemeClr val="tx1"/>
                            </a:solidFill>
                            <a:latin typeface="Calibri" panose="020F0502020204030204" pitchFamily="34" charset="0"/>
                          </a:endParaRPr>
                        </a:p>
                      </a:txBody>
                      <a:tcPr anchor="ctr"/>
                    </a:tc>
                    <a:extLst>
                      <a:ext uri="{0D108BD9-81ED-4DB2-BD59-A6C34878D82A}">
                        <a16:rowId xmlns:a16="http://schemas.microsoft.com/office/drawing/2014/main" val="10000"/>
                      </a:ext>
                    </a:extLst>
                  </a:tr>
                  <a:tr h="463518">
                    <a:tc>
                      <a:txBody>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𝟏</m:t>
                                  </m:r>
                                </m:sub>
                              </m:sSub>
                            </m:oMath>
                          </a14:m>
                          <a:r>
                            <a:rPr lang="en-US" altLang="zh-CN" sz="1800" b="1" i="0" dirty="0">
                              <a:latin typeface="Calibri" panose="020F0502020204030204" pitchFamily="34" charset="0"/>
                            </a:rPr>
                            <a:t>(1)</a:t>
                          </a:r>
                          <a:endParaRPr lang="zh-CN" altLang="en-US" sz="1800" b="1" i="0" dirty="0">
                            <a:latin typeface="Calibri" panose="020F0502020204030204" pitchFamily="34" charset="0"/>
                          </a:endParaRPr>
                        </a:p>
                      </a:txBody>
                      <a:tcPr anchor="ctr"/>
                    </a:tc>
                    <a:tc>
                      <a:txBody>
                        <a:bodyPr/>
                        <a:lstStyle/>
                        <a:p>
                          <a:pPr algn="ctr"/>
                          <a:r>
                            <a:rPr lang="en-US" altLang="zh-CN" sz="1800" dirty="0">
                              <a:solidFill>
                                <a:srgbClr val="FF0000"/>
                              </a:solidFill>
                            </a:rPr>
                            <a:t>4</a:t>
                          </a:r>
                          <a:endParaRPr lang="zh-CN" altLang="en-US" sz="1800" dirty="0">
                            <a:solidFill>
                              <a:srgbClr val="FF0000"/>
                            </a:solidFill>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1"/>
                      </a:ext>
                    </a:extLst>
                  </a:tr>
                  <a:tr h="463518">
                    <a:tc>
                      <a:txBody>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𝟐</m:t>
                                  </m:r>
                                </m:sub>
                              </m:sSub>
                            </m:oMath>
                          </a14:m>
                          <a:r>
                            <a:rPr lang="en-US" altLang="zh-CN" sz="1800" b="1" i="0" dirty="0">
                              <a:latin typeface="Calibri" panose="020F0502020204030204" pitchFamily="34" charset="0"/>
                            </a:rPr>
                            <a:t>(1)</a:t>
                          </a:r>
                          <a:endParaRPr lang="zh-CN" altLang="en-US" sz="1800" b="1" i="0" dirty="0">
                            <a:latin typeface="Calibri" panose="020F0502020204030204" pitchFamily="34" charset="0"/>
                          </a:endParaRPr>
                        </a:p>
                      </a:txBody>
                      <a:tcPr anchor="ctr"/>
                    </a:tc>
                    <a:tc>
                      <a:txBody>
                        <a:bodyPr/>
                        <a:lstStyle/>
                        <a:p>
                          <a:pPr algn="ctr"/>
                          <a:r>
                            <a:rPr lang="en-US" altLang="zh-CN" sz="1800" dirty="0"/>
                            <a:t>3</a:t>
                          </a:r>
                          <a:endParaRPr lang="zh-CN" altLang="en-US" sz="1800" dirty="0">
                            <a:latin typeface="Calibri" panose="020F0502020204030204" pitchFamily="34" charset="0"/>
                          </a:endParaRPr>
                        </a:p>
                      </a:txBody>
                      <a:tcPr anchor="ctr"/>
                    </a:tc>
                    <a:tc>
                      <a:txBody>
                        <a:bodyPr/>
                        <a:lstStyle/>
                        <a:p>
                          <a:pPr algn="ctr"/>
                          <a:r>
                            <a:rPr lang="en-US" altLang="zh-CN" sz="1800" dirty="0">
                              <a:solidFill>
                                <a:srgbClr val="FF0000"/>
                              </a:solidFill>
                            </a:rPr>
                            <a:t>2</a:t>
                          </a:r>
                          <a:endParaRPr lang="zh-CN" altLang="en-US" sz="1800" dirty="0">
                            <a:solidFill>
                              <a:srgbClr val="FF0000"/>
                            </a:solidFill>
                            <a:latin typeface="Calibri" panose="020F0502020204030204" pitchFamily="34" charset="0"/>
                          </a:endParaRPr>
                        </a:p>
                      </a:txBody>
                      <a:tcPr anchor="ctr"/>
                    </a:tc>
                    <a:tc>
                      <a:txBody>
                        <a:bodyPr/>
                        <a:lstStyle/>
                        <a:p>
                          <a:pPr algn="ctr"/>
                          <a:r>
                            <a:rPr lang="en-US" altLang="zh-CN" sz="1800" dirty="0"/>
                            <a:t>7</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2"/>
                      </a:ext>
                    </a:extLst>
                  </a:tr>
                  <a:tr h="463518">
                    <a:tc>
                      <a:txBody>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𝟑</m:t>
                                  </m:r>
                                </m:sub>
                              </m:sSub>
                            </m:oMath>
                          </a14:m>
                          <a:r>
                            <a:rPr lang="en-US" altLang="zh-CN" sz="1800" b="1" i="0" dirty="0">
                              <a:latin typeface="Calibri" panose="020F0502020204030204" pitchFamily="34" charset="0"/>
                            </a:rPr>
                            <a:t>(1)</a:t>
                          </a:r>
                          <a:endParaRPr lang="zh-CN" altLang="en-US" sz="1800" b="1" i="0" dirty="0">
                            <a:latin typeface="Calibri" panose="020F0502020204030204" pitchFamily="34" charset="0"/>
                          </a:endParaRPr>
                        </a:p>
                      </a:txBody>
                      <a:tcPr anchor="ctr"/>
                    </a:tc>
                    <a:tc>
                      <a:txBody>
                        <a:bodyPr/>
                        <a:lstStyle/>
                        <a:p>
                          <a:pPr algn="ctr"/>
                          <a:r>
                            <a:rPr lang="en-US" altLang="zh-CN" sz="1800" dirty="0">
                              <a:latin typeface="+mn-lt"/>
                            </a:rPr>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solidFill>
                                <a:srgbClr val="FF0000"/>
                              </a:solidFill>
                            </a:rPr>
                            <a:t>2</a:t>
                          </a:r>
                          <a:endParaRPr lang="zh-CN" altLang="en-US" sz="1800" dirty="0">
                            <a:solidFill>
                              <a:srgbClr val="FF0000"/>
                            </a:solidFill>
                            <a:latin typeface="Calibri" panose="020F0502020204030204" pitchFamily="34" charset="0"/>
                          </a:endParaRPr>
                        </a:p>
                      </a:txBody>
                      <a:tcPr anchor="ctr"/>
                    </a:tc>
                    <a:tc>
                      <a:txBody>
                        <a:bodyPr/>
                        <a:lstStyle/>
                        <a:p>
                          <a:pPr algn="ctr"/>
                          <a:r>
                            <a:rPr lang="en-US" altLang="zh-CN" sz="1800" dirty="0"/>
                            <a:t>11</a:t>
                          </a:r>
                          <a:endParaRPr lang="zh-CN" altLang="en-US" sz="1800" dirty="0">
                            <a:solidFill>
                              <a:srgbClr val="FF0000"/>
                            </a:solidFill>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3"/>
                      </a:ext>
                    </a:extLst>
                  </a:tr>
                  <a:tr h="463518">
                    <a:tc>
                      <a:txBody>
                        <a:bodyPr/>
                        <a:lstStyle/>
                        <a:p>
                          <a:endParaRPr lang="zh-CN" altLang="en-US" sz="1800" b="1" i="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chemeClr val="tx1"/>
                            </a:solidFill>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4"/>
                      </a:ext>
                    </a:extLst>
                  </a:tr>
                </a:tbl>
              </a:graphicData>
            </a:graphic>
          </p:graphicFrame>
        </mc:Choice>
        <mc:Fallback xmlns="">
          <p:graphicFrame>
            <p:nvGraphicFramePr>
              <p:cNvPr id="4" name="表格 3"/>
              <p:cNvGraphicFramePr>
                <a:graphicFrameLocks noGrp="1"/>
              </p:cNvGraphicFramePr>
              <p:nvPr>
                <p:extLst>
                  <p:ext uri="{D42A27DB-BD31-4B8C-83A1-F6EECF244321}">
                    <p14:modId xmlns:p14="http://schemas.microsoft.com/office/powerpoint/2010/main" val="4165869399"/>
                  </p:ext>
                </p:extLst>
              </p:nvPr>
            </p:nvGraphicFramePr>
            <p:xfrm>
              <a:off x="4572000" y="3212976"/>
              <a:ext cx="4248472" cy="2317590"/>
            </p:xfrm>
            <a:graphic>
              <a:graphicData uri="http://schemas.openxmlformats.org/drawingml/2006/table">
                <a:tbl>
                  <a:tblPr firstRow="1" bandRow="1">
                    <a:tableStyleId>{93296810-A885-4BE3-A3E7-6D5BEEA58F35}</a:tableStyleId>
                  </a:tblPr>
                  <a:tblGrid>
                    <a:gridCol w="768717">
                      <a:extLst>
                        <a:ext uri="{9D8B030D-6E8A-4147-A177-3AD203B41FA5}">
                          <a16:colId xmlns:a16="http://schemas.microsoft.com/office/drawing/2014/main" val="20000"/>
                        </a:ext>
                      </a:extLst>
                    </a:gridCol>
                    <a:gridCol w="695951">
                      <a:extLst>
                        <a:ext uri="{9D8B030D-6E8A-4147-A177-3AD203B41FA5}">
                          <a16:colId xmlns:a16="http://schemas.microsoft.com/office/drawing/2014/main" val="20001"/>
                        </a:ext>
                      </a:extLst>
                    </a:gridCol>
                    <a:gridCol w="695951">
                      <a:extLst>
                        <a:ext uri="{9D8B030D-6E8A-4147-A177-3AD203B41FA5}">
                          <a16:colId xmlns:a16="http://schemas.microsoft.com/office/drawing/2014/main" val="20002"/>
                        </a:ext>
                      </a:extLst>
                    </a:gridCol>
                    <a:gridCol w="695951">
                      <a:extLst>
                        <a:ext uri="{9D8B030D-6E8A-4147-A177-3AD203B41FA5}">
                          <a16:colId xmlns:a16="http://schemas.microsoft.com/office/drawing/2014/main" val="20003"/>
                        </a:ext>
                      </a:extLst>
                    </a:gridCol>
                    <a:gridCol w="695951">
                      <a:extLst>
                        <a:ext uri="{9D8B030D-6E8A-4147-A177-3AD203B41FA5}">
                          <a16:colId xmlns:a16="http://schemas.microsoft.com/office/drawing/2014/main" val="20004"/>
                        </a:ext>
                      </a:extLst>
                    </a:gridCol>
                    <a:gridCol w="695951">
                      <a:extLst>
                        <a:ext uri="{9D8B030D-6E8A-4147-A177-3AD203B41FA5}">
                          <a16:colId xmlns:a16="http://schemas.microsoft.com/office/drawing/2014/main" val="20005"/>
                        </a:ext>
                      </a:extLst>
                    </a:gridCol>
                  </a:tblGrid>
                  <a:tr h="463518">
                    <a:tc>
                      <a:txBody>
                        <a:bodyPr/>
                        <a:lstStyle/>
                        <a:p>
                          <a:endParaRPr lang="zh-CN" altLang="en-US" sz="1800" b="1" i="1" kern="1200" dirty="0">
                            <a:solidFill>
                              <a:schemeClr val="tx1"/>
                            </a:solidFill>
                            <a:latin typeface="Calibri" panose="020F0502020204030204" pitchFamily="34" charset="0"/>
                            <a:ea typeface="+mn-ea"/>
                            <a:cs typeface="+mn-cs"/>
                          </a:endParaRPr>
                        </a:p>
                      </a:txBody>
                      <a:tcPr anchor="ctr"/>
                    </a:tc>
                    <a:tc>
                      <a:txBody>
                        <a:bodyPr/>
                        <a:lstStyle/>
                        <a:p>
                          <a:endParaRPr lang="zh-CN"/>
                        </a:p>
                      </a:txBody>
                      <a:tcPr anchor="ctr">
                        <a:blipFill>
                          <a:blip r:embed="rId4"/>
                          <a:stretch>
                            <a:fillRect l="-112281" t="-1316" r="-405263" b="-403947"/>
                          </a:stretch>
                        </a:blipFill>
                      </a:tcPr>
                    </a:tc>
                    <a:tc>
                      <a:txBody>
                        <a:bodyPr/>
                        <a:lstStyle/>
                        <a:p>
                          <a:endParaRPr lang="zh-CN"/>
                        </a:p>
                      </a:txBody>
                      <a:tcPr anchor="ctr">
                        <a:blipFill>
                          <a:blip r:embed="rId4"/>
                          <a:stretch>
                            <a:fillRect l="-212281" t="-1316" r="-305263" b="-403947"/>
                          </a:stretch>
                        </a:blipFill>
                      </a:tcPr>
                    </a:tc>
                    <a:tc>
                      <a:txBody>
                        <a:bodyPr/>
                        <a:lstStyle/>
                        <a:p>
                          <a:endParaRPr lang="zh-CN"/>
                        </a:p>
                      </a:txBody>
                      <a:tcPr anchor="ctr">
                        <a:blipFill>
                          <a:blip r:embed="rId4"/>
                          <a:stretch>
                            <a:fillRect l="-309565" t="-1316" r="-202609" b="-403947"/>
                          </a:stretch>
                        </a:blipFill>
                      </a:tcPr>
                    </a:tc>
                    <a:tc>
                      <a:txBody>
                        <a:bodyPr/>
                        <a:lstStyle/>
                        <a:p>
                          <a:endParaRPr lang="zh-CN"/>
                        </a:p>
                      </a:txBody>
                      <a:tcPr anchor="ctr">
                        <a:blipFill>
                          <a:blip r:embed="rId4"/>
                          <a:stretch>
                            <a:fillRect l="-413158" t="-1316" r="-104386" b="-403947"/>
                          </a:stretch>
                        </a:blipFill>
                      </a:tcPr>
                    </a:tc>
                    <a:tc>
                      <a:txBody>
                        <a:bodyPr/>
                        <a:lstStyle/>
                        <a:p>
                          <a:pPr/>
                          <a:endParaRPr lang="zh-CN" altLang="en-US" sz="1800" b="1" dirty="0">
                            <a:solidFill>
                              <a:schemeClr val="tx1"/>
                            </a:solidFill>
                            <a:latin typeface="Calibri" panose="020F0502020204030204" pitchFamily="34" charset="0"/>
                          </a:endParaRPr>
                        </a:p>
                      </a:txBody>
                      <a:tcPr anchor="ctr"/>
                    </a:tc>
                    <a:extLst>
                      <a:ext uri="{0D108BD9-81ED-4DB2-BD59-A6C34878D82A}">
                        <a16:rowId xmlns:a16="http://schemas.microsoft.com/office/drawing/2014/main" val="10000"/>
                      </a:ext>
                    </a:extLst>
                  </a:tr>
                  <a:tr h="463518">
                    <a:tc>
                      <a:txBody>
                        <a:bodyPr/>
                        <a:lstStyle/>
                        <a:p>
                          <a:endParaRPr lang="zh-CN"/>
                        </a:p>
                      </a:txBody>
                      <a:tcPr anchor="ctr">
                        <a:blipFill>
                          <a:blip r:embed="rId4"/>
                          <a:stretch>
                            <a:fillRect l="-1587" t="-101316" r="-457143" b="-303947"/>
                          </a:stretch>
                        </a:blipFill>
                      </a:tcPr>
                    </a:tc>
                    <a:tc>
                      <a:txBody>
                        <a:bodyPr/>
                        <a:lstStyle/>
                        <a:p>
                          <a:pPr algn="ctr"/>
                          <a:r>
                            <a:rPr lang="en-US" altLang="zh-CN" sz="1800" dirty="0">
                              <a:solidFill>
                                <a:srgbClr val="FF0000"/>
                              </a:solidFill>
                            </a:rPr>
                            <a:t>4</a:t>
                          </a:r>
                          <a:endParaRPr lang="zh-CN" altLang="en-US" sz="1800" dirty="0">
                            <a:solidFill>
                              <a:srgbClr val="FF0000"/>
                            </a:solidFill>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1"/>
                      </a:ext>
                    </a:extLst>
                  </a:tr>
                  <a:tr h="463518">
                    <a:tc>
                      <a:txBody>
                        <a:bodyPr/>
                        <a:lstStyle/>
                        <a:p>
                          <a:endParaRPr lang="zh-CN"/>
                        </a:p>
                      </a:txBody>
                      <a:tcPr anchor="ctr">
                        <a:blipFill>
                          <a:blip r:embed="rId4"/>
                          <a:stretch>
                            <a:fillRect l="-1587" t="-198701" r="-457143" b="-200000"/>
                          </a:stretch>
                        </a:blipFill>
                      </a:tcPr>
                    </a:tc>
                    <a:tc>
                      <a:txBody>
                        <a:bodyPr/>
                        <a:lstStyle/>
                        <a:p>
                          <a:pPr algn="ctr"/>
                          <a:r>
                            <a:rPr lang="en-US" altLang="zh-CN" sz="1800" dirty="0"/>
                            <a:t>3</a:t>
                          </a:r>
                          <a:endParaRPr lang="zh-CN" altLang="en-US" sz="1800" dirty="0">
                            <a:latin typeface="Calibri" panose="020F0502020204030204" pitchFamily="34" charset="0"/>
                          </a:endParaRPr>
                        </a:p>
                      </a:txBody>
                      <a:tcPr anchor="ctr"/>
                    </a:tc>
                    <a:tc>
                      <a:txBody>
                        <a:bodyPr/>
                        <a:lstStyle/>
                        <a:p>
                          <a:pPr algn="ctr"/>
                          <a:r>
                            <a:rPr lang="en-US" altLang="zh-CN" sz="1800" dirty="0">
                              <a:solidFill>
                                <a:srgbClr val="FF0000"/>
                              </a:solidFill>
                            </a:rPr>
                            <a:t>2</a:t>
                          </a:r>
                          <a:endParaRPr lang="zh-CN" altLang="en-US" sz="1800" dirty="0">
                            <a:solidFill>
                              <a:srgbClr val="FF0000"/>
                            </a:solidFill>
                            <a:latin typeface="Calibri" panose="020F0502020204030204" pitchFamily="34" charset="0"/>
                          </a:endParaRPr>
                        </a:p>
                      </a:txBody>
                      <a:tcPr anchor="ctr"/>
                    </a:tc>
                    <a:tc>
                      <a:txBody>
                        <a:bodyPr/>
                        <a:lstStyle/>
                        <a:p>
                          <a:pPr algn="ctr"/>
                          <a:r>
                            <a:rPr lang="en-US" altLang="zh-CN" sz="1800" dirty="0"/>
                            <a:t>7</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2"/>
                      </a:ext>
                    </a:extLst>
                  </a:tr>
                  <a:tr h="463518">
                    <a:tc>
                      <a:txBody>
                        <a:bodyPr/>
                        <a:lstStyle/>
                        <a:p>
                          <a:endParaRPr lang="zh-CN"/>
                        </a:p>
                      </a:txBody>
                      <a:tcPr anchor="ctr">
                        <a:blipFill>
                          <a:blip r:embed="rId4"/>
                          <a:stretch>
                            <a:fillRect l="-1587" t="-302632" r="-457143" b="-102632"/>
                          </a:stretch>
                        </a:blipFill>
                      </a:tcPr>
                    </a:tc>
                    <a:tc>
                      <a:txBody>
                        <a:bodyPr/>
                        <a:lstStyle/>
                        <a:p>
                          <a:pPr algn="ctr"/>
                          <a:r>
                            <a:rPr lang="en-US" altLang="zh-CN" sz="1800" dirty="0">
                              <a:latin typeface="+mn-lt"/>
                            </a:rPr>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solidFill>
                                <a:srgbClr val="FF0000"/>
                              </a:solidFill>
                            </a:rPr>
                            <a:t>2</a:t>
                          </a:r>
                          <a:endParaRPr lang="zh-CN" altLang="en-US" sz="1800" dirty="0">
                            <a:solidFill>
                              <a:srgbClr val="FF0000"/>
                            </a:solidFill>
                            <a:latin typeface="Calibri" panose="020F0502020204030204" pitchFamily="34" charset="0"/>
                          </a:endParaRPr>
                        </a:p>
                      </a:txBody>
                      <a:tcPr anchor="ctr"/>
                    </a:tc>
                    <a:tc>
                      <a:txBody>
                        <a:bodyPr/>
                        <a:lstStyle/>
                        <a:p>
                          <a:pPr algn="ctr"/>
                          <a:r>
                            <a:rPr lang="en-US" altLang="zh-CN" sz="1800" dirty="0"/>
                            <a:t>11</a:t>
                          </a:r>
                          <a:endParaRPr lang="zh-CN" altLang="en-US" sz="1800" dirty="0">
                            <a:solidFill>
                              <a:srgbClr val="FF0000"/>
                            </a:solidFill>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3"/>
                      </a:ext>
                    </a:extLst>
                  </a:tr>
                  <a:tr h="463518">
                    <a:tc>
                      <a:txBody>
                        <a:bodyPr/>
                        <a:lstStyle/>
                        <a:p>
                          <a:endParaRPr lang="zh-CN" altLang="en-US" sz="1800" b="1" i="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chemeClr val="tx1"/>
                            </a:solidFill>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8" name="Oval 5"/>
              <p:cNvSpPr/>
              <p:nvPr/>
            </p:nvSpPr>
            <p:spPr>
              <a:xfrm>
                <a:off x="1115616" y="3149809"/>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1</m:t>
                          </m:r>
                        </m:sub>
                      </m:sSub>
                    </m:oMath>
                  </m:oMathPara>
                </a14:m>
                <a:endParaRPr lang="en-US" dirty="0"/>
              </a:p>
            </p:txBody>
          </p:sp>
        </mc:Choice>
        <mc:Fallback xmlns="">
          <p:sp>
            <p:nvSpPr>
              <p:cNvPr id="8" name="Oval 5"/>
              <p:cNvSpPr>
                <a:spLocks noRot="1" noChangeAspect="1" noMove="1" noResize="1" noEditPoints="1" noAdjustHandles="1" noChangeArrowheads="1" noChangeShapeType="1" noTextEdit="1"/>
              </p:cNvSpPr>
              <p:nvPr/>
            </p:nvSpPr>
            <p:spPr>
              <a:xfrm>
                <a:off x="1115616" y="3149809"/>
                <a:ext cx="356615" cy="356615"/>
              </a:xfrm>
              <a:prstGeom prst="ellipse">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Oval 6"/>
              <p:cNvSpPr/>
              <p:nvPr/>
            </p:nvSpPr>
            <p:spPr>
              <a:xfrm>
                <a:off x="1114138" y="3770896"/>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2</m:t>
                          </m:r>
                        </m:sub>
                      </m:sSub>
                    </m:oMath>
                  </m:oMathPara>
                </a14:m>
                <a:endParaRPr lang="en-US" dirty="0"/>
              </a:p>
            </p:txBody>
          </p:sp>
        </mc:Choice>
        <mc:Fallback xmlns="">
          <p:sp>
            <p:nvSpPr>
              <p:cNvPr id="9" name="Oval 6"/>
              <p:cNvSpPr>
                <a:spLocks noRot="1" noChangeAspect="1" noMove="1" noResize="1" noEditPoints="1" noAdjustHandles="1" noChangeArrowheads="1" noChangeShapeType="1" noTextEdit="1"/>
              </p:cNvSpPr>
              <p:nvPr/>
            </p:nvSpPr>
            <p:spPr>
              <a:xfrm>
                <a:off x="1114138" y="3770896"/>
                <a:ext cx="356615" cy="356615"/>
              </a:xfrm>
              <a:prstGeom prst="ellipse">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Oval 7"/>
              <p:cNvSpPr/>
              <p:nvPr/>
            </p:nvSpPr>
            <p:spPr>
              <a:xfrm>
                <a:off x="1114137" y="4351508"/>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3</m:t>
                          </m:r>
                        </m:sub>
                      </m:sSub>
                    </m:oMath>
                  </m:oMathPara>
                </a14:m>
                <a:endParaRPr lang="en-US" dirty="0"/>
              </a:p>
            </p:txBody>
          </p:sp>
        </mc:Choice>
        <mc:Fallback xmlns="">
          <p:sp>
            <p:nvSpPr>
              <p:cNvPr id="10" name="Oval 7"/>
              <p:cNvSpPr>
                <a:spLocks noRot="1" noChangeAspect="1" noMove="1" noResize="1" noEditPoints="1" noAdjustHandles="1" noChangeArrowheads="1" noChangeShapeType="1" noTextEdit="1"/>
              </p:cNvSpPr>
              <p:nvPr/>
            </p:nvSpPr>
            <p:spPr>
              <a:xfrm>
                <a:off x="1114137" y="4351508"/>
                <a:ext cx="356615" cy="356615"/>
              </a:xfrm>
              <a:prstGeom prst="ellipse">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Oval 8"/>
              <p:cNvSpPr/>
              <p:nvPr/>
            </p:nvSpPr>
            <p:spPr>
              <a:xfrm>
                <a:off x="2555778" y="3145078"/>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1</m:t>
                          </m:r>
                        </m:sub>
                      </m:sSub>
                    </m:oMath>
                  </m:oMathPara>
                </a14:m>
                <a:endParaRPr lang="en-US" dirty="0"/>
              </a:p>
            </p:txBody>
          </p:sp>
        </mc:Choice>
        <mc:Fallback xmlns="">
          <p:sp>
            <p:nvSpPr>
              <p:cNvPr id="11" name="Oval 8"/>
              <p:cNvSpPr>
                <a:spLocks noRot="1" noChangeAspect="1" noMove="1" noResize="1" noEditPoints="1" noAdjustHandles="1" noChangeArrowheads="1" noChangeShapeType="1" noTextEdit="1"/>
              </p:cNvSpPr>
              <p:nvPr/>
            </p:nvSpPr>
            <p:spPr>
              <a:xfrm>
                <a:off x="2555778" y="3145078"/>
                <a:ext cx="356615" cy="356615"/>
              </a:xfrm>
              <a:prstGeom prst="ellipse">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Oval 9"/>
              <p:cNvSpPr/>
              <p:nvPr/>
            </p:nvSpPr>
            <p:spPr>
              <a:xfrm>
                <a:off x="2555778" y="3770077"/>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2</m:t>
                          </m:r>
                        </m:sub>
                      </m:sSub>
                    </m:oMath>
                  </m:oMathPara>
                </a14:m>
                <a:endParaRPr lang="en-US" dirty="0"/>
              </a:p>
            </p:txBody>
          </p:sp>
        </mc:Choice>
        <mc:Fallback xmlns="">
          <p:sp>
            <p:nvSpPr>
              <p:cNvPr id="12" name="Oval 9"/>
              <p:cNvSpPr>
                <a:spLocks noRot="1" noChangeAspect="1" noMove="1" noResize="1" noEditPoints="1" noAdjustHandles="1" noChangeArrowheads="1" noChangeShapeType="1" noTextEdit="1"/>
              </p:cNvSpPr>
              <p:nvPr/>
            </p:nvSpPr>
            <p:spPr>
              <a:xfrm>
                <a:off x="2555778" y="3770077"/>
                <a:ext cx="356615" cy="356615"/>
              </a:xfrm>
              <a:prstGeom prst="ellipse">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Oval 10"/>
              <p:cNvSpPr/>
              <p:nvPr/>
            </p:nvSpPr>
            <p:spPr>
              <a:xfrm>
                <a:off x="2560645" y="4347131"/>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3</m:t>
                          </m:r>
                        </m:sub>
                      </m:sSub>
                    </m:oMath>
                  </m:oMathPara>
                </a14:m>
                <a:endParaRPr lang="en-US" dirty="0"/>
              </a:p>
            </p:txBody>
          </p:sp>
        </mc:Choice>
        <mc:Fallback xmlns="">
          <p:sp>
            <p:nvSpPr>
              <p:cNvPr id="13" name="Oval 10"/>
              <p:cNvSpPr>
                <a:spLocks noRot="1" noChangeAspect="1" noMove="1" noResize="1" noEditPoints="1" noAdjustHandles="1" noChangeArrowheads="1" noChangeShapeType="1" noTextEdit="1"/>
              </p:cNvSpPr>
              <p:nvPr/>
            </p:nvSpPr>
            <p:spPr>
              <a:xfrm>
                <a:off x="2560645" y="4347131"/>
                <a:ext cx="356615" cy="356615"/>
              </a:xfrm>
              <a:prstGeom prst="ellipse">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Oval 11"/>
              <p:cNvSpPr/>
              <p:nvPr/>
            </p:nvSpPr>
            <p:spPr>
              <a:xfrm>
                <a:off x="2555776" y="5012921"/>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4</m:t>
                          </m:r>
                        </m:sub>
                      </m:sSub>
                    </m:oMath>
                  </m:oMathPara>
                </a14:m>
                <a:endParaRPr lang="en-US" dirty="0"/>
              </a:p>
            </p:txBody>
          </p:sp>
        </mc:Choice>
        <mc:Fallback xmlns="">
          <p:sp>
            <p:nvSpPr>
              <p:cNvPr id="14" name="Oval 11"/>
              <p:cNvSpPr>
                <a:spLocks noRot="1" noChangeAspect="1" noMove="1" noResize="1" noEditPoints="1" noAdjustHandles="1" noChangeArrowheads="1" noChangeShapeType="1" noTextEdit="1"/>
              </p:cNvSpPr>
              <p:nvPr/>
            </p:nvSpPr>
            <p:spPr>
              <a:xfrm>
                <a:off x="2555776" y="5012921"/>
                <a:ext cx="356615" cy="356615"/>
              </a:xfrm>
              <a:prstGeom prst="ellipse">
                <a:avLst/>
              </a:prstGeom>
              <a:blipFill>
                <a:blip r:embed="rId11"/>
                <a:stretch>
                  <a:fillRect/>
                </a:stretch>
              </a:blipFill>
            </p:spPr>
            <p:txBody>
              <a:bodyPr/>
              <a:lstStyle/>
              <a:p>
                <a:r>
                  <a:rPr lang="zh-CN" altLang="en-US">
                    <a:noFill/>
                  </a:rPr>
                  <a:t> </a:t>
                </a:r>
              </a:p>
            </p:txBody>
          </p:sp>
        </mc:Fallback>
      </mc:AlternateContent>
      <p:cxnSp>
        <p:nvCxnSpPr>
          <p:cNvPr id="15" name="直接连接符 14"/>
          <p:cNvCxnSpPr>
            <a:stCxn id="8" idx="6"/>
            <a:endCxn id="11" idx="2"/>
          </p:cNvCxnSpPr>
          <p:nvPr/>
        </p:nvCxnSpPr>
        <p:spPr bwMode="auto">
          <a:xfrm flipV="1">
            <a:off x="1472231" y="3323386"/>
            <a:ext cx="1083547" cy="4731"/>
          </a:xfrm>
          <a:prstGeom prst="line">
            <a:avLst/>
          </a:prstGeom>
          <a:solidFill>
            <a:srgbClr val="C0C0C0">
              <a:alpha val="0"/>
            </a:srgbClr>
          </a:solidFill>
          <a:ln w="28575" cap="flat" cmpd="sng" algn="ctr">
            <a:solidFill>
              <a:srgbClr val="FF0000"/>
            </a:solidFill>
            <a:prstDash val="solid"/>
            <a:round/>
            <a:headEnd type="none" w="med" len="med"/>
            <a:tailEnd type="none" w="med" len="med"/>
          </a:ln>
        </p:spPr>
      </p:cxnSp>
      <p:cxnSp>
        <p:nvCxnSpPr>
          <p:cNvPr id="16" name="直接连接符 15"/>
          <p:cNvCxnSpPr>
            <a:stCxn id="9" idx="6"/>
            <a:endCxn id="11" idx="2"/>
          </p:cNvCxnSpPr>
          <p:nvPr/>
        </p:nvCxnSpPr>
        <p:spPr bwMode="auto">
          <a:xfrm flipV="1">
            <a:off x="1470753" y="3323386"/>
            <a:ext cx="1085025" cy="625818"/>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17" name="直接连接符 16"/>
          <p:cNvCxnSpPr>
            <a:stCxn id="9" idx="6"/>
            <a:endCxn id="13" idx="2"/>
          </p:cNvCxnSpPr>
          <p:nvPr/>
        </p:nvCxnSpPr>
        <p:spPr bwMode="auto">
          <a:xfrm>
            <a:off x="1470753" y="3949204"/>
            <a:ext cx="1089892" cy="576235"/>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18" name="直接连接符 17"/>
          <p:cNvCxnSpPr>
            <a:stCxn id="10" idx="6"/>
            <a:endCxn id="13" idx="2"/>
          </p:cNvCxnSpPr>
          <p:nvPr/>
        </p:nvCxnSpPr>
        <p:spPr bwMode="auto">
          <a:xfrm flipV="1">
            <a:off x="1470752" y="4525439"/>
            <a:ext cx="1089893" cy="4377"/>
          </a:xfrm>
          <a:prstGeom prst="line">
            <a:avLst/>
          </a:prstGeom>
          <a:solidFill>
            <a:srgbClr val="C0C0C0">
              <a:alpha val="0"/>
            </a:srgbClr>
          </a:solidFill>
          <a:ln w="28575" cap="flat" cmpd="sng" algn="ctr">
            <a:solidFill>
              <a:srgbClr val="FF0000"/>
            </a:solidFill>
            <a:prstDash val="solid"/>
            <a:round/>
            <a:headEnd type="none" w="med" len="med"/>
            <a:tailEnd type="none" w="med" len="med"/>
          </a:ln>
        </p:spPr>
      </p:cxnSp>
      <p:cxnSp>
        <p:nvCxnSpPr>
          <p:cNvPr id="19" name="直接连接符 18"/>
          <p:cNvCxnSpPr>
            <a:stCxn id="10" idx="6"/>
            <a:endCxn id="14" idx="2"/>
          </p:cNvCxnSpPr>
          <p:nvPr/>
        </p:nvCxnSpPr>
        <p:spPr bwMode="auto">
          <a:xfrm>
            <a:off x="1470752" y="4529816"/>
            <a:ext cx="1085024" cy="661413"/>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20" name="直接连接符 19"/>
          <p:cNvCxnSpPr>
            <a:stCxn id="9" idx="6"/>
            <a:endCxn id="12" idx="2"/>
          </p:cNvCxnSpPr>
          <p:nvPr/>
        </p:nvCxnSpPr>
        <p:spPr bwMode="auto">
          <a:xfrm flipV="1">
            <a:off x="1470753" y="3948385"/>
            <a:ext cx="1085025" cy="819"/>
          </a:xfrm>
          <a:prstGeom prst="line">
            <a:avLst/>
          </a:prstGeom>
          <a:solidFill>
            <a:srgbClr val="C0C0C0">
              <a:alpha val="0"/>
            </a:srgbClr>
          </a:solidFill>
          <a:ln w="28575" cap="flat" cmpd="sng" algn="ctr">
            <a:solidFill>
              <a:srgbClr val="FF0000"/>
            </a:solidFill>
            <a:prstDash val="solid"/>
            <a:round/>
            <a:headEnd type="none" w="med" len="med"/>
            <a:tailEnd type="none" w="med" len="med"/>
          </a:ln>
        </p:spPr>
      </p:cxnSp>
      <p:sp>
        <p:nvSpPr>
          <p:cNvPr id="21"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66</a:t>
            </a:fld>
            <a:endParaRPr lang="en-US" altLang="zh-CN" sz="1200" b="0">
              <a:ea typeface="Gulim" pitchFamily="34" charset="-127"/>
            </a:endParaRPr>
          </a:p>
        </p:txBody>
      </p:sp>
    </p:spTree>
    <p:extLst>
      <p:ext uri="{BB962C8B-B14F-4D97-AF65-F5344CB8AC3E}">
        <p14:creationId xmlns:p14="http://schemas.microsoft.com/office/powerpoint/2010/main" val="21994824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747" name="Rectangle 3"/>
              <p:cNvSpPr txBox="1">
                <a:spLocks noChangeArrowheads="1"/>
              </p:cNvSpPr>
              <p:nvPr/>
            </p:nvSpPr>
            <p:spPr bwMode="auto">
              <a:xfrm>
                <a:off x="228600" y="957263"/>
                <a:ext cx="8591550" cy="175165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Basic idea</a:t>
                </a:r>
              </a:p>
              <a:p>
                <a:pPr lvl="1" algn="just">
                  <a:lnSpc>
                    <a:spcPct val="95000"/>
                  </a:lnSpc>
                  <a:spcBef>
                    <a:spcPct val="25000"/>
                  </a:spcBef>
                  <a:spcAft>
                    <a:spcPct val="10000"/>
                  </a:spcAft>
                  <a:buSzPct val="60000"/>
                  <a:defRPr/>
                </a:pPr>
                <a:r>
                  <a:rPr lang="en-US" altLang="zh-CN" sz="2300" dirty="0">
                    <a:latin typeface="+mn-lt"/>
                    <a:cs typeface="ＭＳ Ｐゴシック" charset="-128"/>
                  </a:rPr>
                  <a:t>Filter the edges with weights </a:t>
                </a:r>
                <a:r>
                  <a:rPr lang="en-US" altLang="zh-CN" sz="2300" dirty="0">
                    <a:cs typeface="ＭＳ Ｐゴシック" charset="-128"/>
                  </a:rPr>
                  <a:t>lower</a:t>
                </a:r>
                <a:r>
                  <a:rPr lang="en-US" altLang="zh-CN" sz="2300" dirty="0">
                    <a:latin typeface="+mn-lt"/>
                    <a:cs typeface="ＭＳ Ｐゴシック" charset="-128"/>
                  </a:rPr>
                  <a:t> than </a:t>
                </a:r>
                <a14:m>
                  <m:oMath xmlns:m="http://schemas.openxmlformats.org/officeDocument/2006/math">
                    <m:sSup>
                      <m:sSupPr>
                        <m:ctrlPr>
                          <a:rPr lang="en-US" altLang="zh-CN" sz="2300" b="0" i="1">
                            <a:latin typeface="Cambria Math" panose="02040503050406030204" pitchFamily="18" charset="0"/>
                            <a:cs typeface="ＭＳ Ｐゴシック" charset="-128"/>
                          </a:rPr>
                        </m:ctrlPr>
                      </m:sSupPr>
                      <m:e>
                        <m:r>
                          <m:rPr>
                            <m:sty m:val="p"/>
                          </m:rPr>
                          <a:rPr lang="en-US" altLang="zh-CN" sz="2300" b="0" i="0">
                            <a:latin typeface="Cambria Math" panose="02040503050406030204" pitchFamily="18" charset="0"/>
                            <a:cs typeface="ＭＳ Ｐゴシック" charset="-128"/>
                          </a:rPr>
                          <m:t>e</m:t>
                        </m:r>
                      </m:e>
                      <m:sup>
                        <m:r>
                          <a:rPr lang="en-US" altLang="zh-CN" sz="2300" b="0" i="0" smtClean="0">
                            <a:latin typeface="Cambria Math" panose="02040503050406030204" pitchFamily="18" charset="0"/>
                            <a:cs typeface="ＭＳ Ｐゴシック" charset="-128"/>
                          </a:rPr>
                          <m:t>0</m:t>
                        </m:r>
                      </m:sup>
                    </m:sSup>
                    <m:r>
                      <a:rPr lang="en-US" altLang="zh-CN" sz="2300" b="0" i="0" smtClean="0">
                        <a:latin typeface="Cambria Math" panose="02040503050406030204" pitchFamily="18" charset="0"/>
                        <a:cs typeface="ＭＳ Ｐゴシック" charset="-128"/>
                      </a:rPr>
                      <m:t>=1</m:t>
                    </m:r>
                    <m:r>
                      <a:rPr lang="en-US" altLang="zh-CN" sz="2300" b="0" i="0">
                        <a:latin typeface="Cambria Math" panose="02040503050406030204" pitchFamily="18" charset="0"/>
                        <a:cs typeface="ＭＳ Ｐゴシック" charset="-128"/>
                      </a:rPr>
                      <m:t>.</m:t>
                    </m:r>
                  </m:oMath>
                </a14:m>
                <a:endParaRPr lang="en-US" altLang="zh-CN" sz="2300" b="0" dirty="0">
                  <a:latin typeface="+mn-lt"/>
                  <a:cs typeface="ＭＳ Ｐゴシック" charset="-128"/>
                </a:endParaRPr>
              </a:p>
              <a:p>
                <a:pPr lvl="1" algn="just">
                  <a:lnSpc>
                    <a:spcPct val="95000"/>
                  </a:lnSpc>
                  <a:spcBef>
                    <a:spcPct val="25000"/>
                  </a:spcBef>
                  <a:spcAft>
                    <a:spcPct val="10000"/>
                  </a:spcAft>
                  <a:buSzPct val="60000"/>
                  <a:defRPr/>
                </a:pPr>
                <a:r>
                  <a:rPr lang="en-US" altLang="zh-CN" sz="2300" dirty="0">
                    <a:latin typeface="+mn-lt"/>
                    <a:cs typeface="ＭＳ Ｐゴシック" charset="-128"/>
                  </a:rPr>
                  <a:t>For each new arriving object, use a greedy strategy on the remaining edges.</a:t>
                </a:r>
              </a:p>
            </p:txBody>
          </p:sp>
        </mc:Choice>
        <mc:Fallback xmlns="">
          <p:sp>
            <p:nvSpPr>
              <p:cNvPr id="31747" name="Rectangle 3"/>
              <p:cNvSpPr txBox="1">
                <a:spLocks noRot="1" noChangeAspect="1" noMove="1" noResize="1" noEditPoints="1" noAdjustHandles="1" noChangeArrowheads="1" noChangeShapeType="1" noTextEdit="1"/>
              </p:cNvSpPr>
              <p:nvPr/>
            </p:nvSpPr>
            <p:spPr bwMode="auto">
              <a:xfrm>
                <a:off x="228600" y="957263"/>
                <a:ext cx="8591550" cy="1751657"/>
              </a:xfrm>
              <a:prstGeom prst="rect">
                <a:avLst/>
              </a:prstGeom>
              <a:blipFill>
                <a:blip r:embed="rId3"/>
                <a:stretch>
                  <a:fillRect l="-355" t="-4878" r="-994" b="-766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 name="标题 1"/>
          <p:cNvSpPr>
            <a:spLocks noGrp="1"/>
          </p:cNvSpPr>
          <p:nvPr>
            <p:ph type="title"/>
          </p:nvPr>
        </p:nvSpPr>
        <p:spPr>
          <a:xfrm>
            <a:off x="0" y="98425"/>
            <a:ext cx="9144000" cy="738188"/>
          </a:xfrm>
        </p:spPr>
        <p:txBody>
          <a:bodyPr/>
          <a:lstStyle/>
          <a:p>
            <a:pPr algn="ctr" eaLnBrk="1" hangingPunct="1"/>
            <a:r>
              <a:rPr lang="en-US" altLang="zh-CN" sz="3500" dirty="0"/>
              <a:t>Baseline: Extended Greedy-RT Algorithm</a:t>
            </a:r>
            <a:endParaRPr lang="zh-CN" altLang="en-US" sz="3500" dirty="0"/>
          </a:p>
        </p:txBody>
      </p:sp>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extLst/>
              </p:nvPr>
            </p:nvGraphicFramePr>
            <p:xfrm>
              <a:off x="4572000" y="3212976"/>
              <a:ext cx="4248472" cy="2317590"/>
            </p:xfrm>
            <a:graphic>
              <a:graphicData uri="http://schemas.openxmlformats.org/drawingml/2006/table">
                <a:tbl>
                  <a:tblPr firstRow="1" bandRow="1">
                    <a:tableStyleId>{93296810-A885-4BE3-A3E7-6D5BEEA58F35}</a:tableStyleId>
                  </a:tblPr>
                  <a:tblGrid>
                    <a:gridCol w="768717">
                      <a:extLst>
                        <a:ext uri="{9D8B030D-6E8A-4147-A177-3AD203B41FA5}">
                          <a16:colId xmlns:a16="http://schemas.microsoft.com/office/drawing/2014/main" val="20000"/>
                        </a:ext>
                      </a:extLst>
                    </a:gridCol>
                    <a:gridCol w="695951">
                      <a:extLst>
                        <a:ext uri="{9D8B030D-6E8A-4147-A177-3AD203B41FA5}">
                          <a16:colId xmlns:a16="http://schemas.microsoft.com/office/drawing/2014/main" val="20001"/>
                        </a:ext>
                      </a:extLst>
                    </a:gridCol>
                    <a:gridCol w="695951">
                      <a:extLst>
                        <a:ext uri="{9D8B030D-6E8A-4147-A177-3AD203B41FA5}">
                          <a16:colId xmlns:a16="http://schemas.microsoft.com/office/drawing/2014/main" val="20002"/>
                        </a:ext>
                      </a:extLst>
                    </a:gridCol>
                    <a:gridCol w="695951">
                      <a:extLst>
                        <a:ext uri="{9D8B030D-6E8A-4147-A177-3AD203B41FA5}">
                          <a16:colId xmlns:a16="http://schemas.microsoft.com/office/drawing/2014/main" val="20003"/>
                        </a:ext>
                      </a:extLst>
                    </a:gridCol>
                    <a:gridCol w="695951">
                      <a:extLst>
                        <a:ext uri="{9D8B030D-6E8A-4147-A177-3AD203B41FA5}">
                          <a16:colId xmlns:a16="http://schemas.microsoft.com/office/drawing/2014/main" val="20004"/>
                        </a:ext>
                      </a:extLst>
                    </a:gridCol>
                    <a:gridCol w="695951">
                      <a:extLst>
                        <a:ext uri="{9D8B030D-6E8A-4147-A177-3AD203B41FA5}">
                          <a16:colId xmlns:a16="http://schemas.microsoft.com/office/drawing/2014/main" val="20005"/>
                        </a:ext>
                      </a:extLst>
                    </a:gridCol>
                  </a:tblGrid>
                  <a:tr h="463518">
                    <a:tc>
                      <a:txBody>
                        <a:bodyPr/>
                        <a:lstStyle/>
                        <a:p>
                          <a:endParaRPr lang="zh-CN" altLang="en-US" sz="1800" b="1" i="1" kern="1200" dirty="0">
                            <a:solidFill>
                              <a:schemeClr val="tx1"/>
                            </a:solidFill>
                            <a:latin typeface="Calibri" panose="020F0502020204030204" pitchFamily="34" charset="0"/>
                            <a:ea typeface="+mn-ea"/>
                            <a:cs typeface="+mn-cs"/>
                          </a:endParaRP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𝟏</m:t>
                                    </m:r>
                                  </m:sub>
                                </m:sSub>
                              </m:oMath>
                            </m:oMathPara>
                          </a14:m>
                          <a:endParaRPr lang="zh-CN" altLang="en-US" sz="1800" b="1" dirty="0">
                            <a:solidFill>
                              <a:schemeClr val="tx1"/>
                            </a:solidFill>
                            <a:latin typeface="Calibri" panose="020F0502020204030204" pitchFamily="34" charset="0"/>
                          </a:endParaRP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𝟐</m:t>
                                    </m:r>
                                  </m:sub>
                                </m:sSub>
                              </m:oMath>
                            </m:oMathPara>
                          </a14:m>
                          <a:endParaRPr lang="zh-CN" altLang="en-US" sz="1800" b="1" dirty="0">
                            <a:solidFill>
                              <a:schemeClr val="tx1"/>
                            </a:solidFill>
                            <a:latin typeface="Calibri" panose="020F0502020204030204" pitchFamily="34" charset="0"/>
                          </a:endParaRP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𝟑</m:t>
                                    </m:r>
                                  </m:sub>
                                </m:sSub>
                              </m:oMath>
                            </m:oMathPara>
                          </a14:m>
                          <a:endParaRPr lang="zh-CN" altLang="en-US" sz="1800" b="1" dirty="0">
                            <a:solidFill>
                              <a:schemeClr val="tx1"/>
                            </a:solidFill>
                            <a:latin typeface="Calibri" panose="020F0502020204030204" pitchFamily="34" charset="0"/>
                          </a:endParaRP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𝟒</m:t>
                                    </m:r>
                                  </m:sub>
                                </m:sSub>
                              </m:oMath>
                            </m:oMathPara>
                          </a14:m>
                          <a:endParaRPr lang="zh-CN" altLang="en-US" sz="1800" b="1" dirty="0">
                            <a:solidFill>
                              <a:schemeClr val="tx1"/>
                            </a:solidFill>
                            <a:latin typeface="Calibri" panose="020F0502020204030204" pitchFamily="34" charset="0"/>
                          </a:endParaRPr>
                        </a:p>
                      </a:txBody>
                      <a:tcPr anchor="ctr"/>
                    </a:tc>
                    <a:tc>
                      <a:txBody>
                        <a:bodyPr/>
                        <a:lstStyle/>
                        <a:p>
                          <a:endParaRPr lang="zh-CN" altLang="en-US" sz="1800" b="1" dirty="0">
                            <a:solidFill>
                              <a:schemeClr val="tx1"/>
                            </a:solidFill>
                            <a:latin typeface="Calibri" panose="020F0502020204030204" pitchFamily="34" charset="0"/>
                          </a:endParaRPr>
                        </a:p>
                      </a:txBody>
                      <a:tcPr anchor="ctr"/>
                    </a:tc>
                    <a:extLst>
                      <a:ext uri="{0D108BD9-81ED-4DB2-BD59-A6C34878D82A}">
                        <a16:rowId xmlns:a16="http://schemas.microsoft.com/office/drawing/2014/main" val="10000"/>
                      </a:ext>
                    </a:extLst>
                  </a:tr>
                  <a:tr h="463518">
                    <a:tc>
                      <a:txBody>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𝟏</m:t>
                                  </m:r>
                                </m:sub>
                              </m:sSub>
                            </m:oMath>
                          </a14:m>
                          <a:r>
                            <a:rPr lang="en-US" altLang="zh-CN" sz="1800" b="1" i="0" dirty="0">
                              <a:latin typeface="Calibri" panose="020F0502020204030204" pitchFamily="34" charset="0"/>
                            </a:rPr>
                            <a:t>(1)</a:t>
                          </a:r>
                          <a:endParaRPr lang="zh-CN" altLang="en-US" sz="1800" b="1" i="0" dirty="0">
                            <a:latin typeface="Calibri" panose="020F0502020204030204" pitchFamily="34" charset="0"/>
                          </a:endParaRPr>
                        </a:p>
                      </a:txBody>
                      <a:tcPr anchor="ctr"/>
                    </a:tc>
                    <a:tc>
                      <a:txBody>
                        <a:bodyPr/>
                        <a:lstStyle/>
                        <a:p>
                          <a:pPr algn="ctr"/>
                          <a:r>
                            <a:rPr lang="en-US" altLang="zh-CN" sz="1800" dirty="0">
                              <a:solidFill>
                                <a:srgbClr val="FF0000"/>
                              </a:solidFill>
                            </a:rPr>
                            <a:t>4</a:t>
                          </a:r>
                          <a:endParaRPr lang="zh-CN" altLang="en-US" sz="1800" dirty="0">
                            <a:solidFill>
                              <a:srgbClr val="FF0000"/>
                            </a:solidFill>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1"/>
                      </a:ext>
                    </a:extLst>
                  </a:tr>
                  <a:tr h="463518">
                    <a:tc>
                      <a:txBody>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𝟐</m:t>
                                  </m:r>
                                </m:sub>
                              </m:sSub>
                            </m:oMath>
                          </a14:m>
                          <a:r>
                            <a:rPr lang="en-US" altLang="zh-CN" sz="1800" b="1" i="0" dirty="0">
                              <a:latin typeface="Calibri" panose="020F0502020204030204" pitchFamily="34" charset="0"/>
                            </a:rPr>
                            <a:t>(1)</a:t>
                          </a:r>
                          <a:endParaRPr lang="zh-CN" altLang="en-US" sz="1800" b="1" i="0" dirty="0">
                            <a:latin typeface="Calibri" panose="020F0502020204030204" pitchFamily="34" charset="0"/>
                          </a:endParaRPr>
                        </a:p>
                      </a:txBody>
                      <a:tcPr anchor="ctr"/>
                    </a:tc>
                    <a:tc>
                      <a:txBody>
                        <a:bodyPr/>
                        <a:lstStyle/>
                        <a:p>
                          <a:pPr algn="ctr"/>
                          <a:r>
                            <a:rPr lang="en-US" altLang="zh-CN" sz="1800" dirty="0"/>
                            <a:t>3</a:t>
                          </a:r>
                          <a:endParaRPr lang="zh-CN" altLang="en-US" sz="1800" dirty="0">
                            <a:latin typeface="Calibri" panose="020F0502020204030204" pitchFamily="34" charset="0"/>
                          </a:endParaRPr>
                        </a:p>
                      </a:txBody>
                      <a:tcPr anchor="ctr"/>
                    </a:tc>
                    <a:tc>
                      <a:txBody>
                        <a:bodyPr/>
                        <a:lstStyle/>
                        <a:p>
                          <a:pPr algn="ctr"/>
                          <a:r>
                            <a:rPr lang="en-US" altLang="zh-CN" sz="1800" dirty="0">
                              <a:solidFill>
                                <a:srgbClr val="FF0000"/>
                              </a:solidFill>
                            </a:rPr>
                            <a:t>2</a:t>
                          </a:r>
                          <a:endParaRPr lang="zh-CN" altLang="en-US" sz="1800" dirty="0">
                            <a:solidFill>
                              <a:srgbClr val="FF0000"/>
                            </a:solidFill>
                            <a:latin typeface="Calibri" panose="020F0502020204030204" pitchFamily="34" charset="0"/>
                          </a:endParaRPr>
                        </a:p>
                      </a:txBody>
                      <a:tcPr anchor="ctr"/>
                    </a:tc>
                    <a:tc>
                      <a:txBody>
                        <a:bodyPr/>
                        <a:lstStyle/>
                        <a:p>
                          <a:pPr algn="ctr"/>
                          <a:r>
                            <a:rPr lang="en-US" altLang="zh-CN" sz="1800" dirty="0"/>
                            <a:t>7</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2"/>
                      </a:ext>
                    </a:extLst>
                  </a:tr>
                  <a:tr h="463518">
                    <a:tc>
                      <a:txBody>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𝟑</m:t>
                                  </m:r>
                                </m:sub>
                              </m:sSub>
                            </m:oMath>
                          </a14:m>
                          <a:r>
                            <a:rPr lang="en-US" altLang="zh-CN" sz="1800" b="1" i="0" dirty="0">
                              <a:latin typeface="Calibri" panose="020F0502020204030204" pitchFamily="34" charset="0"/>
                            </a:rPr>
                            <a:t>(1)</a:t>
                          </a:r>
                          <a:endParaRPr lang="zh-CN" altLang="en-US" sz="1800" b="1" i="0" dirty="0">
                            <a:latin typeface="Calibri" panose="020F0502020204030204" pitchFamily="34" charset="0"/>
                          </a:endParaRPr>
                        </a:p>
                      </a:txBody>
                      <a:tcPr anchor="ctr"/>
                    </a:tc>
                    <a:tc>
                      <a:txBody>
                        <a:bodyPr/>
                        <a:lstStyle/>
                        <a:p>
                          <a:pPr algn="ctr"/>
                          <a:r>
                            <a:rPr lang="en-US" altLang="zh-CN" sz="1800" dirty="0">
                              <a:latin typeface="+mn-lt"/>
                            </a:rPr>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solidFill>
                                <a:srgbClr val="FF0000"/>
                              </a:solidFill>
                            </a:rPr>
                            <a:t>2</a:t>
                          </a:r>
                          <a:endParaRPr lang="zh-CN" altLang="en-US" sz="1800" dirty="0">
                            <a:solidFill>
                              <a:srgbClr val="FF0000"/>
                            </a:solidFill>
                            <a:latin typeface="Calibri" panose="020F0502020204030204" pitchFamily="34" charset="0"/>
                          </a:endParaRPr>
                        </a:p>
                      </a:txBody>
                      <a:tcPr anchor="ctr"/>
                    </a:tc>
                    <a:tc>
                      <a:txBody>
                        <a:bodyPr/>
                        <a:lstStyle/>
                        <a:p>
                          <a:pPr algn="ctr"/>
                          <a:r>
                            <a:rPr lang="en-US" altLang="zh-CN" sz="1800" dirty="0"/>
                            <a:t>11</a:t>
                          </a:r>
                          <a:endParaRPr lang="zh-CN" altLang="en-US" sz="1800" dirty="0">
                            <a:solidFill>
                              <a:srgbClr val="FF0000"/>
                            </a:solidFill>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3"/>
                      </a:ext>
                    </a:extLst>
                  </a:tr>
                  <a:tr h="463518">
                    <a:tc>
                      <a:txBody>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𝟒</m:t>
                                  </m:r>
                                </m:sub>
                              </m:sSub>
                            </m:oMath>
                          </a14:m>
                          <a:r>
                            <a:rPr lang="en-US" altLang="zh-CN" sz="1800" b="1" i="0" dirty="0"/>
                            <a:t>(2)</a:t>
                          </a:r>
                          <a:endParaRPr lang="zh-CN" altLang="en-US" sz="1800" b="1" i="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6</a:t>
                          </a:r>
                          <a:endParaRPr lang="zh-CN" altLang="en-US" sz="1800" dirty="0">
                            <a:solidFill>
                              <a:schemeClr val="tx1"/>
                            </a:solidFill>
                            <a:latin typeface="Calibri" panose="020F0502020204030204" pitchFamily="34" charset="0"/>
                          </a:endParaRPr>
                        </a:p>
                      </a:txBody>
                      <a:tcPr anchor="ctr"/>
                    </a:tc>
                    <a:tc>
                      <a:txBody>
                        <a:bodyPr/>
                        <a:lstStyle/>
                        <a:p>
                          <a:pPr algn="ctr"/>
                          <a:r>
                            <a:rPr lang="en-US" altLang="zh-CN" sz="1800" dirty="0">
                              <a:solidFill>
                                <a:srgbClr val="FF0000"/>
                              </a:solidFill>
                            </a:rPr>
                            <a:t>3</a:t>
                          </a:r>
                          <a:endParaRPr lang="zh-CN" altLang="en-US" sz="1800" dirty="0">
                            <a:solidFill>
                              <a:srgbClr val="FF0000"/>
                            </a:solidFill>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4"/>
                      </a:ext>
                    </a:extLst>
                  </a:tr>
                </a:tbl>
              </a:graphicData>
            </a:graphic>
          </p:graphicFrame>
        </mc:Choice>
        <mc:Fallback xmlns="">
          <p:graphicFrame>
            <p:nvGraphicFramePr>
              <p:cNvPr id="4" name="表格 3"/>
              <p:cNvGraphicFramePr>
                <a:graphicFrameLocks noGrp="1"/>
              </p:cNvGraphicFramePr>
              <p:nvPr>
                <p:extLst>
                  <p:ext uri="{D42A27DB-BD31-4B8C-83A1-F6EECF244321}">
                    <p14:modId xmlns:p14="http://schemas.microsoft.com/office/powerpoint/2010/main" val="1320986509"/>
                  </p:ext>
                </p:extLst>
              </p:nvPr>
            </p:nvGraphicFramePr>
            <p:xfrm>
              <a:off x="4572000" y="3212976"/>
              <a:ext cx="4248472" cy="2317590"/>
            </p:xfrm>
            <a:graphic>
              <a:graphicData uri="http://schemas.openxmlformats.org/drawingml/2006/table">
                <a:tbl>
                  <a:tblPr firstRow="1" bandRow="1">
                    <a:tableStyleId>{93296810-A885-4BE3-A3E7-6D5BEEA58F35}</a:tableStyleId>
                  </a:tblPr>
                  <a:tblGrid>
                    <a:gridCol w="768717">
                      <a:extLst>
                        <a:ext uri="{9D8B030D-6E8A-4147-A177-3AD203B41FA5}">
                          <a16:colId xmlns:a16="http://schemas.microsoft.com/office/drawing/2014/main" val="20000"/>
                        </a:ext>
                      </a:extLst>
                    </a:gridCol>
                    <a:gridCol w="695951">
                      <a:extLst>
                        <a:ext uri="{9D8B030D-6E8A-4147-A177-3AD203B41FA5}">
                          <a16:colId xmlns:a16="http://schemas.microsoft.com/office/drawing/2014/main" val="20001"/>
                        </a:ext>
                      </a:extLst>
                    </a:gridCol>
                    <a:gridCol w="695951">
                      <a:extLst>
                        <a:ext uri="{9D8B030D-6E8A-4147-A177-3AD203B41FA5}">
                          <a16:colId xmlns:a16="http://schemas.microsoft.com/office/drawing/2014/main" val="20002"/>
                        </a:ext>
                      </a:extLst>
                    </a:gridCol>
                    <a:gridCol w="695951">
                      <a:extLst>
                        <a:ext uri="{9D8B030D-6E8A-4147-A177-3AD203B41FA5}">
                          <a16:colId xmlns:a16="http://schemas.microsoft.com/office/drawing/2014/main" val="20003"/>
                        </a:ext>
                      </a:extLst>
                    </a:gridCol>
                    <a:gridCol w="695951">
                      <a:extLst>
                        <a:ext uri="{9D8B030D-6E8A-4147-A177-3AD203B41FA5}">
                          <a16:colId xmlns:a16="http://schemas.microsoft.com/office/drawing/2014/main" val="20004"/>
                        </a:ext>
                      </a:extLst>
                    </a:gridCol>
                    <a:gridCol w="695951">
                      <a:extLst>
                        <a:ext uri="{9D8B030D-6E8A-4147-A177-3AD203B41FA5}">
                          <a16:colId xmlns:a16="http://schemas.microsoft.com/office/drawing/2014/main" val="20005"/>
                        </a:ext>
                      </a:extLst>
                    </a:gridCol>
                  </a:tblGrid>
                  <a:tr h="463518">
                    <a:tc>
                      <a:txBody>
                        <a:bodyPr/>
                        <a:lstStyle/>
                        <a:p>
                          <a:endParaRPr lang="zh-CN" altLang="en-US" sz="1800" b="1" i="1" kern="1200" dirty="0">
                            <a:solidFill>
                              <a:schemeClr val="tx1"/>
                            </a:solidFill>
                            <a:latin typeface="Calibri" panose="020F0502020204030204" pitchFamily="34" charset="0"/>
                            <a:ea typeface="+mn-ea"/>
                            <a:cs typeface="+mn-cs"/>
                          </a:endParaRPr>
                        </a:p>
                      </a:txBody>
                      <a:tcPr anchor="ctr"/>
                    </a:tc>
                    <a:tc>
                      <a:txBody>
                        <a:bodyPr/>
                        <a:lstStyle/>
                        <a:p>
                          <a:endParaRPr lang="zh-CN"/>
                        </a:p>
                      </a:txBody>
                      <a:tcPr anchor="ctr">
                        <a:blipFill>
                          <a:blip r:embed="rId4"/>
                          <a:stretch>
                            <a:fillRect l="-112281" t="-1316" r="-405263" b="-409211"/>
                          </a:stretch>
                        </a:blipFill>
                      </a:tcPr>
                    </a:tc>
                    <a:tc>
                      <a:txBody>
                        <a:bodyPr/>
                        <a:lstStyle/>
                        <a:p>
                          <a:endParaRPr lang="zh-CN"/>
                        </a:p>
                      </a:txBody>
                      <a:tcPr anchor="ctr">
                        <a:blipFill>
                          <a:blip r:embed="rId4"/>
                          <a:stretch>
                            <a:fillRect l="-212281" t="-1316" r="-305263" b="-409211"/>
                          </a:stretch>
                        </a:blipFill>
                      </a:tcPr>
                    </a:tc>
                    <a:tc>
                      <a:txBody>
                        <a:bodyPr/>
                        <a:lstStyle/>
                        <a:p>
                          <a:endParaRPr lang="zh-CN"/>
                        </a:p>
                      </a:txBody>
                      <a:tcPr anchor="ctr">
                        <a:blipFill>
                          <a:blip r:embed="rId4"/>
                          <a:stretch>
                            <a:fillRect l="-309565" t="-1316" r="-202609" b="-409211"/>
                          </a:stretch>
                        </a:blipFill>
                      </a:tcPr>
                    </a:tc>
                    <a:tc>
                      <a:txBody>
                        <a:bodyPr/>
                        <a:lstStyle/>
                        <a:p>
                          <a:endParaRPr lang="zh-CN"/>
                        </a:p>
                      </a:txBody>
                      <a:tcPr anchor="ctr">
                        <a:blipFill>
                          <a:blip r:embed="rId4"/>
                          <a:stretch>
                            <a:fillRect l="-413158" t="-1316" r="-104386" b="-409211"/>
                          </a:stretch>
                        </a:blipFill>
                      </a:tcPr>
                    </a:tc>
                    <a:tc>
                      <a:txBody>
                        <a:bodyPr/>
                        <a:lstStyle/>
                        <a:p>
                          <a:endParaRPr lang="zh-CN" altLang="en-US" sz="1800" b="1" dirty="0">
                            <a:solidFill>
                              <a:schemeClr val="tx1"/>
                            </a:solidFill>
                            <a:latin typeface="Calibri" panose="020F0502020204030204" pitchFamily="34" charset="0"/>
                          </a:endParaRPr>
                        </a:p>
                      </a:txBody>
                      <a:tcPr anchor="ctr"/>
                    </a:tc>
                    <a:extLst>
                      <a:ext uri="{0D108BD9-81ED-4DB2-BD59-A6C34878D82A}">
                        <a16:rowId xmlns:a16="http://schemas.microsoft.com/office/drawing/2014/main" val="10000"/>
                      </a:ext>
                    </a:extLst>
                  </a:tr>
                  <a:tr h="463518">
                    <a:tc>
                      <a:txBody>
                        <a:bodyPr/>
                        <a:lstStyle/>
                        <a:p>
                          <a:endParaRPr lang="zh-CN"/>
                        </a:p>
                      </a:txBody>
                      <a:tcPr anchor="ctr">
                        <a:blipFill>
                          <a:blip r:embed="rId4"/>
                          <a:stretch>
                            <a:fillRect l="-1587" t="-101316" r="-457143" b="-309211"/>
                          </a:stretch>
                        </a:blipFill>
                      </a:tcPr>
                    </a:tc>
                    <a:tc>
                      <a:txBody>
                        <a:bodyPr/>
                        <a:lstStyle/>
                        <a:p>
                          <a:pPr algn="ctr"/>
                          <a:r>
                            <a:rPr lang="en-US" altLang="zh-CN" sz="1800" dirty="0">
                              <a:solidFill>
                                <a:srgbClr val="FF0000"/>
                              </a:solidFill>
                            </a:rPr>
                            <a:t>4</a:t>
                          </a:r>
                          <a:endParaRPr lang="zh-CN" altLang="en-US" sz="1800" dirty="0">
                            <a:solidFill>
                              <a:srgbClr val="FF0000"/>
                            </a:solidFill>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1"/>
                      </a:ext>
                    </a:extLst>
                  </a:tr>
                  <a:tr h="463518">
                    <a:tc>
                      <a:txBody>
                        <a:bodyPr/>
                        <a:lstStyle/>
                        <a:p>
                          <a:endParaRPr lang="zh-CN"/>
                        </a:p>
                      </a:txBody>
                      <a:tcPr anchor="ctr">
                        <a:blipFill>
                          <a:blip r:embed="rId4"/>
                          <a:stretch>
                            <a:fillRect l="-1587" t="-198701" r="-457143" b="-205195"/>
                          </a:stretch>
                        </a:blipFill>
                      </a:tcPr>
                    </a:tc>
                    <a:tc>
                      <a:txBody>
                        <a:bodyPr/>
                        <a:lstStyle/>
                        <a:p>
                          <a:pPr algn="ctr"/>
                          <a:r>
                            <a:rPr lang="en-US" altLang="zh-CN" sz="1800" dirty="0"/>
                            <a:t>3</a:t>
                          </a:r>
                          <a:endParaRPr lang="zh-CN" altLang="en-US" sz="1800" dirty="0">
                            <a:latin typeface="Calibri" panose="020F0502020204030204" pitchFamily="34" charset="0"/>
                          </a:endParaRPr>
                        </a:p>
                      </a:txBody>
                      <a:tcPr anchor="ctr"/>
                    </a:tc>
                    <a:tc>
                      <a:txBody>
                        <a:bodyPr/>
                        <a:lstStyle/>
                        <a:p>
                          <a:pPr algn="ctr"/>
                          <a:r>
                            <a:rPr lang="en-US" altLang="zh-CN" sz="1800" dirty="0">
                              <a:solidFill>
                                <a:srgbClr val="FF0000"/>
                              </a:solidFill>
                            </a:rPr>
                            <a:t>2</a:t>
                          </a:r>
                          <a:endParaRPr lang="zh-CN" altLang="en-US" sz="1800" dirty="0">
                            <a:solidFill>
                              <a:srgbClr val="FF0000"/>
                            </a:solidFill>
                            <a:latin typeface="Calibri" panose="020F0502020204030204" pitchFamily="34" charset="0"/>
                          </a:endParaRPr>
                        </a:p>
                      </a:txBody>
                      <a:tcPr anchor="ctr"/>
                    </a:tc>
                    <a:tc>
                      <a:txBody>
                        <a:bodyPr/>
                        <a:lstStyle/>
                        <a:p>
                          <a:pPr algn="ctr"/>
                          <a:r>
                            <a:rPr lang="en-US" altLang="zh-CN" sz="1800" dirty="0"/>
                            <a:t>7</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2"/>
                      </a:ext>
                    </a:extLst>
                  </a:tr>
                  <a:tr h="463518">
                    <a:tc>
                      <a:txBody>
                        <a:bodyPr/>
                        <a:lstStyle/>
                        <a:p>
                          <a:endParaRPr lang="zh-CN"/>
                        </a:p>
                      </a:txBody>
                      <a:tcPr anchor="ctr">
                        <a:blipFill>
                          <a:blip r:embed="rId4"/>
                          <a:stretch>
                            <a:fillRect l="-1587" t="-302632" r="-457143" b="-107895"/>
                          </a:stretch>
                        </a:blipFill>
                      </a:tcPr>
                    </a:tc>
                    <a:tc>
                      <a:txBody>
                        <a:bodyPr/>
                        <a:lstStyle/>
                        <a:p>
                          <a:pPr algn="ctr"/>
                          <a:r>
                            <a:rPr lang="en-US" altLang="zh-CN" sz="1800" dirty="0">
                              <a:latin typeface="+mn-lt"/>
                            </a:rPr>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solidFill>
                                <a:srgbClr val="FF0000"/>
                              </a:solidFill>
                            </a:rPr>
                            <a:t>2</a:t>
                          </a:r>
                          <a:endParaRPr lang="zh-CN" altLang="en-US" sz="1800" dirty="0">
                            <a:solidFill>
                              <a:srgbClr val="FF0000"/>
                            </a:solidFill>
                            <a:latin typeface="Calibri" panose="020F0502020204030204" pitchFamily="34" charset="0"/>
                          </a:endParaRPr>
                        </a:p>
                      </a:txBody>
                      <a:tcPr anchor="ctr"/>
                    </a:tc>
                    <a:tc>
                      <a:txBody>
                        <a:bodyPr/>
                        <a:lstStyle/>
                        <a:p>
                          <a:pPr algn="ctr"/>
                          <a:r>
                            <a:rPr lang="en-US" altLang="zh-CN" sz="1800" dirty="0"/>
                            <a:t>11</a:t>
                          </a:r>
                          <a:endParaRPr lang="zh-CN" altLang="en-US" sz="1800" dirty="0">
                            <a:solidFill>
                              <a:srgbClr val="FF0000"/>
                            </a:solidFill>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3"/>
                      </a:ext>
                    </a:extLst>
                  </a:tr>
                  <a:tr h="463518">
                    <a:tc>
                      <a:txBody>
                        <a:bodyPr/>
                        <a:lstStyle/>
                        <a:p>
                          <a:endParaRPr lang="zh-CN"/>
                        </a:p>
                      </a:txBody>
                      <a:tcPr anchor="ctr">
                        <a:blipFill>
                          <a:blip r:embed="rId4"/>
                          <a:stretch>
                            <a:fillRect l="-1587" t="-402632" r="-457143" b="-7895"/>
                          </a:stretch>
                        </a:blipFill>
                      </a:tcP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6</a:t>
                          </a:r>
                          <a:endParaRPr lang="zh-CN" altLang="en-US" sz="1800" dirty="0">
                            <a:solidFill>
                              <a:schemeClr val="tx1"/>
                            </a:solidFill>
                            <a:latin typeface="Calibri" panose="020F0502020204030204" pitchFamily="34" charset="0"/>
                          </a:endParaRPr>
                        </a:p>
                      </a:txBody>
                      <a:tcPr anchor="ctr"/>
                    </a:tc>
                    <a:tc>
                      <a:txBody>
                        <a:bodyPr/>
                        <a:lstStyle/>
                        <a:p>
                          <a:pPr algn="ctr"/>
                          <a:r>
                            <a:rPr lang="en-US" altLang="zh-CN" sz="1800" dirty="0">
                              <a:solidFill>
                                <a:srgbClr val="FF0000"/>
                              </a:solidFill>
                            </a:rPr>
                            <a:t>3</a:t>
                          </a:r>
                          <a:endParaRPr lang="zh-CN" altLang="en-US" sz="1800" dirty="0">
                            <a:solidFill>
                              <a:srgbClr val="FF0000"/>
                            </a:solidFill>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8" name="Oval 5"/>
              <p:cNvSpPr/>
              <p:nvPr/>
            </p:nvSpPr>
            <p:spPr>
              <a:xfrm>
                <a:off x="1115616" y="3149809"/>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1</m:t>
                          </m:r>
                        </m:sub>
                      </m:sSub>
                    </m:oMath>
                  </m:oMathPara>
                </a14:m>
                <a:endParaRPr lang="en-US" dirty="0"/>
              </a:p>
            </p:txBody>
          </p:sp>
        </mc:Choice>
        <mc:Fallback xmlns="">
          <p:sp>
            <p:nvSpPr>
              <p:cNvPr id="8" name="Oval 5"/>
              <p:cNvSpPr>
                <a:spLocks noRot="1" noChangeAspect="1" noMove="1" noResize="1" noEditPoints="1" noAdjustHandles="1" noChangeArrowheads="1" noChangeShapeType="1" noTextEdit="1"/>
              </p:cNvSpPr>
              <p:nvPr/>
            </p:nvSpPr>
            <p:spPr>
              <a:xfrm>
                <a:off x="1115616" y="3149809"/>
                <a:ext cx="356615" cy="356615"/>
              </a:xfrm>
              <a:prstGeom prst="ellipse">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Oval 6"/>
              <p:cNvSpPr/>
              <p:nvPr/>
            </p:nvSpPr>
            <p:spPr>
              <a:xfrm>
                <a:off x="1114138" y="3770896"/>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2</m:t>
                          </m:r>
                        </m:sub>
                      </m:sSub>
                    </m:oMath>
                  </m:oMathPara>
                </a14:m>
                <a:endParaRPr lang="en-US" dirty="0"/>
              </a:p>
            </p:txBody>
          </p:sp>
        </mc:Choice>
        <mc:Fallback xmlns="">
          <p:sp>
            <p:nvSpPr>
              <p:cNvPr id="9" name="Oval 6"/>
              <p:cNvSpPr>
                <a:spLocks noRot="1" noChangeAspect="1" noMove="1" noResize="1" noEditPoints="1" noAdjustHandles="1" noChangeArrowheads="1" noChangeShapeType="1" noTextEdit="1"/>
              </p:cNvSpPr>
              <p:nvPr/>
            </p:nvSpPr>
            <p:spPr>
              <a:xfrm>
                <a:off x="1114138" y="3770896"/>
                <a:ext cx="356615" cy="356615"/>
              </a:xfrm>
              <a:prstGeom prst="ellipse">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Oval 7"/>
              <p:cNvSpPr/>
              <p:nvPr/>
            </p:nvSpPr>
            <p:spPr>
              <a:xfrm>
                <a:off x="1114137" y="4351508"/>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3</m:t>
                          </m:r>
                        </m:sub>
                      </m:sSub>
                    </m:oMath>
                  </m:oMathPara>
                </a14:m>
                <a:endParaRPr lang="en-US" dirty="0"/>
              </a:p>
            </p:txBody>
          </p:sp>
        </mc:Choice>
        <mc:Fallback xmlns="">
          <p:sp>
            <p:nvSpPr>
              <p:cNvPr id="10" name="Oval 7"/>
              <p:cNvSpPr>
                <a:spLocks noRot="1" noChangeAspect="1" noMove="1" noResize="1" noEditPoints="1" noAdjustHandles="1" noChangeArrowheads="1" noChangeShapeType="1" noTextEdit="1"/>
              </p:cNvSpPr>
              <p:nvPr/>
            </p:nvSpPr>
            <p:spPr>
              <a:xfrm>
                <a:off x="1114137" y="4351508"/>
                <a:ext cx="356615" cy="356615"/>
              </a:xfrm>
              <a:prstGeom prst="ellipse">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Oval 8"/>
              <p:cNvSpPr/>
              <p:nvPr/>
            </p:nvSpPr>
            <p:spPr>
              <a:xfrm>
                <a:off x="2555778" y="3145078"/>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1</m:t>
                          </m:r>
                        </m:sub>
                      </m:sSub>
                    </m:oMath>
                  </m:oMathPara>
                </a14:m>
                <a:endParaRPr lang="en-US" dirty="0"/>
              </a:p>
            </p:txBody>
          </p:sp>
        </mc:Choice>
        <mc:Fallback xmlns="">
          <p:sp>
            <p:nvSpPr>
              <p:cNvPr id="11" name="Oval 8"/>
              <p:cNvSpPr>
                <a:spLocks noRot="1" noChangeAspect="1" noMove="1" noResize="1" noEditPoints="1" noAdjustHandles="1" noChangeArrowheads="1" noChangeShapeType="1" noTextEdit="1"/>
              </p:cNvSpPr>
              <p:nvPr/>
            </p:nvSpPr>
            <p:spPr>
              <a:xfrm>
                <a:off x="2555778" y="3145078"/>
                <a:ext cx="356615" cy="356615"/>
              </a:xfrm>
              <a:prstGeom prst="ellipse">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Oval 9"/>
              <p:cNvSpPr/>
              <p:nvPr/>
            </p:nvSpPr>
            <p:spPr>
              <a:xfrm>
                <a:off x="2555778" y="3770077"/>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2</m:t>
                          </m:r>
                        </m:sub>
                      </m:sSub>
                    </m:oMath>
                  </m:oMathPara>
                </a14:m>
                <a:endParaRPr lang="en-US" dirty="0"/>
              </a:p>
            </p:txBody>
          </p:sp>
        </mc:Choice>
        <mc:Fallback xmlns="">
          <p:sp>
            <p:nvSpPr>
              <p:cNvPr id="12" name="Oval 9"/>
              <p:cNvSpPr>
                <a:spLocks noRot="1" noChangeAspect="1" noMove="1" noResize="1" noEditPoints="1" noAdjustHandles="1" noChangeArrowheads="1" noChangeShapeType="1" noTextEdit="1"/>
              </p:cNvSpPr>
              <p:nvPr/>
            </p:nvSpPr>
            <p:spPr>
              <a:xfrm>
                <a:off x="2555778" y="3770077"/>
                <a:ext cx="356615" cy="356615"/>
              </a:xfrm>
              <a:prstGeom prst="ellipse">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Oval 10"/>
              <p:cNvSpPr/>
              <p:nvPr/>
            </p:nvSpPr>
            <p:spPr>
              <a:xfrm>
                <a:off x="2560645" y="4347131"/>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3</m:t>
                          </m:r>
                        </m:sub>
                      </m:sSub>
                    </m:oMath>
                  </m:oMathPara>
                </a14:m>
                <a:endParaRPr lang="en-US" dirty="0"/>
              </a:p>
            </p:txBody>
          </p:sp>
        </mc:Choice>
        <mc:Fallback xmlns="">
          <p:sp>
            <p:nvSpPr>
              <p:cNvPr id="13" name="Oval 10"/>
              <p:cNvSpPr>
                <a:spLocks noRot="1" noChangeAspect="1" noMove="1" noResize="1" noEditPoints="1" noAdjustHandles="1" noChangeArrowheads="1" noChangeShapeType="1" noTextEdit="1"/>
              </p:cNvSpPr>
              <p:nvPr/>
            </p:nvSpPr>
            <p:spPr>
              <a:xfrm>
                <a:off x="2560645" y="4347131"/>
                <a:ext cx="356615" cy="356615"/>
              </a:xfrm>
              <a:prstGeom prst="ellipse">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Oval 11"/>
              <p:cNvSpPr/>
              <p:nvPr/>
            </p:nvSpPr>
            <p:spPr>
              <a:xfrm>
                <a:off x="2555776" y="5012921"/>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4</m:t>
                          </m:r>
                        </m:sub>
                      </m:sSub>
                    </m:oMath>
                  </m:oMathPara>
                </a14:m>
                <a:endParaRPr lang="en-US" dirty="0"/>
              </a:p>
            </p:txBody>
          </p:sp>
        </mc:Choice>
        <mc:Fallback xmlns="">
          <p:sp>
            <p:nvSpPr>
              <p:cNvPr id="14" name="Oval 11"/>
              <p:cNvSpPr>
                <a:spLocks noRot="1" noChangeAspect="1" noMove="1" noResize="1" noEditPoints="1" noAdjustHandles="1" noChangeArrowheads="1" noChangeShapeType="1" noTextEdit="1"/>
              </p:cNvSpPr>
              <p:nvPr/>
            </p:nvSpPr>
            <p:spPr>
              <a:xfrm>
                <a:off x="2555776" y="5012921"/>
                <a:ext cx="356615" cy="356615"/>
              </a:xfrm>
              <a:prstGeom prst="ellipse">
                <a:avLst/>
              </a:prstGeom>
              <a:blipFill>
                <a:blip r:embed="rId11"/>
                <a:stretch>
                  <a:fillRect/>
                </a:stretch>
              </a:blipFill>
            </p:spPr>
            <p:txBody>
              <a:bodyPr/>
              <a:lstStyle/>
              <a:p>
                <a:r>
                  <a:rPr lang="zh-CN" altLang="en-US">
                    <a:noFill/>
                  </a:rPr>
                  <a:t> </a:t>
                </a:r>
              </a:p>
            </p:txBody>
          </p:sp>
        </mc:Fallback>
      </mc:AlternateContent>
      <p:cxnSp>
        <p:nvCxnSpPr>
          <p:cNvPr id="15" name="直接连接符 14"/>
          <p:cNvCxnSpPr>
            <a:stCxn id="8" idx="6"/>
            <a:endCxn id="11" idx="2"/>
          </p:cNvCxnSpPr>
          <p:nvPr/>
        </p:nvCxnSpPr>
        <p:spPr bwMode="auto">
          <a:xfrm flipV="1">
            <a:off x="1472231" y="3323386"/>
            <a:ext cx="1083547" cy="4731"/>
          </a:xfrm>
          <a:prstGeom prst="line">
            <a:avLst/>
          </a:prstGeom>
          <a:solidFill>
            <a:srgbClr val="C0C0C0">
              <a:alpha val="0"/>
            </a:srgbClr>
          </a:solidFill>
          <a:ln w="28575" cap="flat" cmpd="sng" algn="ctr">
            <a:solidFill>
              <a:srgbClr val="FF0000"/>
            </a:solidFill>
            <a:prstDash val="solid"/>
            <a:round/>
            <a:headEnd type="none" w="med" len="med"/>
            <a:tailEnd type="none" w="med" len="med"/>
          </a:ln>
        </p:spPr>
      </p:cxnSp>
      <p:cxnSp>
        <p:nvCxnSpPr>
          <p:cNvPr id="16" name="直接连接符 15"/>
          <p:cNvCxnSpPr>
            <a:stCxn id="9" idx="6"/>
            <a:endCxn id="11" idx="2"/>
          </p:cNvCxnSpPr>
          <p:nvPr/>
        </p:nvCxnSpPr>
        <p:spPr bwMode="auto">
          <a:xfrm flipV="1">
            <a:off x="1470753" y="3323386"/>
            <a:ext cx="1085025" cy="625818"/>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17" name="直接连接符 16"/>
          <p:cNvCxnSpPr>
            <a:stCxn id="9" idx="6"/>
            <a:endCxn id="13" idx="2"/>
          </p:cNvCxnSpPr>
          <p:nvPr/>
        </p:nvCxnSpPr>
        <p:spPr bwMode="auto">
          <a:xfrm>
            <a:off x="1470753" y="3949204"/>
            <a:ext cx="1089892" cy="576235"/>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18" name="直接连接符 17"/>
          <p:cNvCxnSpPr>
            <a:stCxn id="10" idx="6"/>
            <a:endCxn id="13" idx="2"/>
          </p:cNvCxnSpPr>
          <p:nvPr/>
        </p:nvCxnSpPr>
        <p:spPr bwMode="auto">
          <a:xfrm flipV="1">
            <a:off x="1470752" y="4525439"/>
            <a:ext cx="1089893" cy="4377"/>
          </a:xfrm>
          <a:prstGeom prst="line">
            <a:avLst/>
          </a:prstGeom>
          <a:solidFill>
            <a:srgbClr val="C0C0C0">
              <a:alpha val="0"/>
            </a:srgbClr>
          </a:solidFill>
          <a:ln w="28575" cap="flat" cmpd="sng" algn="ctr">
            <a:solidFill>
              <a:srgbClr val="FF0000"/>
            </a:solidFill>
            <a:prstDash val="solid"/>
            <a:round/>
            <a:headEnd type="none" w="med" len="med"/>
            <a:tailEnd type="none" w="med" len="med"/>
          </a:ln>
        </p:spPr>
      </p:cxnSp>
      <p:cxnSp>
        <p:nvCxnSpPr>
          <p:cNvPr id="19" name="直接连接符 18"/>
          <p:cNvCxnSpPr>
            <a:stCxn id="10" idx="6"/>
            <a:endCxn id="14" idx="2"/>
          </p:cNvCxnSpPr>
          <p:nvPr/>
        </p:nvCxnSpPr>
        <p:spPr bwMode="auto">
          <a:xfrm>
            <a:off x="1470752" y="4529816"/>
            <a:ext cx="1085024" cy="661413"/>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20" name="Oval 7"/>
              <p:cNvSpPr/>
              <p:nvPr/>
            </p:nvSpPr>
            <p:spPr>
              <a:xfrm>
                <a:off x="1114137" y="5016601"/>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4</m:t>
                          </m:r>
                        </m:sub>
                      </m:sSub>
                    </m:oMath>
                  </m:oMathPara>
                </a14:m>
                <a:endParaRPr lang="en-US" dirty="0"/>
              </a:p>
            </p:txBody>
          </p:sp>
        </mc:Choice>
        <mc:Fallback xmlns="">
          <p:sp>
            <p:nvSpPr>
              <p:cNvPr id="20" name="Oval 7"/>
              <p:cNvSpPr>
                <a:spLocks noRot="1" noChangeAspect="1" noMove="1" noResize="1" noEditPoints="1" noAdjustHandles="1" noChangeArrowheads="1" noChangeShapeType="1" noTextEdit="1"/>
              </p:cNvSpPr>
              <p:nvPr/>
            </p:nvSpPr>
            <p:spPr>
              <a:xfrm>
                <a:off x="1114137" y="5016601"/>
                <a:ext cx="356615" cy="356615"/>
              </a:xfrm>
              <a:prstGeom prst="ellipse">
                <a:avLst/>
              </a:prstGeom>
              <a:blipFill>
                <a:blip r:embed="rId12"/>
                <a:stretch>
                  <a:fillRect/>
                </a:stretch>
              </a:blipFill>
            </p:spPr>
            <p:txBody>
              <a:bodyPr/>
              <a:lstStyle/>
              <a:p>
                <a:r>
                  <a:rPr lang="zh-CN" altLang="en-US">
                    <a:noFill/>
                  </a:rPr>
                  <a:t> </a:t>
                </a:r>
              </a:p>
            </p:txBody>
          </p:sp>
        </mc:Fallback>
      </mc:AlternateContent>
      <p:cxnSp>
        <p:nvCxnSpPr>
          <p:cNvPr id="21" name="直接连接符 20"/>
          <p:cNvCxnSpPr>
            <a:stCxn id="9" idx="6"/>
            <a:endCxn id="12" idx="2"/>
          </p:cNvCxnSpPr>
          <p:nvPr/>
        </p:nvCxnSpPr>
        <p:spPr bwMode="auto">
          <a:xfrm flipV="1">
            <a:off x="1470753" y="3948385"/>
            <a:ext cx="1085025" cy="819"/>
          </a:xfrm>
          <a:prstGeom prst="line">
            <a:avLst/>
          </a:prstGeom>
          <a:solidFill>
            <a:srgbClr val="C0C0C0">
              <a:alpha val="0"/>
            </a:srgbClr>
          </a:solidFill>
          <a:ln w="28575" cap="flat" cmpd="sng" algn="ctr">
            <a:solidFill>
              <a:srgbClr val="FF0000"/>
            </a:solidFill>
            <a:prstDash val="solid"/>
            <a:round/>
            <a:headEnd type="none" w="med" len="med"/>
            <a:tailEnd type="none" w="med" len="med"/>
          </a:ln>
        </p:spPr>
      </p:cxnSp>
      <p:cxnSp>
        <p:nvCxnSpPr>
          <p:cNvPr id="22" name="直接连接符 21"/>
          <p:cNvCxnSpPr>
            <a:stCxn id="20" idx="6"/>
            <a:endCxn id="14" idx="2"/>
          </p:cNvCxnSpPr>
          <p:nvPr/>
        </p:nvCxnSpPr>
        <p:spPr bwMode="auto">
          <a:xfrm flipV="1">
            <a:off x="1470752" y="5191229"/>
            <a:ext cx="1085024" cy="3680"/>
          </a:xfrm>
          <a:prstGeom prst="line">
            <a:avLst/>
          </a:prstGeom>
          <a:solidFill>
            <a:srgbClr val="C0C0C0">
              <a:alpha val="0"/>
            </a:srgbClr>
          </a:solidFill>
          <a:ln w="28575" cap="flat" cmpd="sng" algn="ctr">
            <a:solidFill>
              <a:srgbClr val="FF0000"/>
            </a:solidFill>
            <a:prstDash val="solid"/>
            <a:round/>
            <a:headEnd type="none" w="med" len="med"/>
            <a:tailEnd type="none" w="med" len="med"/>
          </a:ln>
        </p:spPr>
      </p:cxnSp>
      <p:cxnSp>
        <p:nvCxnSpPr>
          <p:cNvPr id="23" name="直接连接符 22"/>
          <p:cNvCxnSpPr>
            <a:stCxn id="20" idx="6"/>
            <a:endCxn id="13" idx="2"/>
          </p:cNvCxnSpPr>
          <p:nvPr/>
        </p:nvCxnSpPr>
        <p:spPr bwMode="auto">
          <a:xfrm flipV="1">
            <a:off x="1470752" y="4525439"/>
            <a:ext cx="1089893" cy="669470"/>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sp>
        <p:nvSpPr>
          <p:cNvPr id="24"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67</a:t>
            </a:fld>
            <a:endParaRPr lang="en-US" altLang="zh-CN" sz="1200" b="0">
              <a:ea typeface="Gulim" pitchFamily="34" charset="-127"/>
            </a:endParaRPr>
          </a:p>
        </p:txBody>
      </p:sp>
    </p:spTree>
    <p:extLst>
      <p:ext uri="{BB962C8B-B14F-4D97-AF65-F5344CB8AC3E}">
        <p14:creationId xmlns:p14="http://schemas.microsoft.com/office/powerpoint/2010/main" val="29202742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747" name="Rectangle 3"/>
              <p:cNvSpPr txBox="1">
                <a:spLocks noChangeArrowheads="1"/>
              </p:cNvSpPr>
              <p:nvPr/>
            </p:nvSpPr>
            <p:spPr bwMode="auto">
              <a:xfrm>
                <a:off x="228600" y="957263"/>
                <a:ext cx="8591550" cy="52752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Basic idea</a:t>
                </a:r>
              </a:p>
              <a:p>
                <a:pPr lvl="1" algn="just">
                  <a:lnSpc>
                    <a:spcPct val="95000"/>
                  </a:lnSpc>
                  <a:spcBef>
                    <a:spcPct val="25000"/>
                  </a:spcBef>
                  <a:spcAft>
                    <a:spcPct val="10000"/>
                  </a:spcAft>
                  <a:buSzPct val="60000"/>
                  <a:defRPr/>
                </a:pPr>
                <a:r>
                  <a:rPr lang="en-US" altLang="zh-CN" sz="2300" dirty="0">
                    <a:latin typeface="+mn-lt"/>
                    <a:cs typeface="ＭＳ Ｐゴシック" charset="-128"/>
                  </a:rPr>
                  <a:t>Filter the edges with weights </a:t>
                </a:r>
                <a:r>
                  <a:rPr lang="en-US" altLang="zh-CN" sz="2300" dirty="0">
                    <a:cs typeface="ＭＳ Ｐゴシック" charset="-128"/>
                  </a:rPr>
                  <a:t>lower</a:t>
                </a:r>
                <a:r>
                  <a:rPr lang="en-US" altLang="zh-CN" sz="2300" dirty="0">
                    <a:latin typeface="+mn-lt"/>
                    <a:cs typeface="ＭＳ Ｐゴシック" charset="-128"/>
                  </a:rPr>
                  <a:t> than </a:t>
                </a:r>
                <a14:m>
                  <m:oMath xmlns:m="http://schemas.openxmlformats.org/officeDocument/2006/math">
                    <m:sSup>
                      <m:sSupPr>
                        <m:ctrlPr>
                          <a:rPr lang="en-US" altLang="zh-CN" sz="2300" b="0" i="1">
                            <a:latin typeface="Cambria Math" panose="02040503050406030204" pitchFamily="18" charset="0"/>
                            <a:cs typeface="ＭＳ Ｐゴシック" charset="-128"/>
                          </a:rPr>
                        </m:ctrlPr>
                      </m:sSupPr>
                      <m:e>
                        <m:r>
                          <m:rPr>
                            <m:sty m:val="p"/>
                          </m:rPr>
                          <a:rPr lang="en-US" altLang="zh-CN" sz="2300" b="0" i="0">
                            <a:latin typeface="Cambria Math" panose="02040503050406030204" pitchFamily="18" charset="0"/>
                            <a:cs typeface="ＭＳ Ｐゴシック" charset="-128"/>
                          </a:rPr>
                          <m:t>e</m:t>
                        </m:r>
                      </m:e>
                      <m:sup>
                        <m:r>
                          <a:rPr lang="en-US" altLang="zh-CN" sz="2300" b="0" i="0" smtClean="0">
                            <a:latin typeface="Cambria Math" panose="02040503050406030204" pitchFamily="18" charset="0"/>
                            <a:cs typeface="ＭＳ Ｐゴシック" charset="-128"/>
                          </a:rPr>
                          <m:t>0</m:t>
                        </m:r>
                      </m:sup>
                    </m:sSup>
                    <m:r>
                      <a:rPr lang="en-US" altLang="zh-CN" sz="2300" b="0" i="0" smtClean="0">
                        <a:latin typeface="Cambria Math" panose="02040503050406030204" pitchFamily="18" charset="0"/>
                        <a:cs typeface="ＭＳ Ｐゴシック" charset="-128"/>
                      </a:rPr>
                      <m:t>=1</m:t>
                    </m:r>
                    <m:r>
                      <a:rPr lang="en-US" altLang="zh-CN" sz="2300" b="0" i="0">
                        <a:latin typeface="Cambria Math" panose="02040503050406030204" pitchFamily="18" charset="0"/>
                        <a:cs typeface="ＭＳ Ｐゴシック" charset="-128"/>
                      </a:rPr>
                      <m:t>.</m:t>
                    </m:r>
                  </m:oMath>
                </a14:m>
                <a:endParaRPr lang="en-US" altLang="zh-CN" sz="2300" b="0" dirty="0">
                  <a:latin typeface="+mn-lt"/>
                  <a:cs typeface="ＭＳ Ｐゴシック" charset="-128"/>
                </a:endParaRPr>
              </a:p>
              <a:p>
                <a:pPr lvl="1" algn="just">
                  <a:lnSpc>
                    <a:spcPct val="95000"/>
                  </a:lnSpc>
                  <a:spcBef>
                    <a:spcPct val="25000"/>
                  </a:spcBef>
                  <a:spcAft>
                    <a:spcPct val="10000"/>
                  </a:spcAft>
                  <a:buSzPct val="60000"/>
                  <a:defRPr/>
                </a:pPr>
                <a:r>
                  <a:rPr lang="en-US" altLang="zh-CN" sz="2300" dirty="0">
                    <a:latin typeface="+mn-lt"/>
                    <a:cs typeface="ＭＳ Ｐゴシック" charset="-128"/>
                  </a:rPr>
                  <a:t>For each new arriving object, use a greedy strategy on the remaining edges.</a:t>
                </a:r>
              </a:p>
              <a:p>
                <a:pPr lvl="1" algn="just">
                  <a:lnSpc>
                    <a:spcPct val="95000"/>
                  </a:lnSpc>
                  <a:spcBef>
                    <a:spcPct val="25000"/>
                  </a:spcBef>
                  <a:spcAft>
                    <a:spcPct val="10000"/>
                  </a:spcAft>
                  <a:buSzPct val="60000"/>
                  <a:defRPr/>
                </a:pPr>
                <a:endParaRPr lang="en-US" altLang="zh-CN" sz="2300" dirty="0">
                  <a:latin typeface="+mn-lt"/>
                  <a:cs typeface="ＭＳ Ｐゴシック" charset="-128"/>
                </a:endParaRPr>
              </a:p>
              <a:p>
                <a:pPr lvl="1" algn="just">
                  <a:lnSpc>
                    <a:spcPct val="95000"/>
                  </a:lnSpc>
                  <a:spcBef>
                    <a:spcPct val="25000"/>
                  </a:spcBef>
                  <a:spcAft>
                    <a:spcPct val="10000"/>
                  </a:spcAft>
                  <a:buSzPct val="60000"/>
                  <a:defRPr/>
                </a:pPr>
                <a:endParaRPr lang="en-US" altLang="zh-CN" sz="2300" dirty="0">
                  <a:latin typeface="+mn-lt"/>
                  <a:cs typeface="ＭＳ Ｐゴシック" charset="-128"/>
                </a:endParaRPr>
              </a:p>
              <a:p>
                <a:pPr lvl="1" algn="just">
                  <a:lnSpc>
                    <a:spcPct val="95000"/>
                  </a:lnSpc>
                  <a:spcBef>
                    <a:spcPct val="25000"/>
                  </a:spcBef>
                  <a:spcAft>
                    <a:spcPct val="10000"/>
                  </a:spcAft>
                  <a:buSzPct val="60000"/>
                  <a:defRPr/>
                </a:pPr>
                <a:endParaRPr lang="en-US" altLang="zh-CN" sz="2300" dirty="0">
                  <a:latin typeface="+mn-lt"/>
                  <a:cs typeface="ＭＳ Ｐゴシック" charset="-128"/>
                </a:endParaRPr>
              </a:p>
              <a:p>
                <a:pPr lvl="1" algn="just">
                  <a:lnSpc>
                    <a:spcPct val="95000"/>
                  </a:lnSpc>
                  <a:spcBef>
                    <a:spcPct val="25000"/>
                  </a:spcBef>
                  <a:spcAft>
                    <a:spcPct val="10000"/>
                  </a:spcAft>
                  <a:buSzPct val="60000"/>
                  <a:defRPr/>
                </a:pPr>
                <a:endParaRPr lang="en-US" altLang="zh-CN" sz="2300" dirty="0">
                  <a:latin typeface="+mn-lt"/>
                  <a:cs typeface="ＭＳ Ｐゴシック" charset="-128"/>
                </a:endParaRPr>
              </a:p>
              <a:p>
                <a:pPr lvl="1" algn="just">
                  <a:lnSpc>
                    <a:spcPct val="95000"/>
                  </a:lnSpc>
                  <a:spcBef>
                    <a:spcPct val="25000"/>
                  </a:spcBef>
                  <a:spcAft>
                    <a:spcPct val="10000"/>
                  </a:spcAft>
                  <a:buSzPct val="60000"/>
                  <a:defRPr/>
                </a:pPr>
                <a:endParaRPr lang="en-US" altLang="zh-CN" sz="2300" dirty="0">
                  <a:latin typeface="+mn-lt"/>
                  <a:cs typeface="ＭＳ Ｐゴシック" charset="-128"/>
                </a:endParaRPr>
              </a:p>
              <a:p>
                <a:pPr lvl="1" algn="just">
                  <a:lnSpc>
                    <a:spcPct val="95000"/>
                  </a:lnSpc>
                  <a:spcBef>
                    <a:spcPct val="25000"/>
                  </a:spcBef>
                  <a:spcAft>
                    <a:spcPct val="10000"/>
                  </a:spcAft>
                  <a:buSzPct val="60000"/>
                  <a:defRPr/>
                </a:pPr>
                <a:endParaRPr lang="en-US" altLang="zh-CN" sz="2300" dirty="0">
                  <a:latin typeface="+mn-lt"/>
                  <a:cs typeface="ＭＳ Ｐゴシック" charset="-128"/>
                </a:endParaRPr>
              </a:p>
              <a:p>
                <a:pPr lvl="1" algn="just">
                  <a:lnSpc>
                    <a:spcPct val="95000"/>
                  </a:lnSpc>
                  <a:spcBef>
                    <a:spcPct val="25000"/>
                  </a:spcBef>
                  <a:spcAft>
                    <a:spcPct val="10000"/>
                  </a:spcAft>
                  <a:buSzPct val="60000"/>
                  <a:defRPr/>
                </a:pPr>
                <a:endParaRPr lang="en-US" altLang="zh-CN" sz="2300" dirty="0">
                  <a:latin typeface="+mn-lt"/>
                  <a:cs typeface="ＭＳ Ｐゴシック" charset="-128"/>
                </a:endParaRPr>
              </a:p>
              <a:p>
                <a:pPr lvl="1" algn="just">
                  <a:lnSpc>
                    <a:spcPct val="95000"/>
                  </a:lnSpc>
                  <a:spcBef>
                    <a:spcPct val="25000"/>
                  </a:spcBef>
                  <a:spcAft>
                    <a:spcPct val="10000"/>
                  </a:spcAft>
                  <a:buSzPct val="60000"/>
                  <a:defRPr/>
                </a:pPr>
                <a:r>
                  <a:rPr lang="en-US" altLang="zh-CN" sz="2300" dirty="0">
                    <a:latin typeface="+mn-lt"/>
                    <a:cs typeface="ＭＳ Ｐゴシック" charset="-128"/>
                  </a:rPr>
                  <a:t>When k=0, the utility is 16. For all possible values of k, the expectation of utilities is </a:t>
                </a:r>
                <a14:m>
                  <m:oMath xmlns:m="http://schemas.openxmlformats.org/officeDocument/2006/math">
                    <m:f>
                      <m:fPr>
                        <m:ctrlPr>
                          <a:rPr lang="en-US" altLang="zh-CN" sz="2400" b="0" i="1">
                            <a:latin typeface="Cambria Math" panose="02040503050406030204" pitchFamily="18" charset="0"/>
                          </a:rPr>
                        </m:ctrlPr>
                      </m:fPr>
                      <m:num>
                        <m:r>
                          <a:rPr lang="en-US" altLang="zh-CN" sz="2400" b="0" i="1">
                            <a:latin typeface="Cambria Math" panose="02040503050406030204" pitchFamily="18" charset="0"/>
                          </a:rPr>
                          <m:t>16+27+11+0</m:t>
                        </m:r>
                      </m:num>
                      <m:den>
                        <m:r>
                          <a:rPr lang="en-US" altLang="zh-CN" sz="2400" b="0" i="1">
                            <a:latin typeface="Cambria Math" panose="02040503050406030204" pitchFamily="18" charset="0"/>
                          </a:rPr>
                          <m:t>4</m:t>
                        </m:r>
                      </m:den>
                    </m:f>
                    <m:r>
                      <a:rPr lang="en-US" altLang="zh-CN" sz="2400" b="0">
                        <a:latin typeface="Cambria Math" panose="02040503050406030204" pitchFamily="18" charset="0"/>
                      </a:rPr>
                      <m:t>=</m:t>
                    </m:r>
                    <m:r>
                      <a:rPr lang="en-US" altLang="zh-CN" sz="2400" b="0" i="1">
                        <a:latin typeface="Cambria Math" panose="02040503050406030204" pitchFamily="18" charset="0"/>
                      </a:rPr>
                      <m:t>13</m:t>
                    </m:r>
                    <m:r>
                      <a:rPr lang="en-US" altLang="zh-CN" sz="2400" b="0">
                        <a:latin typeface="Cambria Math" panose="02040503050406030204" pitchFamily="18" charset="0"/>
                      </a:rPr>
                      <m:t>.</m:t>
                    </m:r>
                    <m:r>
                      <a:rPr lang="en-US" altLang="zh-CN" sz="2400" b="0" i="1">
                        <a:latin typeface="Cambria Math" panose="02040503050406030204" pitchFamily="18" charset="0"/>
                      </a:rPr>
                      <m:t>5</m:t>
                    </m:r>
                  </m:oMath>
                </a14:m>
                <a:endParaRPr lang="en-US" altLang="zh-CN" sz="2400" b="0" dirty="0">
                  <a:latin typeface="黑体" panose="02010609060101010101" pitchFamily="49" charset="-122"/>
                </a:endParaRPr>
              </a:p>
              <a:p>
                <a:pPr lvl="1" algn="just">
                  <a:lnSpc>
                    <a:spcPct val="95000"/>
                  </a:lnSpc>
                  <a:spcBef>
                    <a:spcPct val="25000"/>
                  </a:spcBef>
                  <a:spcAft>
                    <a:spcPct val="10000"/>
                  </a:spcAft>
                  <a:buSzPct val="60000"/>
                  <a:defRPr/>
                </a:pPr>
                <a:endParaRPr lang="en-US" altLang="zh-CN" sz="2300" dirty="0">
                  <a:latin typeface="+mn-lt"/>
                  <a:cs typeface="ＭＳ Ｐゴシック" charset="-128"/>
                </a:endParaRPr>
              </a:p>
            </p:txBody>
          </p:sp>
        </mc:Choice>
        <mc:Fallback xmlns="">
          <p:sp>
            <p:nvSpPr>
              <p:cNvPr id="31747" name="Rectangle 3"/>
              <p:cNvSpPr txBox="1">
                <a:spLocks noRot="1" noChangeAspect="1" noMove="1" noResize="1" noEditPoints="1" noAdjustHandles="1" noChangeArrowheads="1" noChangeShapeType="1" noTextEdit="1"/>
              </p:cNvSpPr>
              <p:nvPr/>
            </p:nvSpPr>
            <p:spPr bwMode="auto">
              <a:xfrm>
                <a:off x="228600" y="957263"/>
                <a:ext cx="8591550" cy="5275262"/>
              </a:xfrm>
              <a:prstGeom prst="rect">
                <a:avLst/>
              </a:prstGeom>
              <a:blipFill>
                <a:blip r:embed="rId3"/>
                <a:stretch>
                  <a:fillRect l="-355" t="-1618" r="-994" b="-1260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 name="标题 1"/>
          <p:cNvSpPr>
            <a:spLocks noGrp="1"/>
          </p:cNvSpPr>
          <p:nvPr>
            <p:ph type="title"/>
          </p:nvPr>
        </p:nvSpPr>
        <p:spPr>
          <a:xfrm>
            <a:off x="0" y="98425"/>
            <a:ext cx="9144000" cy="738188"/>
          </a:xfrm>
        </p:spPr>
        <p:txBody>
          <a:bodyPr/>
          <a:lstStyle/>
          <a:p>
            <a:pPr algn="ctr" eaLnBrk="1" hangingPunct="1"/>
            <a:r>
              <a:rPr lang="en-US" altLang="zh-CN" sz="3500" dirty="0"/>
              <a:t>Baseline: Extended Greedy-RT Algorithm</a:t>
            </a:r>
            <a:endParaRPr lang="zh-CN" altLang="en-US" sz="3500" dirty="0"/>
          </a:p>
        </p:txBody>
      </p:sp>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extLst/>
              </p:nvPr>
            </p:nvGraphicFramePr>
            <p:xfrm>
              <a:off x="4572000" y="3212976"/>
              <a:ext cx="4248472" cy="2317590"/>
            </p:xfrm>
            <a:graphic>
              <a:graphicData uri="http://schemas.openxmlformats.org/drawingml/2006/table">
                <a:tbl>
                  <a:tblPr firstRow="1" bandRow="1">
                    <a:tableStyleId>{93296810-A885-4BE3-A3E7-6D5BEEA58F35}</a:tableStyleId>
                  </a:tblPr>
                  <a:tblGrid>
                    <a:gridCol w="768717">
                      <a:extLst>
                        <a:ext uri="{9D8B030D-6E8A-4147-A177-3AD203B41FA5}">
                          <a16:colId xmlns:a16="http://schemas.microsoft.com/office/drawing/2014/main" val="20000"/>
                        </a:ext>
                      </a:extLst>
                    </a:gridCol>
                    <a:gridCol w="695951">
                      <a:extLst>
                        <a:ext uri="{9D8B030D-6E8A-4147-A177-3AD203B41FA5}">
                          <a16:colId xmlns:a16="http://schemas.microsoft.com/office/drawing/2014/main" val="20001"/>
                        </a:ext>
                      </a:extLst>
                    </a:gridCol>
                    <a:gridCol w="695951">
                      <a:extLst>
                        <a:ext uri="{9D8B030D-6E8A-4147-A177-3AD203B41FA5}">
                          <a16:colId xmlns:a16="http://schemas.microsoft.com/office/drawing/2014/main" val="20002"/>
                        </a:ext>
                      </a:extLst>
                    </a:gridCol>
                    <a:gridCol w="695951">
                      <a:extLst>
                        <a:ext uri="{9D8B030D-6E8A-4147-A177-3AD203B41FA5}">
                          <a16:colId xmlns:a16="http://schemas.microsoft.com/office/drawing/2014/main" val="20003"/>
                        </a:ext>
                      </a:extLst>
                    </a:gridCol>
                    <a:gridCol w="695951">
                      <a:extLst>
                        <a:ext uri="{9D8B030D-6E8A-4147-A177-3AD203B41FA5}">
                          <a16:colId xmlns:a16="http://schemas.microsoft.com/office/drawing/2014/main" val="20004"/>
                        </a:ext>
                      </a:extLst>
                    </a:gridCol>
                    <a:gridCol w="695951">
                      <a:extLst>
                        <a:ext uri="{9D8B030D-6E8A-4147-A177-3AD203B41FA5}">
                          <a16:colId xmlns:a16="http://schemas.microsoft.com/office/drawing/2014/main" val="20005"/>
                        </a:ext>
                      </a:extLst>
                    </a:gridCol>
                  </a:tblGrid>
                  <a:tr h="463518">
                    <a:tc>
                      <a:txBody>
                        <a:bodyPr/>
                        <a:lstStyle/>
                        <a:p>
                          <a:endParaRPr lang="zh-CN" altLang="en-US" sz="1800" b="1" i="1" kern="1200" dirty="0">
                            <a:solidFill>
                              <a:schemeClr val="tx1"/>
                            </a:solidFill>
                            <a:latin typeface="Calibri" panose="020F0502020204030204" pitchFamily="34" charset="0"/>
                            <a:ea typeface="+mn-ea"/>
                            <a:cs typeface="+mn-cs"/>
                          </a:endParaRP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𝟏</m:t>
                                    </m:r>
                                  </m:sub>
                                </m:sSub>
                              </m:oMath>
                            </m:oMathPara>
                          </a14:m>
                          <a:endParaRPr lang="zh-CN" altLang="en-US" sz="1800" b="1" dirty="0">
                            <a:solidFill>
                              <a:schemeClr val="tx1"/>
                            </a:solidFill>
                            <a:latin typeface="Calibri" panose="020F0502020204030204" pitchFamily="34" charset="0"/>
                          </a:endParaRP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𝟐</m:t>
                                    </m:r>
                                  </m:sub>
                                </m:sSub>
                              </m:oMath>
                            </m:oMathPara>
                          </a14:m>
                          <a:endParaRPr lang="zh-CN" altLang="en-US" sz="1800" b="1" dirty="0">
                            <a:solidFill>
                              <a:schemeClr val="tx1"/>
                            </a:solidFill>
                            <a:latin typeface="Calibri" panose="020F0502020204030204" pitchFamily="34" charset="0"/>
                          </a:endParaRP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𝟑</m:t>
                                    </m:r>
                                  </m:sub>
                                </m:sSub>
                              </m:oMath>
                            </m:oMathPara>
                          </a14:m>
                          <a:endParaRPr lang="zh-CN" altLang="en-US" sz="1800" b="1" dirty="0">
                            <a:solidFill>
                              <a:schemeClr val="tx1"/>
                            </a:solidFill>
                            <a:latin typeface="Calibri" panose="020F0502020204030204" pitchFamily="34" charset="0"/>
                          </a:endParaRP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𝟒</m:t>
                                    </m:r>
                                  </m:sub>
                                </m:sSub>
                              </m:oMath>
                            </m:oMathPara>
                          </a14:m>
                          <a:endParaRPr lang="zh-CN" altLang="en-US" sz="1800" b="1" dirty="0">
                            <a:solidFill>
                              <a:schemeClr val="tx1"/>
                            </a:solidFill>
                            <a:latin typeface="Calibri" panose="020F0502020204030204" pitchFamily="34" charset="0"/>
                          </a:endParaRP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𝟓</m:t>
                                    </m:r>
                                  </m:sub>
                                </m:sSub>
                              </m:oMath>
                            </m:oMathPara>
                          </a14:m>
                          <a:endParaRPr lang="zh-CN" altLang="en-US" sz="1800" b="1" dirty="0">
                            <a:solidFill>
                              <a:schemeClr val="tx1"/>
                            </a:solidFill>
                            <a:latin typeface="Calibri" panose="020F0502020204030204" pitchFamily="34" charset="0"/>
                          </a:endParaRPr>
                        </a:p>
                      </a:txBody>
                      <a:tcPr anchor="ctr"/>
                    </a:tc>
                    <a:extLst>
                      <a:ext uri="{0D108BD9-81ED-4DB2-BD59-A6C34878D82A}">
                        <a16:rowId xmlns:a16="http://schemas.microsoft.com/office/drawing/2014/main" val="10000"/>
                      </a:ext>
                    </a:extLst>
                  </a:tr>
                  <a:tr h="463518">
                    <a:tc>
                      <a:txBody>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𝟏</m:t>
                                  </m:r>
                                </m:sub>
                              </m:sSub>
                            </m:oMath>
                          </a14:m>
                          <a:r>
                            <a:rPr lang="en-US" altLang="zh-CN" sz="1800" b="1" i="0" dirty="0">
                              <a:latin typeface="Calibri" panose="020F0502020204030204" pitchFamily="34" charset="0"/>
                            </a:rPr>
                            <a:t>(1)</a:t>
                          </a:r>
                          <a:endParaRPr lang="zh-CN" altLang="en-US" sz="1800" b="1" i="0" dirty="0">
                            <a:latin typeface="Calibri" panose="020F0502020204030204" pitchFamily="34" charset="0"/>
                          </a:endParaRPr>
                        </a:p>
                      </a:txBody>
                      <a:tcPr anchor="ctr"/>
                    </a:tc>
                    <a:tc>
                      <a:txBody>
                        <a:bodyPr/>
                        <a:lstStyle/>
                        <a:p>
                          <a:pPr algn="ctr"/>
                          <a:r>
                            <a:rPr lang="en-US" altLang="zh-CN" sz="1800" dirty="0">
                              <a:solidFill>
                                <a:srgbClr val="FF0000"/>
                              </a:solidFill>
                            </a:rPr>
                            <a:t>4</a:t>
                          </a:r>
                          <a:endParaRPr lang="zh-CN" altLang="en-US" sz="1800" dirty="0">
                            <a:solidFill>
                              <a:srgbClr val="FF0000"/>
                            </a:solidFill>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1"/>
                      </a:ext>
                    </a:extLst>
                  </a:tr>
                  <a:tr h="463518">
                    <a:tc>
                      <a:txBody>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𝟐</m:t>
                                  </m:r>
                                </m:sub>
                              </m:sSub>
                            </m:oMath>
                          </a14:m>
                          <a:r>
                            <a:rPr lang="en-US" altLang="zh-CN" sz="1800" b="1" i="0" dirty="0">
                              <a:latin typeface="Calibri" panose="020F0502020204030204" pitchFamily="34" charset="0"/>
                            </a:rPr>
                            <a:t>(1)</a:t>
                          </a:r>
                          <a:endParaRPr lang="zh-CN" altLang="en-US" sz="1800" b="1" i="0" dirty="0">
                            <a:latin typeface="Calibri" panose="020F0502020204030204" pitchFamily="34" charset="0"/>
                          </a:endParaRPr>
                        </a:p>
                      </a:txBody>
                      <a:tcPr anchor="ctr"/>
                    </a:tc>
                    <a:tc>
                      <a:txBody>
                        <a:bodyPr/>
                        <a:lstStyle/>
                        <a:p>
                          <a:pPr algn="ctr"/>
                          <a:r>
                            <a:rPr lang="en-US" altLang="zh-CN" sz="1800" dirty="0"/>
                            <a:t>3</a:t>
                          </a:r>
                          <a:endParaRPr lang="zh-CN" altLang="en-US" sz="1800" dirty="0">
                            <a:latin typeface="Calibri" panose="020F0502020204030204" pitchFamily="34" charset="0"/>
                          </a:endParaRPr>
                        </a:p>
                      </a:txBody>
                      <a:tcPr anchor="ctr"/>
                    </a:tc>
                    <a:tc>
                      <a:txBody>
                        <a:bodyPr/>
                        <a:lstStyle/>
                        <a:p>
                          <a:pPr algn="ctr"/>
                          <a:r>
                            <a:rPr lang="en-US" altLang="zh-CN" sz="1800" dirty="0">
                              <a:solidFill>
                                <a:srgbClr val="FF0000"/>
                              </a:solidFill>
                            </a:rPr>
                            <a:t>2</a:t>
                          </a:r>
                          <a:endParaRPr lang="zh-CN" altLang="en-US" sz="1800" dirty="0">
                            <a:solidFill>
                              <a:srgbClr val="FF0000"/>
                            </a:solidFill>
                            <a:latin typeface="Calibri" panose="020F0502020204030204" pitchFamily="34" charset="0"/>
                          </a:endParaRPr>
                        </a:p>
                      </a:txBody>
                      <a:tcPr anchor="ctr"/>
                    </a:tc>
                    <a:tc>
                      <a:txBody>
                        <a:bodyPr/>
                        <a:lstStyle/>
                        <a:p>
                          <a:pPr algn="ctr"/>
                          <a:r>
                            <a:rPr lang="en-US" altLang="zh-CN" sz="1800" dirty="0"/>
                            <a:t>7</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2"/>
                      </a:ext>
                    </a:extLst>
                  </a:tr>
                  <a:tr h="463518">
                    <a:tc>
                      <a:txBody>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𝟑</m:t>
                                  </m:r>
                                </m:sub>
                              </m:sSub>
                            </m:oMath>
                          </a14:m>
                          <a:r>
                            <a:rPr lang="en-US" altLang="zh-CN" sz="1800" b="1" i="0" dirty="0">
                              <a:latin typeface="Calibri" panose="020F0502020204030204" pitchFamily="34" charset="0"/>
                            </a:rPr>
                            <a:t>(1)</a:t>
                          </a:r>
                          <a:endParaRPr lang="zh-CN" altLang="en-US" sz="1800" b="1" i="0" dirty="0">
                            <a:latin typeface="Calibri" panose="020F0502020204030204" pitchFamily="34" charset="0"/>
                          </a:endParaRPr>
                        </a:p>
                      </a:txBody>
                      <a:tcPr anchor="ctr"/>
                    </a:tc>
                    <a:tc>
                      <a:txBody>
                        <a:bodyPr/>
                        <a:lstStyle/>
                        <a:p>
                          <a:pPr algn="ctr"/>
                          <a:r>
                            <a:rPr lang="en-US" altLang="zh-CN" sz="1800" dirty="0">
                              <a:latin typeface="+mn-lt"/>
                            </a:rPr>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solidFill>
                                <a:srgbClr val="FF0000"/>
                              </a:solidFill>
                            </a:rPr>
                            <a:t>2</a:t>
                          </a:r>
                          <a:endParaRPr lang="zh-CN" altLang="en-US" sz="1800" dirty="0">
                            <a:solidFill>
                              <a:srgbClr val="FF0000"/>
                            </a:solidFill>
                            <a:latin typeface="Calibri" panose="020F0502020204030204" pitchFamily="34" charset="0"/>
                          </a:endParaRPr>
                        </a:p>
                      </a:txBody>
                      <a:tcPr anchor="ctr"/>
                    </a:tc>
                    <a:tc>
                      <a:txBody>
                        <a:bodyPr/>
                        <a:lstStyle/>
                        <a:p>
                          <a:pPr algn="ctr"/>
                          <a:r>
                            <a:rPr lang="en-US" altLang="zh-CN" sz="1800" dirty="0"/>
                            <a:t>11</a:t>
                          </a:r>
                          <a:endParaRPr lang="zh-CN" altLang="en-US" sz="1800" dirty="0">
                            <a:solidFill>
                              <a:srgbClr val="FF0000"/>
                            </a:solidFill>
                            <a:latin typeface="Calibri" panose="020F0502020204030204" pitchFamily="34" charset="0"/>
                          </a:endParaRPr>
                        </a:p>
                      </a:txBody>
                      <a:tcPr anchor="ctr"/>
                    </a:tc>
                    <a:tc>
                      <a:txBody>
                        <a:bodyPr/>
                        <a:lstStyle/>
                        <a:p>
                          <a:pPr algn="ctr"/>
                          <a:r>
                            <a:rPr lang="en-US" altLang="zh-CN" sz="1800" dirty="0"/>
                            <a:t>-</a:t>
                          </a: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3"/>
                      </a:ext>
                    </a:extLst>
                  </a:tr>
                  <a:tr h="463518">
                    <a:tc>
                      <a:txBody>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𝟒</m:t>
                                  </m:r>
                                </m:sub>
                              </m:sSub>
                            </m:oMath>
                          </a14:m>
                          <a:r>
                            <a:rPr lang="en-US" altLang="zh-CN" sz="1800" b="1" i="0" dirty="0"/>
                            <a:t>(2)</a:t>
                          </a:r>
                          <a:endParaRPr lang="zh-CN" altLang="en-US" sz="1800" b="1" i="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6</a:t>
                          </a:r>
                          <a:endParaRPr lang="zh-CN" altLang="en-US" sz="1800" dirty="0">
                            <a:solidFill>
                              <a:schemeClr val="tx1"/>
                            </a:solidFill>
                            <a:latin typeface="Calibri" panose="020F0502020204030204" pitchFamily="34" charset="0"/>
                          </a:endParaRPr>
                        </a:p>
                      </a:txBody>
                      <a:tcPr anchor="ctr"/>
                    </a:tc>
                    <a:tc>
                      <a:txBody>
                        <a:bodyPr/>
                        <a:lstStyle/>
                        <a:p>
                          <a:pPr algn="ctr"/>
                          <a:r>
                            <a:rPr lang="en-US" altLang="zh-CN" sz="1800" dirty="0">
                              <a:solidFill>
                                <a:srgbClr val="FF0000"/>
                              </a:solidFill>
                            </a:rPr>
                            <a:t>3</a:t>
                          </a:r>
                          <a:endParaRPr lang="zh-CN" altLang="en-US" sz="1800" dirty="0">
                            <a:solidFill>
                              <a:srgbClr val="FF0000"/>
                            </a:solidFill>
                            <a:latin typeface="Calibri" panose="020F0502020204030204" pitchFamily="34" charset="0"/>
                          </a:endParaRPr>
                        </a:p>
                      </a:txBody>
                      <a:tcPr anchor="ctr"/>
                    </a:tc>
                    <a:tc>
                      <a:txBody>
                        <a:bodyPr/>
                        <a:lstStyle/>
                        <a:p>
                          <a:pPr algn="ctr"/>
                          <a:r>
                            <a:rPr lang="en-US" altLang="zh-CN" sz="1800" dirty="0">
                              <a:solidFill>
                                <a:srgbClr val="FF0000"/>
                              </a:solidFill>
                            </a:rPr>
                            <a:t>5</a:t>
                          </a: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4"/>
                      </a:ext>
                    </a:extLst>
                  </a:tr>
                </a:tbl>
              </a:graphicData>
            </a:graphic>
          </p:graphicFrame>
        </mc:Choice>
        <mc:Fallback xmlns="">
          <p:graphicFrame>
            <p:nvGraphicFramePr>
              <p:cNvPr id="4" name="表格 3"/>
              <p:cNvGraphicFramePr>
                <a:graphicFrameLocks noGrp="1"/>
              </p:cNvGraphicFramePr>
              <p:nvPr>
                <p:extLst>
                  <p:ext uri="{D42A27DB-BD31-4B8C-83A1-F6EECF244321}">
                    <p14:modId xmlns:p14="http://schemas.microsoft.com/office/powerpoint/2010/main" val="4807564"/>
                  </p:ext>
                </p:extLst>
              </p:nvPr>
            </p:nvGraphicFramePr>
            <p:xfrm>
              <a:off x="4572000" y="3212976"/>
              <a:ext cx="4248472" cy="2317590"/>
            </p:xfrm>
            <a:graphic>
              <a:graphicData uri="http://schemas.openxmlformats.org/drawingml/2006/table">
                <a:tbl>
                  <a:tblPr firstRow="1" bandRow="1">
                    <a:tableStyleId>{93296810-A885-4BE3-A3E7-6D5BEEA58F35}</a:tableStyleId>
                  </a:tblPr>
                  <a:tblGrid>
                    <a:gridCol w="768717">
                      <a:extLst>
                        <a:ext uri="{9D8B030D-6E8A-4147-A177-3AD203B41FA5}">
                          <a16:colId xmlns:a16="http://schemas.microsoft.com/office/drawing/2014/main" val="20000"/>
                        </a:ext>
                      </a:extLst>
                    </a:gridCol>
                    <a:gridCol w="695951">
                      <a:extLst>
                        <a:ext uri="{9D8B030D-6E8A-4147-A177-3AD203B41FA5}">
                          <a16:colId xmlns:a16="http://schemas.microsoft.com/office/drawing/2014/main" val="20001"/>
                        </a:ext>
                      </a:extLst>
                    </a:gridCol>
                    <a:gridCol w="695951">
                      <a:extLst>
                        <a:ext uri="{9D8B030D-6E8A-4147-A177-3AD203B41FA5}">
                          <a16:colId xmlns:a16="http://schemas.microsoft.com/office/drawing/2014/main" val="20002"/>
                        </a:ext>
                      </a:extLst>
                    </a:gridCol>
                    <a:gridCol w="695951">
                      <a:extLst>
                        <a:ext uri="{9D8B030D-6E8A-4147-A177-3AD203B41FA5}">
                          <a16:colId xmlns:a16="http://schemas.microsoft.com/office/drawing/2014/main" val="20003"/>
                        </a:ext>
                      </a:extLst>
                    </a:gridCol>
                    <a:gridCol w="695951">
                      <a:extLst>
                        <a:ext uri="{9D8B030D-6E8A-4147-A177-3AD203B41FA5}">
                          <a16:colId xmlns:a16="http://schemas.microsoft.com/office/drawing/2014/main" val="20004"/>
                        </a:ext>
                      </a:extLst>
                    </a:gridCol>
                    <a:gridCol w="695951">
                      <a:extLst>
                        <a:ext uri="{9D8B030D-6E8A-4147-A177-3AD203B41FA5}">
                          <a16:colId xmlns:a16="http://schemas.microsoft.com/office/drawing/2014/main" val="20005"/>
                        </a:ext>
                      </a:extLst>
                    </a:gridCol>
                  </a:tblGrid>
                  <a:tr h="463518">
                    <a:tc>
                      <a:txBody>
                        <a:bodyPr/>
                        <a:lstStyle/>
                        <a:p>
                          <a:endParaRPr lang="zh-CN" altLang="en-US" sz="1800" b="1" i="1" kern="1200" dirty="0">
                            <a:solidFill>
                              <a:schemeClr val="tx1"/>
                            </a:solidFill>
                            <a:latin typeface="Calibri" panose="020F0502020204030204" pitchFamily="34" charset="0"/>
                            <a:ea typeface="+mn-ea"/>
                            <a:cs typeface="+mn-cs"/>
                          </a:endParaRPr>
                        </a:p>
                      </a:txBody>
                      <a:tcPr anchor="ctr"/>
                    </a:tc>
                    <a:tc>
                      <a:txBody>
                        <a:bodyPr/>
                        <a:lstStyle/>
                        <a:p>
                          <a:endParaRPr lang="zh-CN"/>
                        </a:p>
                      </a:txBody>
                      <a:tcPr anchor="ctr">
                        <a:blipFill>
                          <a:blip r:embed="rId4"/>
                          <a:stretch>
                            <a:fillRect l="-112281" t="-1316" r="-405263" b="-409211"/>
                          </a:stretch>
                        </a:blipFill>
                      </a:tcPr>
                    </a:tc>
                    <a:tc>
                      <a:txBody>
                        <a:bodyPr/>
                        <a:lstStyle/>
                        <a:p>
                          <a:endParaRPr lang="zh-CN"/>
                        </a:p>
                      </a:txBody>
                      <a:tcPr anchor="ctr">
                        <a:blipFill>
                          <a:blip r:embed="rId4"/>
                          <a:stretch>
                            <a:fillRect l="-212281" t="-1316" r="-305263" b="-409211"/>
                          </a:stretch>
                        </a:blipFill>
                      </a:tcPr>
                    </a:tc>
                    <a:tc>
                      <a:txBody>
                        <a:bodyPr/>
                        <a:lstStyle/>
                        <a:p>
                          <a:endParaRPr lang="zh-CN"/>
                        </a:p>
                      </a:txBody>
                      <a:tcPr anchor="ctr">
                        <a:blipFill>
                          <a:blip r:embed="rId4"/>
                          <a:stretch>
                            <a:fillRect l="-309565" t="-1316" r="-202609" b="-409211"/>
                          </a:stretch>
                        </a:blipFill>
                      </a:tcPr>
                    </a:tc>
                    <a:tc>
                      <a:txBody>
                        <a:bodyPr/>
                        <a:lstStyle/>
                        <a:p>
                          <a:endParaRPr lang="zh-CN"/>
                        </a:p>
                      </a:txBody>
                      <a:tcPr anchor="ctr">
                        <a:blipFill>
                          <a:blip r:embed="rId4"/>
                          <a:stretch>
                            <a:fillRect l="-413158" t="-1316" r="-104386" b="-409211"/>
                          </a:stretch>
                        </a:blipFill>
                      </a:tcPr>
                    </a:tc>
                    <a:tc>
                      <a:txBody>
                        <a:bodyPr/>
                        <a:lstStyle/>
                        <a:p>
                          <a:endParaRPr lang="zh-CN"/>
                        </a:p>
                      </a:txBody>
                      <a:tcPr anchor="ctr">
                        <a:blipFill>
                          <a:blip r:embed="rId4"/>
                          <a:stretch>
                            <a:fillRect l="-513158" t="-1316" r="-4386" b="-409211"/>
                          </a:stretch>
                        </a:blipFill>
                      </a:tcPr>
                    </a:tc>
                    <a:extLst>
                      <a:ext uri="{0D108BD9-81ED-4DB2-BD59-A6C34878D82A}">
                        <a16:rowId xmlns:a16="http://schemas.microsoft.com/office/drawing/2014/main" val="10000"/>
                      </a:ext>
                    </a:extLst>
                  </a:tr>
                  <a:tr h="463518">
                    <a:tc>
                      <a:txBody>
                        <a:bodyPr/>
                        <a:lstStyle/>
                        <a:p>
                          <a:endParaRPr lang="zh-CN"/>
                        </a:p>
                      </a:txBody>
                      <a:tcPr anchor="ctr">
                        <a:blipFill>
                          <a:blip r:embed="rId4"/>
                          <a:stretch>
                            <a:fillRect l="-1587" t="-101316" r="-457143" b="-309211"/>
                          </a:stretch>
                        </a:blipFill>
                      </a:tcPr>
                    </a:tc>
                    <a:tc>
                      <a:txBody>
                        <a:bodyPr/>
                        <a:lstStyle/>
                        <a:p>
                          <a:pPr algn="ctr"/>
                          <a:r>
                            <a:rPr lang="en-US" altLang="zh-CN" sz="1800" dirty="0">
                              <a:solidFill>
                                <a:srgbClr val="FF0000"/>
                              </a:solidFill>
                            </a:rPr>
                            <a:t>4</a:t>
                          </a:r>
                          <a:endParaRPr lang="zh-CN" altLang="en-US" sz="1800" dirty="0">
                            <a:solidFill>
                              <a:srgbClr val="FF0000"/>
                            </a:solidFill>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1"/>
                      </a:ext>
                    </a:extLst>
                  </a:tr>
                  <a:tr h="463518">
                    <a:tc>
                      <a:txBody>
                        <a:bodyPr/>
                        <a:lstStyle/>
                        <a:p>
                          <a:endParaRPr lang="zh-CN"/>
                        </a:p>
                      </a:txBody>
                      <a:tcPr anchor="ctr">
                        <a:blipFill>
                          <a:blip r:embed="rId4"/>
                          <a:stretch>
                            <a:fillRect l="-1587" t="-198701" r="-457143" b="-205195"/>
                          </a:stretch>
                        </a:blipFill>
                      </a:tcPr>
                    </a:tc>
                    <a:tc>
                      <a:txBody>
                        <a:bodyPr/>
                        <a:lstStyle/>
                        <a:p>
                          <a:pPr algn="ctr"/>
                          <a:r>
                            <a:rPr lang="en-US" altLang="zh-CN" sz="1800" dirty="0"/>
                            <a:t>3</a:t>
                          </a:r>
                          <a:endParaRPr lang="zh-CN" altLang="en-US" sz="1800" dirty="0">
                            <a:latin typeface="Calibri" panose="020F0502020204030204" pitchFamily="34" charset="0"/>
                          </a:endParaRPr>
                        </a:p>
                      </a:txBody>
                      <a:tcPr anchor="ctr"/>
                    </a:tc>
                    <a:tc>
                      <a:txBody>
                        <a:bodyPr/>
                        <a:lstStyle/>
                        <a:p>
                          <a:pPr algn="ctr"/>
                          <a:r>
                            <a:rPr lang="en-US" altLang="zh-CN" sz="1800" dirty="0">
                              <a:solidFill>
                                <a:srgbClr val="FF0000"/>
                              </a:solidFill>
                            </a:rPr>
                            <a:t>2</a:t>
                          </a:r>
                          <a:endParaRPr lang="zh-CN" altLang="en-US" sz="1800" dirty="0">
                            <a:solidFill>
                              <a:srgbClr val="FF0000"/>
                            </a:solidFill>
                            <a:latin typeface="Calibri" panose="020F0502020204030204" pitchFamily="34" charset="0"/>
                          </a:endParaRPr>
                        </a:p>
                      </a:txBody>
                      <a:tcPr anchor="ctr"/>
                    </a:tc>
                    <a:tc>
                      <a:txBody>
                        <a:bodyPr/>
                        <a:lstStyle/>
                        <a:p>
                          <a:pPr algn="ctr"/>
                          <a:r>
                            <a:rPr lang="en-US" altLang="zh-CN" sz="1800" dirty="0"/>
                            <a:t>7</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2"/>
                      </a:ext>
                    </a:extLst>
                  </a:tr>
                  <a:tr h="463518">
                    <a:tc>
                      <a:txBody>
                        <a:bodyPr/>
                        <a:lstStyle/>
                        <a:p>
                          <a:endParaRPr lang="zh-CN"/>
                        </a:p>
                      </a:txBody>
                      <a:tcPr anchor="ctr">
                        <a:blipFill>
                          <a:blip r:embed="rId4"/>
                          <a:stretch>
                            <a:fillRect l="-1587" t="-302632" r="-457143" b="-107895"/>
                          </a:stretch>
                        </a:blipFill>
                      </a:tcPr>
                    </a:tc>
                    <a:tc>
                      <a:txBody>
                        <a:bodyPr/>
                        <a:lstStyle/>
                        <a:p>
                          <a:pPr algn="ctr"/>
                          <a:r>
                            <a:rPr lang="en-US" altLang="zh-CN" sz="1800" dirty="0">
                              <a:latin typeface="+mn-lt"/>
                            </a:rPr>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solidFill>
                                <a:srgbClr val="FF0000"/>
                              </a:solidFill>
                            </a:rPr>
                            <a:t>2</a:t>
                          </a:r>
                          <a:endParaRPr lang="zh-CN" altLang="en-US" sz="1800" dirty="0">
                            <a:solidFill>
                              <a:srgbClr val="FF0000"/>
                            </a:solidFill>
                            <a:latin typeface="Calibri" panose="020F0502020204030204" pitchFamily="34" charset="0"/>
                          </a:endParaRPr>
                        </a:p>
                      </a:txBody>
                      <a:tcPr anchor="ctr"/>
                    </a:tc>
                    <a:tc>
                      <a:txBody>
                        <a:bodyPr/>
                        <a:lstStyle/>
                        <a:p>
                          <a:pPr algn="ctr"/>
                          <a:r>
                            <a:rPr lang="en-US" altLang="zh-CN" sz="1800" dirty="0"/>
                            <a:t>11</a:t>
                          </a:r>
                          <a:endParaRPr lang="zh-CN" altLang="en-US" sz="1800" dirty="0">
                            <a:solidFill>
                              <a:srgbClr val="FF0000"/>
                            </a:solidFill>
                            <a:latin typeface="Calibri" panose="020F0502020204030204" pitchFamily="34" charset="0"/>
                          </a:endParaRPr>
                        </a:p>
                      </a:txBody>
                      <a:tcPr anchor="ctr"/>
                    </a:tc>
                    <a:tc>
                      <a:txBody>
                        <a:bodyPr/>
                        <a:lstStyle/>
                        <a:p>
                          <a:pPr algn="ctr"/>
                          <a:r>
                            <a:rPr lang="en-US" altLang="zh-CN" sz="1800" dirty="0"/>
                            <a:t>-</a:t>
                          </a: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3"/>
                      </a:ext>
                    </a:extLst>
                  </a:tr>
                  <a:tr h="463518">
                    <a:tc>
                      <a:txBody>
                        <a:bodyPr/>
                        <a:lstStyle/>
                        <a:p>
                          <a:endParaRPr lang="zh-CN"/>
                        </a:p>
                      </a:txBody>
                      <a:tcPr anchor="ctr">
                        <a:blipFill>
                          <a:blip r:embed="rId4"/>
                          <a:stretch>
                            <a:fillRect l="-1587" t="-402632" r="-457143" b="-7895"/>
                          </a:stretch>
                        </a:blipFill>
                      </a:tcP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6</a:t>
                          </a:r>
                          <a:endParaRPr lang="zh-CN" altLang="en-US" sz="1800" dirty="0">
                            <a:solidFill>
                              <a:schemeClr val="tx1"/>
                            </a:solidFill>
                            <a:latin typeface="Calibri" panose="020F0502020204030204" pitchFamily="34" charset="0"/>
                          </a:endParaRPr>
                        </a:p>
                      </a:txBody>
                      <a:tcPr anchor="ctr"/>
                    </a:tc>
                    <a:tc>
                      <a:txBody>
                        <a:bodyPr/>
                        <a:lstStyle/>
                        <a:p>
                          <a:pPr algn="ctr"/>
                          <a:r>
                            <a:rPr lang="en-US" altLang="zh-CN" sz="1800" dirty="0">
                              <a:solidFill>
                                <a:srgbClr val="FF0000"/>
                              </a:solidFill>
                            </a:rPr>
                            <a:t>3</a:t>
                          </a:r>
                          <a:endParaRPr lang="zh-CN" altLang="en-US" sz="1800" dirty="0">
                            <a:solidFill>
                              <a:srgbClr val="FF0000"/>
                            </a:solidFill>
                            <a:latin typeface="Calibri" panose="020F0502020204030204" pitchFamily="34" charset="0"/>
                          </a:endParaRPr>
                        </a:p>
                      </a:txBody>
                      <a:tcPr anchor="ctr"/>
                    </a:tc>
                    <a:tc>
                      <a:txBody>
                        <a:bodyPr/>
                        <a:lstStyle/>
                        <a:p>
                          <a:pPr algn="ctr"/>
                          <a:r>
                            <a:rPr lang="en-US" altLang="zh-CN" sz="1800" dirty="0">
                              <a:solidFill>
                                <a:srgbClr val="FF0000"/>
                              </a:solidFill>
                            </a:rPr>
                            <a:t>5</a:t>
                          </a: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4"/>
                      </a:ext>
                    </a:extLst>
                  </a:tr>
                </a:tbl>
              </a:graphicData>
            </a:graphic>
          </p:graphicFrame>
        </mc:Fallback>
      </mc:AlternateContent>
      <p:grpSp>
        <p:nvGrpSpPr>
          <p:cNvPr id="3" name="组合 2"/>
          <p:cNvGrpSpPr/>
          <p:nvPr/>
        </p:nvGrpSpPr>
        <p:grpSpPr>
          <a:xfrm>
            <a:off x="1114137" y="3145078"/>
            <a:ext cx="1803123" cy="2800777"/>
            <a:chOff x="1114137" y="3145078"/>
            <a:chExt cx="1803123" cy="2800777"/>
          </a:xfrm>
        </p:grpSpPr>
        <mc:AlternateContent xmlns:mc="http://schemas.openxmlformats.org/markup-compatibility/2006" xmlns:a14="http://schemas.microsoft.com/office/drawing/2010/main">
          <mc:Choice Requires="a14">
            <p:sp>
              <p:nvSpPr>
                <p:cNvPr id="8" name="Oval 5"/>
                <p:cNvSpPr/>
                <p:nvPr/>
              </p:nvSpPr>
              <p:spPr>
                <a:xfrm>
                  <a:off x="1115616" y="3149809"/>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1</m:t>
                            </m:r>
                          </m:sub>
                        </m:sSub>
                      </m:oMath>
                    </m:oMathPara>
                  </a14:m>
                  <a:endParaRPr lang="en-US" dirty="0"/>
                </a:p>
              </p:txBody>
            </p:sp>
          </mc:Choice>
          <mc:Fallback xmlns="">
            <p:sp>
              <p:nvSpPr>
                <p:cNvPr id="8" name="Oval 5"/>
                <p:cNvSpPr>
                  <a:spLocks noRot="1" noChangeAspect="1" noMove="1" noResize="1" noEditPoints="1" noAdjustHandles="1" noChangeArrowheads="1" noChangeShapeType="1" noTextEdit="1"/>
                </p:cNvSpPr>
                <p:nvPr/>
              </p:nvSpPr>
              <p:spPr>
                <a:xfrm>
                  <a:off x="1115616" y="3149809"/>
                  <a:ext cx="356615" cy="356615"/>
                </a:xfrm>
                <a:prstGeom prst="ellipse">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Oval 6"/>
                <p:cNvSpPr/>
                <p:nvPr/>
              </p:nvSpPr>
              <p:spPr>
                <a:xfrm>
                  <a:off x="1114138" y="3770896"/>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2</m:t>
                            </m:r>
                          </m:sub>
                        </m:sSub>
                      </m:oMath>
                    </m:oMathPara>
                  </a14:m>
                  <a:endParaRPr lang="en-US" dirty="0"/>
                </a:p>
              </p:txBody>
            </p:sp>
          </mc:Choice>
          <mc:Fallback xmlns="">
            <p:sp>
              <p:nvSpPr>
                <p:cNvPr id="9" name="Oval 6"/>
                <p:cNvSpPr>
                  <a:spLocks noRot="1" noChangeAspect="1" noMove="1" noResize="1" noEditPoints="1" noAdjustHandles="1" noChangeArrowheads="1" noChangeShapeType="1" noTextEdit="1"/>
                </p:cNvSpPr>
                <p:nvPr/>
              </p:nvSpPr>
              <p:spPr>
                <a:xfrm>
                  <a:off x="1114138" y="3770896"/>
                  <a:ext cx="356615" cy="356615"/>
                </a:xfrm>
                <a:prstGeom prst="ellipse">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Oval 7"/>
                <p:cNvSpPr/>
                <p:nvPr/>
              </p:nvSpPr>
              <p:spPr>
                <a:xfrm>
                  <a:off x="1114137" y="4351508"/>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3</m:t>
                            </m:r>
                          </m:sub>
                        </m:sSub>
                      </m:oMath>
                    </m:oMathPara>
                  </a14:m>
                  <a:endParaRPr lang="en-US" dirty="0"/>
                </a:p>
              </p:txBody>
            </p:sp>
          </mc:Choice>
          <mc:Fallback xmlns="">
            <p:sp>
              <p:nvSpPr>
                <p:cNvPr id="10" name="Oval 7"/>
                <p:cNvSpPr>
                  <a:spLocks noRot="1" noChangeAspect="1" noMove="1" noResize="1" noEditPoints="1" noAdjustHandles="1" noChangeArrowheads="1" noChangeShapeType="1" noTextEdit="1"/>
                </p:cNvSpPr>
                <p:nvPr/>
              </p:nvSpPr>
              <p:spPr>
                <a:xfrm>
                  <a:off x="1114137" y="4351508"/>
                  <a:ext cx="356615" cy="356615"/>
                </a:xfrm>
                <a:prstGeom prst="ellipse">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Oval 8"/>
                <p:cNvSpPr/>
                <p:nvPr/>
              </p:nvSpPr>
              <p:spPr>
                <a:xfrm>
                  <a:off x="2555778" y="3145078"/>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1</m:t>
                            </m:r>
                          </m:sub>
                        </m:sSub>
                      </m:oMath>
                    </m:oMathPara>
                  </a14:m>
                  <a:endParaRPr lang="en-US" dirty="0"/>
                </a:p>
              </p:txBody>
            </p:sp>
          </mc:Choice>
          <mc:Fallback xmlns="">
            <p:sp>
              <p:nvSpPr>
                <p:cNvPr id="11" name="Oval 8"/>
                <p:cNvSpPr>
                  <a:spLocks noRot="1" noChangeAspect="1" noMove="1" noResize="1" noEditPoints="1" noAdjustHandles="1" noChangeArrowheads="1" noChangeShapeType="1" noTextEdit="1"/>
                </p:cNvSpPr>
                <p:nvPr/>
              </p:nvSpPr>
              <p:spPr>
                <a:xfrm>
                  <a:off x="2555778" y="3145078"/>
                  <a:ext cx="356615" cy="356615"/>
                </a:xfrm>
                <a:prstGeom prst="ellipse">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Oval 9"/>
                <p:cNvSpPr/>
                <p:nvPr/>
              </p:nvSpPr>
              <p:spPr>
                <a:xfrm>
                  <a:off x="2555778" y="3770077"/>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2</m:t>
                            </m:r>
                          </m:sub>
                        </m:sSub>
                      </m:oMath>
                    </m:oMathPara>
                  </a14:m>
                  <a:endParaRPr lang="en-US" dirty="0"/>
                </a:p>
              </p:txBody>
            </p:sp>
          </mc:Choice>
          <mc:Fallback xmlns="">
            <p:sp>
              <p:nvSpPr>
                <p:cNvPr id="12" name="Oval 9"/>
                <p:cNvSpPr>
                  <a:spLocks noRot="1" noChangeAspect="1" noMove="1" noResize="1" noEditPoints="1" noAdjustHandles="1" noChangeArrowheads="1" noChangeShapeType="1" noTextEdit="1"/>
                </p:cNvSpPr>
                <p:nvPr/>
              </p:nvSpPr>
              <p:spPr>
                <a:xfrm>
                  <a:off x="2555778" y="3770077"/>
                  <a:ext cx="356615" cy="356615"/>
                </a:xfrm>
                <a:prstGeom prst="ellipse">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Oval 10"/>
                <p:cNvSpPr/>
                <p:nvPr/>
              </p:nvSpPr>
              <p:spPr>
                <a:xfrm>
                  <a:off x="2560645" y="4347131"/>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3</m:t>
                            </m:r>
                          </m:sub>
                        </m:sSub>
                      </m:oMath>
                    </m:oMathPara>
                  </a14:m>
                  <a:endParaRPr lang="en-US" dirty="0"/>
                </a:p>
              </p:txBody>
            </p:sp>
          </mc:Choice>
          <mc:Fallback xmlns="">
            <p:sp>
              <p:nvSpPr>
                <p:cNvPr id="13" name="Oval 10"/>
                <p:cNvSpPr>
                  <a:spLocks noRot="1" noChangeAspect="1" noMove="1" noResize="1" noEditPoints="1" noAdjustHandles="1" noChangeArrowheads="1" noChangeShapeType="1" noTextEdit="1"/>
                </p:cNvSpPr>
                <p:nvPr/>
              </p:nvSpPr>
              <p:spPr>
                <a:xfrm>
                  <a:off x="2560645" y="4347131"/>
                  <a:ext cx="356615" cy="356615"/>
                </a:xfrm>
                <a:prstGeom prst="ellipse">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Oval 11"/>
                <p:cNvSpPr/>
                <p:nvPr/>
              </p:nvSpPr>
              <p:spPr>
                <a:xfrm>
                  <a:off x="2555776" y="5012921"/>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4</m:t>
                            </m:r>
                          </m:sub>
                        </m:sSub>
                      </m:oMath>
                    </m:oMathPara>
                  </a14:m>
                  <a:endParaRPr lang="en-US" dirty="0"/>
                </a:p>
              </p:txBody>
            </p:sp>
          </mc:Choice>
          <mc:Fallback xmlns="">
            <p:sp>
              <p:nvSpPr>
                <p:cNvPr id="14" name="Oval 11"/>
                <p:cNvSpPr>
                  <a:spLocks noRot="1" noChangeAspect="1" noMove="1" noResize="1" noEditPoints="1" noAdjustHandles="1" noChangeArrowheads="1" noChangeShapeType="1" noTextEdit="1"/>
                </p:cNvSpPr>
                <p:nvPr/>
              </p:nvSpPr>
              <p:spPr>
                <a:xfrm>
                  <a:off x="2555776" y="5012921"/>
                  <a:ext cx="356615" cy="356615"/>
                </a:xfrm>
                <a:prstGeom prst="ellipse">
                  <a:avLst/>
                </a:prstGeom>
                <a:blipFill>
                  <a:blip r:embed="rId11"/>
                  <a:stretch>
                    <a:fillRect/>
                  </a:stretch>
                </a:blipFill>
              </p:spPr>
              <p:txBody>
                <a:bodyPr/>
                <a:lstStyle/>
                <a:p>
                  <a:r>
                    <a:rPr lang="zh-CN" altLang="en-US">
                      <a:noFill/>
                    </a:rPr>
                    <a:t> </a:t>
                  </a:r>
                </a:p>
              </p:txBody>
            </p:sp>
          </mc:Fallback>
        </mc:AlternateContent>
        <p:cxnSp>
          <p:nvCxnSpPr>
            <p:cNvPr id="15" name="直接连接符 14"/>
            <p:cNvCxnSpPr>
              <a:stCxn id="8" idx="6"/>
              <a:endCxn id="11" idx="2"/>
            </p:cNvCxnSpPr>
            <p:nvPr/>
          </p:nvCxnSpPr>
          <p:spPr bwMode="auto">
            <a:xfrm flipV="1">
              <a:off x="1472231" y="3323386"/>
              <a:ext cx="1083547" cy="4731"/>
            </a:xfrm>
            <a:prstGeom prst="line">
              <a:avLst/>
            </a:prstGeom>
            <a:solidFill>
              <a:srgbClr val="C0C0C0">
                <a:alpha val="0"/>
              </a:srgbClr>
            </a:solidFill>
            <a:ln w="28575" cap="flat" cmpd="sng" algn="ctr">
              <a:solidFill>
                <a:srgbClr val="FF0000"/>
              </a:solidFill>
              <a:prstDash val="solid"/>
              <a:round/>
              <a:headEnd type="none" w="med" len="med"/>
              <a:tailEnd type="none" w="med" len="med"/>
            </a:ln>
          </p:spPr>
        </p:cxnSp>
        <p:cxnSp>
          <p:nvCxnSpPr>
            <p:cNvPr id="16" name="直接连接符 15"/>
            <p:cNvCxnSpPr>
              <a:stCxn id="9" idx="6"/>
              <a:endCxn id="11" idx="2"/>
            </p:cNvCxnSpPr>
            <p:nvPr/>
          </p:nvCxnSpPr>
          <p:spPr bwMode="auto">
            <a:xfrm flipV="1">
              <a:off x="1470753" y="3323386"/>
              <a:ext cx="1085025" cy="625818"/>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17" name="直接连接符 16"/>
            <p:cNvCxnSpPr>
              <a:stCxn id="9" idx="6"/>
              <a:endCxn id="13" idx="2"/>
            </p:cNvCxnSpPr>
            <p:nvPr/>
          </p:nvCxnSpPr>
          <p:spPr bwMode="auto">
            <a:xfrm>
              <a:off x="1470753" y="3949204"/>
              <a:ext cx="1089892" cy="576235"/>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18" name="直接连接符 17"/>
            <p:cNvCxnSpPr>
              <a:stCxn id="10" idx="6"/>
              <a:endCxn id="13" idx="2"/>
            </p:cNvCxnSpPr>
            <p:nvPr/>
          </p:nvCxnSpPr>
          <p:spPr bwMode="auto">
            <a:xfrm flipV="1">
              <a:off x="1470752" y="4525439"/>
              <a:ext cx="1089893" cy="4377"/>
            </a:xfrm>
            <a:prstGeom prst="line">
              <a:avLst/>
            </a:prstGeom>
            <a:solidFill>
              <a:srgbClr val="C0C0C0">
                <a:alpha val="0"/>
              </a:srgbClr>
            </a:solidFill>
            <a:ln w="28575" cap="flat" cmpd="sng" algn="ctr">
              <a:solidFill>
                <a:srgbClr val="FF0000"/>
              </a:solidFill>
              <a:prstDash val="solid"/>
              <a:round/>
              <a:headEnd type="none" w="med" len="med"/>
              <a:tailEnd type="none" w="med" len="med"/>
            </a:ln>
          </p:spPr>
        </p:cxnSp>
        <p:cxnSp>
          <p:nvCxnSpPr>
            <p:cNvPr id="19" name="直接连接符 18"/>
            <p:cNvCxnSpPr>
              <a:stCxn id="10" idx="6"/>
              <a:endCxn id="14" idx="2"/>
            </p:cNvCxnSpPr>
            <p:nvPr/>
          </p:nvCxnSpPr>
          <p:spPr bwMode="auto">
            <a:xfrm>
              <a:off x="1470752" y="4529816"/>
              <a:ext cx="1085024" cy="661413"/>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20" name="Oval 7"/>
                <p:cNvSpPr/>
                <p:nvPr/>
              </p:nvSpPr>
              <p:spPr>
                <a:xfrm>
                  <a:off x="1114137" y="5016601"/>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4</m:t>
                            </m:r>
                          </m:sub>
                        </m:sSub>
                      </m:oMath>
                    </m:oMathPara>
                  </a14:m>
                  <a:endParaRPr lang="en-US" dirty="0"/>
                </a:p>
              </p:txBody>
            </p:sp>
          </mc:Choice>
          <mc:Fallback xmlns="">
            <p:sp>
              <p:nvSpPr>
                <p:cNvPr id="20" name="Oval 7"/>
                <p:cNvSpPr>
                  <a:spLocks noRot="1" noChangeAspect="1" noMove="1" noResize="1" noEditPoints="1" noAdjustHandles="1" noChangeArrowheads="1" noChangeShapeType="1" noTextEdit="1"/>
                </p:cNvSpPr>
                <p:nvPr/>
              </p:nvSpPr>
              <p:spPr>
                <a:xfrm>
                  <a:off x="1114137" y="5016601"/>
                  <a:ext cx="356615" cy="356615"/>
                </a:xfrm>
                <a:prstGeom prst="ellipse">
                  <a:avLst/>
                </a:prstGeom>
                <a:blipFill>
                  <a:blip r:embed="rId12"/>
                  <a:stretch>
                    <a:fillRect/>
                  </a:stretch>
                </a:blipFill>
              </p:spPr>
              <p:txBody>
                <a:bodyPr/>
                <a:lstStyle/>
                <a:p>
                  <a:r>
                    <a:rPr lang="zh-CN" altLang="en-US">
                      <a:noFill/>
                    </a:rPr>
                    <a:t> </a:t>
                  </a:r>
                </a:p>
              </p:txBody>
            </p:sp>
          </mc:Fallback>
        </mc:AlternateContent>
        <p:cxnSp>
          <p:nvCxnSpPr>
            <p:cNvPr id="21" name="直接连接符 20"/>
            <p:cNvCxnSpPr>
              <a:stCxn id="9" idx="6"/>
              <a:endCxn id="12" idx="2"/>
            </p:cNvCxnSpPr>
            <p:nvPr/>
          </p:nvCxnSpPr>
          <p:spPr bwMode="auto">
            <a:xfrm flipV="1">
              <a:off x="1470753" y="3948385"/>
              <a:ext cx="1085025" cy="819"/>
            </a:xfrm>
            <a:prstGeom prst="line">
              <a:avLst/>
            </a:prstGeom>
            <a:solidFill>
              <a:srgbClr val="C0C0C0">
                <a:alpha val="0"/>
              </a:srgbClr>
            </a:solidFill>
            <a:ln w="28575" cap="flat" cmpd="sng" algn="ctr">
              <a:solidFill>
                <a:srgbClr val="FF0000"/>
              </a:solidFill>
              <a:prstDash val="solid"/>
              <a:round/>
              <a:headEnd type="none" w="med" len="med"/>
              <a:tailEnd type="none" w="med" len="med"/>
            </a:ln>
          </p:spPr>
        </p:cxnSp>
        <p:cxnSp>
          <p:nvCxnSpPr>
            <p:cNvPr id="22" name="直接连接符 21"/>
            <p:cNvCxnSpPr>
              <a:stCxn id="20" idx="6"/>
              <a:endCxn id="14" idx="2"/>
            </p:cNvCxnSpPr>
            <p:nvPr/>
          </p:nvCxnSpPr>
          <p:spPr bwMode="auto">
            <a:xfrm flipV="1">
              <a:off x="1470752" y="5191229"/>
              <a:ext cx="1085024" cy="3680"/>
            </a:xfrm>
            <a:prstGeom prst="line">
              <a:avLst/>
            </a:prstGeom>
            <a:solidFill>
              <a:srgbClr val="C0C0C0">
                <a:alpha val="0"/>
              </a:srgbClr>
            </a:solidFill>
            <a:ln w="28575" cap="flat" cmpd="sng" algn="ctr">
              <a:solidFill>
                <a:srgbClr val="FF0000"/>
              </a:solidFill>
              <a:prstDash val="solid"/>
              <a:round/>
              <a:headEnd type="none" w="med" len="med"/>
              <a:tailEnd type="none" w="med" len="med"/>
            </a:ln>
          </p:spPr>
        </p:cxnSp>
        <p:cxnSp>
          <p:nvCxnSpPr>
            <p:cNvPr id="23" name="直接连接符 22"/>
            <p:cNvCxnSpPr>
              <a:stCxn id="20" idx="6"/>
              <a:endCxn id="13" idx="2"/>
            </p:cNvCxnSpPr>
            <p:nvPr/>
          </p:nvCxnSpPr>
          <p:spPr bwMode="auto">
            <a:xfrm flipV="1">
              <a:off x="1470752" y="4525439"/>
              <a:ext cx="1089893" cy="669470"/>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24" name="Oval 11"/>
                <p:cNvSpPr/>
                <p:nvPr/>
              </p:nvSpPr>
              <p:spPr>
                <a:xfrm>
                  <a:off x="2555776" y="5589240"/>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5</m:t>
                            </m:r>
                          </m:sub>
                        </m:sSub>
                      </m:oMath>
                    </m:oMathPara>
                  </a14:m>
                  <a:endParaRPr lang="en-US" dirty="0"/>
                </a:p>
              </p:txBody>
            </p:sp>
          </mc:Choice>
          <mc:Fallback xmlns="">
            <p:sp>
              <p:nvSpPr>
                <p:cNvPr id="24" name="Oval 11"/>
                <p:cNvSpPr>
                  <a:spLocks noRot="1" noChangeAspect="1" noMove="1" noResize="1" noEditPoints="1" noAdjustHandles="1" noChangeArrowheads="1" noChangeShapeType="1" noTextEdit="1"/>
                </p:cNvSpPr>
                <p:nvPr/>
              </p:nvSpPr>
              <p:spPr>
                <a:xfrm>
                  <a:off x="2555776" y="5589240"/>
                  <a:ext cx="356615" cy="356615"/>
                </a:xfrm>
                <a:prstGeom prst="ellipse">
                  <a:avLst/>
                </a:prstGeom>
                <a:blipFill>
                  <a:blip r:embed="rId13"/>
                  <a:stretch>
                    <a:fillRect/>
                  </a:stretch>
                </a:blipFill>
              </p:spPr>
              <p:txBody>
                <a:bodyPr/>
                <a:lstStyle/>
                <a:p>
                  <a:r>
                    <a:rPr lang="zh-CN" altLang="en-US">
                      <a:noFill/>
                    </a:rPr>
                    <a:t> </a:t>
                  </a:r>
                </a:p>
              </p:txBody>
            </p:sp>
          </mc:Fallback>
        </mc:AlternateContent>
        <p:cxnSp>
          <p:nvCxnSpPr>
            <p:cNvPr id="25" name="直接连接符 24"/>
            <p:cNvCxnSpPr>
              <a:stCxn id="20" idx="6"/>
              <a:endCxn id="24" idx="2"/>
            </p:cNvCxnSpPr>
            <p:nvPr/>
          </p:nvCxnSpPr>
          <p:spPr bwMode="auto">
            <a:xfrm>
              <a:off x="1470752" y="5194909"/>
              <a:ext cx="1085024" cy="572639"/>
            </a:xfrm>
            <a:prstGeom prst="line">
              <a:avLst/>
            </a:prstGeom>
            <a:solidFill>
              <a:srgbClr val="C0C0C0">
                <a:alpha val="0"/>
              </a:srgbClr>
            </a:solidFill>
            <a:ln w="28575" cap="flat" cmpd="sng" algn="ctr">
              <a:solidFill>
                <a:srgbClr val="FF0000"/>
              </a:solidFill>
              <a:prstDash val="solid"/>
              <a:round/>
              <a:headEnd type="none" w="med" len="med"/>
              <a:tailEnd type="none" w="med" len="med"/>
            </a:ln>
          </p:spPr>
        </p:cxnSp>
      </p:grpSp>
      <mc:AlternateContent xmlns:mc="http://schemas.openxmlformats.org/markup-compatibility/2006" xmlns:a14="http://schemas.microsoft.com/office/drawing/2010/main">
        <mc:Choice Requires="a14">
          <p:sp>
            <p:nvSpPr>
              <p:cNvPr id="2" name="矩形 1"/>
              <p:cNvSpPr/>
              <p:nvPr/>
            </p:nvSpPr>
            <p:spPr bwMode="auto">
              <a:xfrm>
                <a:off x="4355976" y="957263"/>
                <a:ext cx="4464496" cy="527521"/>
              </a:xfrm>
              <a:prstGeom prst="rect">
                <a:avLst/>
              </a:prstGeom>
              <a:solidFill>
                <a:srgbClr val="FFC000"/>
              </a:solidFill>
              <a:ln>
                <a:noFill/>
              </a:ln>
            </p:spPr>
            <p:txBody>
              <a:bodyPr anchor="ctr"/>
              <a:lstStyle/>
              <a:p>
                <a:pPr algn="ctr" eaLnBrk="1" hangingPunct="1"/>
                <a:r>
                  <a:rPr lang="en-US" altLang="zh-CN" sz="2000" dirty="0">
                    <a:latin typeface="+mn-lt"/>
                    <a:cs typeface="ＭＳ Ｐゴシック" charset="-128"/>
                  </a:rPr>
                  <a:t>Competitive Ratio CR</a:t>
                </a:r>
                <a:r>
                  <a:rPr lang="en-US" altLang="zh-CN" sz="2000" baseline="-25000" dirty="0">
                    <a:latin typeface="+mn-lt"/>
                    <a:cs typeface="ＭＳ Ｐゴシック" charset="-128"/>
                  </a:rPr>
                  <a:t>A</a:t>
                </a:r>
                <a:r>
                  <a:rPr lang="en-US" altLang="zh-CN" sz="2000" dirty="0">
                    <a:latin typeface="+mn-lt"/>
                    <a:cs typeface="ＭＳ Ｐゴシック" charset="-128"/>
                  </a:rPr>
                  <a:t>=</a:t>
                </a:r>
                <a14:m>
                  <m:oMath xmlns:m="http://schemas.openxmlformats.org/officeDocument/2006/math">
                    <m:f>
                      <m:fPr>
                        <m:ctrlPr>
                          <a:rPr lang="en-US" altLang="zh-CN" sz="2000" i="1">
                            <a:latin typeface="Cambria Math" panose="02040503050406030204" pitchFamily="18" charset="0"/>
                            <a:ea typeface="黑体" panose="02010609060101010101" pitchFamily="49" charset="-122"/>
                          </a:rPr>
                        </m:ctrlPr>
                      </m:fPr>
                      <m:num>
                        <m:r>
                          <a:rPr lang="en-US" altLang="zh-CN" sz="2000" i="1">
                            <a:latin typeface="Cambria Math" panose="02040503050406030204" pitchFamily="18" charset="0"/>
                            <a:ea typeface="黑体" panose="02010609060101010101" pitchFamily="49" charset="-122"/>
                          </a:rPr>
                          <m:t>1</m:t>
                        </m:r>
                      </m:num>
                      <m:den>
                        <m:r>
                          <a:rPr lang="en-US" altLang="zh-CN" sz="2000" i="1">
                            <a:latin typeface="Cambria Math" panose="02040503050406030204" pitchFamily="18" charset="0"/>
                            <a:ea typeface="黑体" panose="02010609060101010101" pitchFamily="49" charset="-122"/>
                          </a:rPr>
                          <m:t>2</m:t>
                        </m:r>
                        <m:r>
                          <a:rPr lang="en-US" altLang="zh-CN" sz="2000" b="0" i="1">
                            <a:latin typeface="Cambria Math" panose="02040503050406030204" pitchFamily="18" charset="0"/>
                            <a:ea typeface="黑体" panose="02010609060101010101" pitchFamily="49" charset="-122"/>
                          </a:rPr>
                          <m:t>𝑒𝑙𝑛</m:t>
                        </m:r>
                        <m:r>
                          <a:rPr lang="en-US" altLang="zh-CN" sz="2000" b="0" i="1">
                            <a:latin typeface="Cambria Math" panose="02040503050406030204" pitchFamily="18" charset="0"/>
                            <a:ea typeface="黑体" panose="02010609060101010101" pitchFamily="49" charset="-122"/>
                          </a:rPr>
                          <m:t>(1+</m:t>
                        </m:r>
                        <m:sSub>
                          <m:sSubPr>
                            <m:ctrlPr>
                              <a:rPr lang="en-US" altLang="zh-CN" sz="2000" b="0" i="1">
                                <a:latin typeface="Cambria Math" panose="02040503050406030204" pitchFamily="18" charset="0"/>
                                <a:ea typeface="黑体" panose="02010609060101010101" pitchFamily="49" charset="-122"/>
                              </a:rPr>
                            </m:ctrlPr>
                          </m:sSubPr>
                          <m:e>
                            <m:r>
                              <a:rPr lang="en-US" altLang="zh-CN" sz="2000" b="0" i="1">
                                <a:latin typeface="Cambria Math" panose="02040503050406030204" pitchFamily="18" charset="0"/>
                                <a:ea typeface="黑体" panose="02010609060101010101" pitchFamily="49" charset="-122"/>
                              </a:rPr>
                              <m:t>𝑈</m:t>
                            </m:r>
                          </m:e>
                          <m:sub>
                            <m:r>
                              <a:rPr lang="en-US" altLang="zh-CN" sz="2000" b="0" i="1">
                                <a:latin typeface="Cambria Math" panose="02040503050406030204" pitchFamily="18" charset="0"/>
                                <a:ea typeface="黑体" panose="02010609060101010101" pitchFamily="49" charset="-122"/>
                              </a:rPr>
                              <m:t>𝑚𝑎𝑥</m:t>
                            </m:r>
                          </m:sub>
                        </m:sSub>
                        <m:r>
                          <a:rPr lang="en-US" altLang="zh-CN" sz="2000" b="0" i="1">
                            <a:latin typeface="Cambria Math" panose="02040503050406030204" pitchFamily="18" charset="0"/>
                            <a:ea typeface="黑体" panose="02010609060101010101" pitchFamily="49" charset="-122"/>
                          </a:rPr>
                          <m:t>)</m:t>
                        </m:r>
                      </m:den>
                    </m:f>
                  </m:oMath>
                </a14:m>
                <a:endParaRPr lang="zh-CN" altLang="en-US" sz="2000" dirty="0">
                  <a:latin typeface="+mn-lt"/>
                  <a:cs typeface="ＭＳ Ｐゴシック" charset="-128"/>
                </a:endParaRPr>
              </a:p>
            </p:txBody>
          </p:sp>
        </mc:Choice>
        <mc:Fallback xmlns="">
          <p:sp>
            <p:nvSpPr>
              <p:cNvPr id="2" name="矩形 1"/>
              <p:cNvSpPr>
                <a:spLocks noRot="1" noChangeAspect="1" noMove="1" noResize="1" noEditPoints="1" noAdjustHandles="1" noChangeArrowheads="1" noChangeShapeType="1" noTextEdit="1"/>
              </p:cNvSpPr>
              <p:nvPr/>
            </p:nvSpPr>
            <p:spPr bwMode="auto">
              <a:xfrm>
                <a:off x="4355976" y="957263"/>
                <a:ext cx="4464496" cy="527521"/>
              </a:xfrm>
              <a:prstGeom prst="rect">
                <a:avLst/>
              </a:prstGeom>
              <a:blipFill>
                <a:blip r:embed="rId14"/>
                <a:stretch>
                  <a:fillRect b="-12644"/>
                </a:stretch>
              </a:blipFill>
              <a:ln>
                <a:noFill/>
              </a:ln>
            </p:spPr>
            <p:txBody>
              <a:bodyPr/>
              <a:lstStyle/>
              <a:p>
                <a:r>
                  <a:rPr lang="zh-CN" altLang="en-US">
                    <a:noFill/>
                  </a:rPr>
                  <a:t> </a:t>
                </a:r>
              </a:p>
            </p:txBody>
          </p:sp>
        </mc:Fallback>
      </mc:AlternateContent>
      <p:sp>
        <p:nvSpPr>
          <p:cNvPr id="26"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68</a:t>
            </a:fld>
            <a:endParaRPr lang="en-US" altLang="zh-CN" sz="1200" b="0">
              <a:ea typeface="Gulim" pitchFamily="34" charset="-127"/>
            </a:endParaRPr>
          </a:p>
        </p:txBody>
      </p:sp>
    </p:spTree>
    <p:extLst>
      <p:ext uri="{BB962C8B-B14F-4D97-AF65-F5344CB8AC3E}">
        <p14:creationId xmlns:p14="http://schemas.microsoft.com/office/powerpoint/2010/main" val="2791604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7">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p:nvPr>
        </p:nvSpPr>
        <p:spPr>
          <a:xfrm>
            <a:off x="323528" y="98425"/>
            <a:ext cx="8591872" cy="738188"/>
          </a:xfrm>
        </p:spPr>
        <p:txBody>
          <a:bodyPr/>
          <a:lstStyle/>
          <a:p>
            <a:pPr eaLnBrk="1" hangingPunct="1"/>
            <a:r>
              <a:rPr lang="en-US" altLang="zh-CN" sz="3500" dirty="0"/>
              <a:t>TGOA Algorithm</a:t>
            </a:r>
            <a:endParaRPr lang="zh-CN" altLang="en-US" sz="3500" dirty="0"/>
          </a:p>
        </p:txBody>
      </p:sp>
      <p:sp>
        <p:nvSpPr>
          <p:cNvPr id="7" name="Rectangle 3"/>
          <p:cNvSpPr txBox="1">
            <a:spLocks noChangeArrowheads="1"/>
          </p:cNvSpPr>
          <p:nvPr/>
        </p:nvSpPr>
        <p:spPr bwMode="auto">
          <a:xfrm>
            <a:off x="228600" y="957635"/>
            <a:ext cx="8591550" cy="311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Basic idea </a:t>
            </a:r>
          </a:p>
          <a:p>
            <a:pPr lvl="1" algn="just">
              <a:lnSpc>
                <a:spcPct val="95000"/>
              </a:lnSpc>
              <a:spcBef>
                <a:spcPct val="25000"/>
              </a:spcBef>
              <a:spcAft>
                <a:spcPct val="10000"/>
              </a:spcAft>
              <a:buSzPct val="60000"/>
              <a:defRPr/>
            </a:pPr>
            <a:r>
              <a:rPr lang="en-US" altLang="zh-CN" sz="2400" dirty="0">
                <a:cs typeface="ＭＳ Ｐゴシック" charset="-128"/>
              </a:rPr>
              <a:t>Take a fixed fraction of arriving objects as samples and dispose them greedily.</a:t>
            </a:r>
          </a:p>
          <a:p>
            <a:pPr lvl="1" algn="just">
              <a:lnSpc>
                <a:spcPct val="95000"/>
              </a:lnSpc>
              <a:spcBef>
                <a:spcPct val="25000"/>
              </a:spcBef>
              <a:spcAft>
                <a:spcPct val="10000"/>
              </a:spcAft>
              <a:buSzPct val="60000"/>
              <a:defRPr/>
            </a:pPr>
            <a:endParaRPr lang="en-US" altLang="zh-CN" sz="2400" dirty="0">
              <a:cs typeface="ＭＳ Ｐゴシック" charset="-128"/>
            </a:endParaRPr>
          </a:p>
          <a:p>
            <a:pPr lvl="1" algn="just">
              <a:lnSpc>
                <a:spcPct val="95000"/>
              </a:lnSpc>
              <a:spcBef>
                <a:spcPct val="25000"/>
              </a:spcBef>
              <a:spcAft>
                <a:spcPct val="10000"/>
              </a:spcAft>
              <a:buSzPct val="60000"/>
              <a:defRPr/>
            </a:pPr>
            <a:r>
              <a:rPr lang="en-US" altLang="zh-CN" sz="2400" dirty="0">
                <a:cs typeface="ＭＳ Ｐゴシック" charset="-128"/>
              </a:rPr>
              <a:t>When a new object arrives, compute the optimal matching on the revealed part of the graph.</a:t>
            </a:r>
          </a:p>
          <a:p>
            <a:pPr lvl="1" algn="just">
              <a:lnSpc>
                <a:spcPct val="95000"/>
              </a:lnSpc>
              <a:spcBef>
                <a:spcPct val="25000"/>
              </a:spcBef>
              <a:spcAft>
                <a:spcPct val="10000"/>
              </a:spcAft>
              <a:buSzPct val="60000"/>
              <a:defRPr/>
            </a:pPr>
            <a:endParaRPr lang="en-US" altLang="zh-CN" sz="2400" dirty="0">
              <a:cs typeface="ＭＳ Ｐゴシック" charset="-128"/>
            </a:endParaRPr>
          </a:p>
          <a:p>
            <a:pPr lvl="1" algn="just">
              <a:lnSpc>
                <a:spcPct val="95000"/>
              </a:lnSpc>
              <a:spcBef>
                <a:spcPct val="25000"/>
              </a:spcBef>
              <a:spcAft>
                <a:spcPct val="10000"/>
              </a:spcAft>
              <a:buSzPct val="60000"/>
              <a:defRPr/>
            </a:pPr>
            <a:r>
              <a:rPr lang="en-US" altLang="zh-CN" sz="2400" dirty="0">
                <a:cs typeface="ＭＳ Ｐゴシック" charset="-128"/>
              </a:rPr>
              <a:t>Match the new object to its adjacent node in the optimal matching if possible.</a:t>
            </a:r>
          </a:p>
        </p:txBody>
      </p:sp>
      <p:sp>
        <p:nvSpPr>
          <p:cNvPr id="4"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69</a:t>
            </a:fld>
            <a:endParaRPr lang="en-US" altLang="zh-CN" sz="1200" b="0">
              <a:ea typeface="Gulim" pitchFamily="34" charset="-127"/>
            </a:endParaRPr>
          </a:p>
        </p:txBody>
      </p:sp>
    </p:spTree>
    <p:extLst>
      <p:ext uri="{BB962C8B-B14F-4D97-AF65-F5344CB8AC3E}">
        <p14:creationId xmlns:p14="http://schemas.microsoft.com/office/powerpoint/2010/main" val="26953716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eaLnBrk="1" hangingPunct="1"/>
            <a:r>
              <a:rPr lang="en-US" altLang="zh-CN"/>
              <a:t>Human Computation</a:t>
            </a:r>
          </a:p>
        </p:txBody>
      </p:sp>
      <p:sp>
        <p:nvSpPr>
          <p:cNvPr id="4" name="TextBox 3"/>
          <p:cNvSpPr txBox="1">
            <a:spLocks noChangeArrowheads="1"/>
          </p:cNvSpPr>
          <p:nvPr/>
        </p:nvSpPr>
        <p:spPr bwMode="auto">
          <a:xfrm>
            <a:off x="3733800" y="1052513"/>
            <a:ext cx="5105400" cy="576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buFontTx/>
              <a:buChar char="-"/>
            </a:pPr>
            <a:r>
              <a:rPr lang="ja-JP" altLang="en-US" sz="2800" dirty="0"/>
              <a:t>“</a:t>
            </a:r>
            <a:r>
              <a:rPr lang="en-US" altLang="ja-JP" sz="2800" dirty="0"/>
              <a:t>In 1930</a:t>
            </a:r>
            <a:r>
              <a:rPr lang="ja-JP" altLang="en-US" sz="2800" dirty="0"/>
              <a:t>’</a:t>
            </a:r>
            <a:r>
              <a:rPr lang="en-US" altLang="ja-JP" sz="2800" dirty="0"/>
              <a:t>s, 450 out-of-work clerks were </a:t>
            </a:r>
            <a:r>
              <a:rPr lang="en-US" altLang="ja-JP" sz="2800" i="1" dirty="0">
                <a:solidFill>
                  <a:srgbClr val="FFC000"/>
                </a:solidFill>
              </a:rPr>
              <a:t>organized</a:t>
            </a:r>
            <a:r>
              <a:rPr lang="en-US" altLang="ja-JP" sz="2800" dirty="0"/>
              <a:t> to calculate tabular higher mathematical functions.</a:t>
            </a:r>
            <a:r>
              <a:rPr lang="ja-JP" altLang="en-US" sz="2800" dirty="0"/>
              <a:t>”</a:t>
            </a:r>
            <a:endParaRPr lang="en-US" altLang="ja-JP" sz="2800" dirty="0"/>
          </a:p>
          <a:p>
            <a:pPr eaLnBrk="1" hangingPunct="1">
              <a:buFontTx/>
              <a:buChar char="-"/>
            </a:pPr>
            <a:endParaRPr lang="en-US" altLang="zh-CN" sz="2800" dirty="0"/>
          </a:p>
          <a:p>
            <a:pPr eaLnBrk="1" hangingPunct="1">
              <a:buFontTx/>
              <a:buChar char="-"/>
            </a:pPr>
            <a:endParaRPr lang="en-US" altLang="zh-CN" sz="2800" dirty="0"/>
          </a:p>
          <a:p>
            <a:pPr eaLnBrk="1" hangingPunct="1">
              <a:buFontTx/>
              <a:buChar char="-"/>
            </a:pPr>
            <a:endParaRPr lang="en-US" altLang="zh-CN" sz="2800" dirty="0"/>
          </a:p>
          <a:p>
            <a:pPr eaLnBrk="1" hangingPunct="1">
              <a:buFontTx/>
              <a:buChar char="-"/>
            </a:pPr>
            <a:endParaRPr lang="en-US" altLang="zh-CN" sz="2800" dirty="0"/>
          </a:p>
          <a:p>
            <a:pPr eaLnBrk="1" hangingPunct="1">
              <a:buFontTx/>
              <a:buChar char="-"/>
            </a:pPr>
            <a:endParaRPr lang="en-US" altLang="zh-CN" sz="2800" dirty="0"/>
          </a:p>
          <a:p>
            <a:pPr eaLnBrk="1" hangingPunct="1">
              <a:buFontTx/>
              <a:buChar char="-"/>
            </a:pPr>
            <a:r>
              <a:rPr lang="ja-JP" altLang="en-US" sz="2800" dirty="0"/>
              <a:t>“</a:t>
            </a:r>
            <a:r>
              <a:rPr lang="en-US" altLang="ja-JP" sz="2800" dirty="0"/>
              <a:t>Really? That was even before the birth of ENIAC!</a:t>
            </a:r>
            <a:r>
              <a:rPr lang="ja-JP" altLang="en-US" sz="2800" dirty="0"/>
              <a:t>”</a:t>
            </a:r>
            <a:r>
              <a:rPr lang="en-US" altLang="ja-JP" sz="2800" dirty="0"/>
              <a:t> </a:t>
            </a:r>
            <a:endParaRPr lang="en-US" altLang="zh-CN" sz="2800" dirty="0"/>
          </a:p>
        </p:txBody>
      </p:sp>
      <p:grpSp>
        <p:nvGrpSpPr>
          <p:cNvPr id="2" name="Group 6"/>
          <p:cNvGrpSpPr>
            <a:grpSpLocks/>
          </p:cNvGrpSpPr>
          <p:nvPr/>
        </p:nvGrpSpPr>
        <p:grpSpPr bwMode="auto">
          <a:xfrm>
            <a:off x="342900" y="1284288"/>
            <a:ext cx="3200400" cy="2068512"/>
            <a:chOff x="266700" y="2176670"/>
            <a:chExt cx="3200400" cy="2067512"/>
          </a:xfrm>
        </p:grpSpPr>
        <p:pic>
          <p:nvPicPr>
            <p:cNvPr id="23562"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176670"/>
              <a:ext cx="2819400" cy="175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3" name="TextBox 5"/>
            <p:cNvSpPr txBox="1">
              <a:spLocks noChangeArrowheads="1"/>
            </p:cNvSpPr>
            <p:nvPr/>
          </p:nvSpPr>
          <p:spPr bwMode="auto">
            <a:xfrm>
              <a:off x="266700" y="3936576"/>
              <a:ext cx="3200400" cy="307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a:t>Math Table Poject(D. A. Grier)</a:t>
              </a:r>
            </a:p>
          </p:txBody>
        </p:sp>
      </p:grpSp>
      <p:grpSp>
        <p:nvGrpSpPr>
          <p:cNvPr id="3" name="Group 9"/>
          <p:cNvGrpSpPr>
            <a:grpSpLocks/>
          </p:cNvGrpSpPr>
          <p:nvPr/>
        </p:nvGrpSpPr>
        <p:grpSpPr bwMode="auto">
          <a:xfrm>
            <a:off x="628650" y="3525838"/>
            <a:ext cx="2628900" cy="2363787"/>
            <a:chOff x="628827" y="3525953"/>
            <a:chExt cx="2628546" cy="2364008"/>
          </a:xfrm>
        </p:grpSpPr>
        <p:pic>
          <p:nvPicPr>
            <p:cNvPr id="23560"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827" y="3525953"/>
              <a:ext cx="2628546" cy="2060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1" name="TextBox 8"/>
            <p:cNvSpPr txBox="1">
              <a:spLocks noChangeArrowheads="1"/>
            </p:cNvSpPr>
            <p:nvPr/>
          </p:nvSpPr>
          <p:spPr bwMode="auto">
            <a:xfrm>
              <a:off x="1143000" y="5582199"/>
              <a:ext cx="1752600" cy="30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a:t>ENIAC, 1946</a:t>
              </a:r>
            </a:p>
          </p:txBody>
        </p:sp>
      </p:grpSp>
      <p:pic>
        <p:nvPicPr>
          <p:cNvPr id="11" name="Picture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67300" y="3414713"/>
            <a:ext cx="24384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9" name="Slide Number Placeholder 1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FB301EFA-8752-4DE9-A00D-9945E0E2F45A}" type="slidenum">
              <a:rPr lang="en-US" altLang="zh-CN" sz="1200" b="0">
                <a:ea typeface="Gulim" pitchFamily="34" charset="-127"/>
              </a:rPr>
              <a:pPr eaLnBrk="1" hangingPunct="1"/>
              <a:t>7</a:t>
            </a:fld>
            <a:endParaRPr lang="en-US" altLang="zh-CN" sz="1200" b="0">
              <a:ea typeface="Gulim" pitchFamily="34" charset="-127"/>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395536" y="98425"/>
            <a:ext cx="8748464" cy="738188"/>
          </a:xfrm>
        </p:spPr>
        <p:txBody>
          <a:bodyPr/>
          <a:lstStyle/>
          <a:p>
            <a:pPr eaLnBrk="1" hangingPunct="1"/>
            <a:r>
              <a:rPr lang="en-US" altLang="zh-CN" sz="3500" dirty="0"/>
              <a:t>TGOA Algorithm</a:t>
            </a:r>
            <a:endParaRPr lang="zh-CN" altLang="en-US" sz="3500" dirty="0"/>
          </a:p>
        </p:txBody>
      </p:sp>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extLst/>
              </p:nvPr>
            </p:nvGraphicFramePr>
            <p:xfrm>
              <a:off x="4572000" y="3487674"/>
              <a:ext cx="4248472" cy="2317590"/>
            </p:xfrm>
            <a:graphic>
              <a:graphicData uri="http://schemas.openxmlformats.org/drawingml/2006/table">
                <a:tbl>
                  <a:tblPr firstRow="1" bandRow="1">
                    <a:tableStyleId>{93296810-A885-4BE3-A3E7-6D5BEEA58F35}</a:tableStyleId>
                  </a:tblPr>
                  <a:tblGrid>
                    <a:gridCol w="768717">
                      <a:extLst>
                        <a:ext uri="{9D8B030D-6E8A-4147-A177-3AD203B41FA5}">
                          <a16:colId xmlns:a16="http://schemas.microsoft.com/office/drawing/2014/main" val="20000"/>
                        </a:ext>
                      </a:extLst>
                    </a:gridCol>
                    <a:gridCol w="695951">
                      <a:extLst>
                        <a:ext uri="{9D8B030D-6E8A-4147-A177-3AD203B41FA5}">
                          <a16:colId xmlns:a16="http://schemas.microsoft.com/office/drawing/2014/main" val="20001"/>
                        </a:ext>
                      </a:extLst>
                    </a:gridCol>
                    <a:gridCol w="695951">
                      <a:extLst>
                        <a:ext uri="{9D8B030D-6E8A-4147-A177-3AD203B41FA5}">
                          <a16:colId xmlns:a16="http://schemas.microsoft.com/office/drawing/2014/main" val="20002"/>
                        </a:ext>
                      </a:extLst>
                    </a:gridCol>
                    <a:gridCol w="695951">
                      <a:extLst>
                        <a:ext uri="{9D8B030D-6E8A-4147-A177-3AD203B41FA5}">
                          <a16:colId xmlns:a16="http://schemas.microsoft.com/office/drawing/2014/main" val="20003"/>
                        </a:ext>
                      </a:extLst>
                    </a:gridCol>
                    <a:gridCol w="695951">
                      <a:extLst>
                        <a:ext uri="{9D8B030D-6E8A-4147-A177-3AD203B41FA5}">
                          <a16:colId xmlns:a16="http://schemas.microsoft.com/office/drawing/2014/main" val="20004"/>
                        </a:ext>
                      </a:extLst>
                    </a:gridCol>
                    <a:gridCol w="695951">
                      <a:extLst>
                        <a:ext uri="{9D8B030D-6E8A-4147-A177-3AD203B41FA5}">
                          <a16:colId xmlns:a16="http://schemas.microsoft.com/office/drawing/2014/main" val="20005"/>
                        </a:ext>
                      </a:extLst>
                    </a:gridCol>
                  </a:tblGrid>
                  <a:tr h="463518">
                    <a:tc>
                      <a:txBody>
                        <a:bodyPr/>
                        <a:lstStyle/>
                        <a:p>
                          <a:endParaRPr lang="zh-CN" altLang="en-US" sz="1800" b="1" i="1" kern="1200" dirty="0">
                            <a:solidFill>
                              <a:schemeClr val="tx1"/>
                            </a:solidFill>
                            <a:latin typeface="Calibri" panose="020F0502020204030204" pitchFamily="34" charset="0"/>
                            <a:ea typeface="+mn-ea"/>
                            <a:cs typeface="+mn-cs"/>
                          </a:endParaRPr>
                        </a:p>
                      </a:txBody>
                      <a:tcPr anchor="ctr"/>
                    </a:tc>
                    <a:tc>
                      <a:txBody>
                        <a:bodyPr/>
                        <a:lstStyle/>
                        <a:p>
                          <a:endParaRPr lang="zh-CN" altLang="en-US" sz="1800" b="1" dirty="0">
                            <a:solidFill>
                              <a:schemeClr val="tx1"/>
                            </a:solidFill>
                            <a:latin typeface="Calibri" panose="020F0502020204030204" pitchFamily="34" charset="0"/>
                          </a:endParaRPr>
                        </a:p>
                      </a:txBody>
                      <a:tcPr anchor="ctr"/>
                    </a:tc>
                    <a:tc>
                      <a:txBody>
                        <a:bodyPr/>
                        <a:lstStyle/>
                        <a:p>
                          <a:endParaRPr lang="zh-CN" altLang="en-US" sz="1800" b="1" dirty="0">
                            <a:solidFill>
                              <a:schemeClr val="tx1"/>
                            </a:solidFill>
                            <a:latin typeface="Calibri" panose="020F0502020204030204" pitchFamily="34" charset="0"/>
                          </a:endParaRPr>
                        </a:p>
                      </a:txBody>
                      <a:tcPr anchor="ctr"/>
                    </a:tc>
                    <a:tc>
                      <a:txBody>
                        <a:bodyPr/>
                        <a:lstStyle/>
                        <a:p>
                          <a:endParaRPr lang="zh-CN" altLang="en-US" sz="1800" b="1" dirty="0">
                            <a:solidFill>
                              <a:schemeClr val="tx1"/>
                            </a:solidFill>
                            <a:latin typeface="Calibri" panose="020F0502020204030204" pitchFamily="34" charset="0"/>
                          </a:endParaRPr>
                        </a:p>
                      </a:txBody>
                      <a:tcPr anchor="ctr"/>
                    </a:tc>
                    <a:tc>
                      <a:txBody>
                        <a:bodyPr/>
                        <a:lstStyle/>
                        <a:p>
                          <a:endParaRPr lang="zh-CN" altLang="en-US" sz="1800" b="1" dirty="0">
                            <a:solidFill>
                              <a:schemeClr val="tx1"/>
                            </a:solidFill>
                            <a:latin typeface="Calibri" panose="020F0502020204030204" pitchFamily="34" charset="0"/>
                          </a:endParaRPr>
                        </a:p>
                      </a:txBody>
                      <a:tcPr anchor="ctr"/>
                    </a:tc>
                    <a:tc>
                      <a:txBody>
                        <a:bodyPr/>
                        <a:lstStyle/>
                        <a:p>
                          <a:endParaRPr lang="zh-CN" altLang="en-US" sz="1800" b="1" dirty="0">
                            <a:solidFill>
                              <a:schemeClr val="tx1"/>
                            </a:solidFill>
                            <a:latin typeface="Calibri" panose="020F0502020204030204" pitchFamily="34" charset="0"/>
                          </a:endParaRPr>
                        </a:p>
                      </a:txBody>
                      <a:tcPr anchor="ctr"/>
                    </a:tc>
                    <a:extLst>
                      <a:ext uri="{0D108BD9-81ED-4DB2-BD59-A6C34878D82A}">
                        <a16:rowId xmlns:a16="http://schemas.microsoft.com/office/drawing/2014/main" val="10000"/>
                      </a:ext>
                    </a:extLst>
                  </a:tr>
                  <a:tr h="463518">
                    <a:tc>
                      <a:txBody>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𝟏</m:t>
                                  </m:r>
                                </m:sub>
                              </m:sSub>
                            </m:oMath>
                          </a14:m>
                          <a:r>
                            <a:rPr lang="en-US" altLang="zh-CN" sz="1800" b="1" i="0" dirty="0">
                              <a:latin typeface="Calibri" panose="020F0502020204030204" pitchFamily="34" charset="0"/>
                            </a:rPr>
                            <a:t>(1)</a:t>
                          </a:r>
                          <a:endParaRPr lang="zh-CN" altLang="en-US" sz="1800" b="1" i="0" dirty="0">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1"/>
                      </a:ext>
                    </a:extLst>
                  </a:tr>
                  <a:tr h="463518">
                    <a:tc>
                      <a:txBody>
                        <a:bodyPr/>
                        <a:lstStyle/>
                        <a:p>
                          <a:endParaRPr lang="zh-CN" altLang="en-US" sz="1800" b="1" i="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2"/>
                      </a:ext>
                    </a:extLst>
                  </a:tr>
                  <a:tr h="463518">
                    <a:tc>
                      <a:txBody>
                        <a:bodyPr/>
                        <a:lstStyle/>
                        <a:p>
                          <a:endParaRPr lang="zh-CN" altLang="en-US" sz="1800" b="1" i="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3"/>
                      </a:ext>
                    </a:extLst>
                  </a:tr>
                  <a:tr h="463518">
                    <a:tc>
                      <a:txBody>
                        <a:bodyPr/>
                        <a:lstStyle/>
                        <a:p>
                          <a:endParaRPr lang="zh-CN" altLang="en-US" sz="1800" b="1" i="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chemeClr val="tx1"/>
                            </a:solidFill>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4"/>
                      </a:ext>
                    </a:extLst>
                  </a:tr>
                </a:tbl>
              </a:graphicData>
            </a:graphic>
          </p:graphicFrame>
        </mc:Choice>
        <mc:Fallback xmlns="">
          <p:graphicFrame>
            <p:nvGraphicFramePr>
              <p:cNvPr id="4" name="表格 3"/>
              <p:cNvGraphicFramePr>
                <a:graphicFrameLocks noGrp="1"/>
              </p:cNvGraphicFramePr>
              <p:nvPr>
                <p:extLst>
                  <p:ext uri="{D42A27DB-BD31-4B8C-83A1-F6EECF244321}">
                    <p14:modId xmlns:p14="http://schemas.microsoft.com/office/powerpoint/2010/main" val="2099030891"/>
                  </p:ext>
                </p:extLst>
              </p:nvPr>
            </p:nvGraphicFramePr>
            <p:xfrm>
              <a:off x="4572000" y="3487674"/>
              <a:ext cx="4248472" cy="2317590"/>
            </p:xfrm>
            <a:graphic>
              <a:graphicData uri="http://schemas.openxmlformats.org/drawingml/2006/table">
                <a:tbl>
                  <a:tblPr firstRow="1" bandRow="1">
                    <a:tableStyleId>{93296810-A885-4BE3-A3E7-6D5BEEA58F35}</a:tableStyleId>
                  </a:tblPr>
                  <a:tblGrid>
                    <a:gridCol w="768717">
                      <a:extLst>
                        <a:ext uri="{9D8B030D-6E8A-4147-A177-3AD203B41FA5}">
                          <a16:colId xmlns:a16="http://schemas.microsoft.com/office/drawing/2014/main" val="20000"/>
                        </a:ext>
                      </a:extLst>
                    </a:gridCol>
                    <a:gridCol w="695951">
                      <a:extLst>
                        <a:ext uri="{9D8B030D-6E8A-4147-A177-3AD203B41FA5}">
                          <a16:colId xmlns:a16="http://schemas.microsoft.com/office/drawing/2014/main" val="20001"/>
                        </a:ext>
                      </a:extLst>
                    </a:gridCol>
                    <a:gridCol w="695951">
                      <a:extLst>
                        <a:ext uri="{9D8B030D-6E8A-4147-A177-3AD203B41FA5}">
                          <a16:colId xmlns:a16="http://schemas.microsoft.com/office/drawing/2014/main" val="20002"/>
                        </a:ext>
                      </a:extLst>
                    </a:gridCol>
                    <a:gridCol w="695951">
                      <a:extLst>
                        <a:ext uri="{9D8B030D-6E8A-4147-A177-3AD203B41FA5}">
                          <a16:colId xmlns:a16="http://schemas.microsoft.com/office/drawing/2014/main" val="20003"/>
                        </a:ext>
                      </a:extLst>
                    </a:gridCol>
                    <a:gridCol w="695951">
                      <a:extLst>
                        <a:ext uri="{9D8B030D-6E8A-4147-A177-3AD203B41FA5}">
                          <a16:colId xmlns:a16="http://schemas.microsoft.com/office/drawing/2014/main" val="20004"/>
                        </a:ext>
                      </a:extLst>
                    </a:gridCol>
                    <a:gridCol w="695951">
                      <a:extLst>
                        <a:ext uri="{9D8B030D-6E8A-4147-A177-3AD203B41FA5}">
                          <a16:colId xmlns:a16="http://schemas.microsoft.com/office/drawing/2014/main" val="20005"/>
                        </a:ext>
                      </a:extLst>
                    </a:gridCol>
                  </a:tblGrid>
                  <a:tr h="463518">
                    <a:tc>
                      <a:txBody>
                        <a:bodyPr/>
                        <a:lstStyle/>
                        <a:p>
                          <a:endParaRPr lang="zh-CN" altLang="en-US" sz="1800" b="1" i="1" kern="1200" dirty="0">
                            <a:solidFill>
                              <a:schemeClr val="tx1"/>
                            </a:solidFill>
                            <a:latin typeface="Calibri" panose="020F0502020204030204" pitchFamily="34" charset="0"/>
                            <a:ea typeface="+mn-ea"/>
                            <a:cs typeface="+mn-cs"/>
                          </a:endParaRPr>
                        </a:p>
                      </a:txBody>
                      <a:tcPr anchor="ctr"/>
                    </a:tc>
                    <a:tc>
                      <a:txBody>
                        <a:bodyPr/>
                        <a:lstStyle/>
                        <a:p>
                          <a:pPr/>
                          <a:endParaRPr lang="zh-CN" altLang="en-US" sz="1800" b="1" dirty="0">
                            <a:solidFill>
                              <a:schemeClr val="tx1"/>
                            </a:solidFill>
                            <a:latin typeface="Calibri" panose="020F0502020204030204" pitchFamily="34" charset="0"/>
                          </a:endParaRPr>
                        </a:p>
                      </a:txBody>
                      <a:tcPr anchor="ctr"/>
                    </a:tc>
                    <a:tc>
                      <a:txBody>
                        <a:bodyPr/>
                        <a:lstStyle/>
                        <a:p>
                          <a:pPr/>
                          <a:endParaRPr lang="zh-CN" altLang="en-US" sz="1800" b="1" dirty="0">
                            <a:solidFill>
                              <a:schemeClr val="tx1"/>
                            </a:solidFill>
                            <a:latin typeface="Calibri" panose="020F0502020204030204" pitchFamily="34" charset="0"/>
                          </a:endParaRPr>
                        </a:p>
                      </a:txBody>
                      <a:tcPr anchor="ctr"/>
                    </a:tc>
                    <a:tc>
                      <a:txBody>
                        <a:bodyPr/>
                        <a:lstStyle/>
                        <a:p>
                          <a:pPr/>
                          <a:endParaRPr lang="zh-CN" altLang="en-US" sz="1800" b="1" dirty="0">
                            <a:solidFill>
                              <a:schemeClr val="tx1"/>
                            </a:solidFill>
                            <a:latin typeface="Calibri" panose="020F0502020204030204" pitchFamily="34" charset="0"/>
                          </a:endParaRPr>
                        </a:p>
                      </a:txBody>
                      <a:tcPr anchor="ctr"/>
                    </a:tc>
                    <a:tc>
                      <a:txBody>
                        <a:bodyPr/>
                        <a:lstStyle/>
                        <a:p>
                          <a:pPr/>
                          <a:endParaRPr lang="zh-CN" altLang="en-US" sz="1800" b="1" dirty="0">
                            <a:solidFill>
                              <a:schemeClr val="tx1"/>
                            </a:solidFill>
                            <a:latin typeface="Calibri" panose="020F0502020204030204" pitchFamily="34" charset="0"/>
                          </a:endParaRPr>
                        </a:p>
                      </a:txBody>
                      <a:tcPr anchor="ctr"/>
                    </a:tc>
                    <a:tc>
                      <a:txBody>
                        <a:bodyPr/>
                        <a:lstStyle/>
                        <a:p>
                          <a:pPr/>
                          <a:endParaRPr lang="zh-CN" altLang="en-US" sz="1800" b="1" dirty="0">
                            <a:solidFill>
                              <a:schemeClr val="tx1"/>
                            </a:solidFill>
                            <a:latin typeface="Calibri" panose="020F0502020204030204" pitchFamily="34" charset="0"/>
                          </a:endParaRPr>
                        </a:p>
                      </a:txBody>
                      <a:tcPr anchor="ctr"/>
                    </a:tc>
                    <a:extLst>
                      <a:ext uri="{0D108BD9-81ED-4DB2-BD59-A6C34878D82A}">
                        <a16:rowId xmlns:a16="http://schemas.microsoft.com/office/drawing/2014/main" val="10000"/>
                      </a:ext>
                    </a:extLst>
                  </a:tr>
                  <a:tr h="463518">
                    <a:tc>
                      <a:txBody>
                        <a:bodyPr/>
                        <a:lstStyle/>
                        <a:p>
                          <a:endParaRPr lang="zh-CN"/>
                        </a:p>
                      </a:txBody>
                      <a:tcPr anchor="ctr">
                        <a:blipFill>
                          <a:blip r:embed="rId3"/>
                          <a:stretch>
                            <a:fillRect l="-1587" t="-101316" r="-457143" b="-303947"/>
                          </a:stretch>
                        </a:blipFill>
                      </a:tcPr>
                    </a:tc>
                    <a:tc>
                      <a:txBody>
                        <a:bodyPr/>
                        <a:lstStyle/>
                        <a:p>
                          <a:pPr algn="ctr"/>
                          <a:endParaRPr lang="zh-CN" altLang="en-US" sz="1800" dirty="0">
                            <a:solidFill>
                              <a:srgbClr val="FF0000"/>
                            </a:solidFill>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1"/>
                      </a:ext>
                    </a:extLst>
                  </a:tr>
                  <a:tr h="463518">
                    <a:tc>
                      <a:txBody>
                        <a:bodyPr/>
                        <a:lstStyle/>
                        <a:p>
                          <a:endParaRPr lang="zh-CN" altLang="en-US" sz="1800" b="1" i="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2"/>
                      </a:ext>
                    </a:extLst>
                  </a:tr>
                  <a:tr h="463518">
                    <a:tc>
                      <a:txBody>
                        <a:bodyPr/>
                        <a:lstStyle/>
                        <a:p>
                          <a:endParaRPr lang="zh-CN" altLang="en-US" sz="1800" b="1" i="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3"/>
                      </a:ext>
                    </a:extLst>
                  </a:tr>
                  <a:tr h="463518">
                    <a:tc>
                      <a:txBody>
                        <a:bodyPr/>
                        <a:lstStyle/>
                        <a:p>
                          <a:endParaRPr lang="zh-CN" altLang="en-US" sz="1800" b="1" i="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chemeClr val="tx1"/>
                            </a:solidFill>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7" name="Oval 5"/>
              <p:cNvSpPr/>
              <p:nvPr/>
            </p:nvSpPr>
            <p:spPr>
              <a:xfrm>
                <a:off x="539552" y="3424507"/>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1</m:t>
                          </m:r>
                        </m:sub>
                      </m:sSub>
                    </m:oMath>
                  </m:oMathPara>
                </a14:m>
                <a:endParaRPr lang="en-US" dirty="0"/>
              </a:p>
            </p:txBody>
          </p:sp>
        </mc:Choice>
        <mc:Fallback xmlns="">
          <p:sp>
            <p:nvSpPr>
              <p:cNvPr id="7" name="Oval 5"/>
              <p:cNvSpPr>
                <a:spLocks noRot="1" noChangeAspect="1" noMove="1" noResize="1" noEditPoints="1" noAdjustHandles="1" noChangeArrowheads="1" noChangeShapeType="1" noTextEdit="1"/>
              </p:cNvSpPr>
              <p:nvPr/>
            </p:nvSpPr>
            <p:spPr>
              <a:xfrm>
                <a:off x="539552" y="3424507"/>
                <a:ext cx="356615" cy="356615"/>
              </a:xfrm>
              <a:prstGeom prst="ellipse">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Rectangle 3"/>
              <p:cNvSpPr txBox="1">
                <a:spLocks noChangeArrowheads="1"/>
              </p:cNvSpPr>
              <p:nvPr/>
            </p:nvSpPr>
            <p:spPr bwMode="auto">
              <a:xfrm>
                <a:off x="228600" y="957263"/>
                <a:ext cx="8591550" cy="110358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Basic idea</a:t>
                </a:r>
              </a:p>
              <a:p>
                <a:pPr lvl="1" algn="just">
                  <a:lnSpc>
                    <a:spcPct val="95000"/>
                  </a:lnSpc>
                  <a:spcBef>
                    <a:spcPct val="25000"/>
                  </a:spcBef>
                  <a:spcAft>
                    <a:spcPct val="10000"/>
                  </a:spcAft>
                  <a:buSzPct val="60000"/>
                  <a:defRPr/>
                </a:pPr>
                <a:r>
                  <a:rPr lang="en-US" altLang="zh-CN" sz="2300" dirty="0">
                    <a:latin typeface="+mn-lt"/>
                    <a:cs typeface="ＭＳ Ｐゴシック" charset="-128"/>
                  </a:rPr>
                  <a:t>The first half of objects is </a:t>
                </a:r>
                <a:r>
                  <a:rPr lang="en-US" altLang="zh-CN" sz="2300" dirty="0">
                    <a:cs typeface="ＭＳ Ｐゴシック" charset="-128"/>
                  </a:rPr>
                  <a:t>filtered and </a:t>
                </a:r>
                <a:r>
                  <a:rPr lang="en-US" altLang="zh-CN" sz="2300" dirty="0">
                    <a:latin typeface="+mn-lt"/>
                    <a:cs typeface="ＭＳ Ｐゴシック" charset="-128"/>
                  </a:rPr>
                  <a:t>matched greedily</a:t>
                </a:r>
                <a14:m>
                  <m:oMath xmlns:m="http://schemas.openxmlformats.org/officeDocument/2006/math">
                    <m:r>
                      <a:rPr lang="en-US" altLang="zh-CN" sz="2300">
                        <a:latin typeface="Cambria Math" panose="02040503050406030204" pitchFamily="18" charset="0"/>
                        <a:cs typeface="ＭＳ Ｐゴシック" charset="-128"/>
                      </a:rPr>
                      <m:t>.</m:t>
                    </m:r>
                  </m:oMath>
                </a14:m>
                <a:endParaRPr lang="en-US" altLang="zh-CN" sz="2300" dirty="0">
                  <a:latin typeface="+mn-lt"/>
                  <a:cs typeface="ＭＳ Ｐゴシック" charset="-128"/>
                </a:endParaRPr>
              </a:p>
            </p:txBody>
          </p:sp>
        </mc:Choice>
        <mc:Fallback xmlns="">
          <p:sp>
            <p:nvSpPr>
              <p:cNvPr id="8" name="Rectangle 3"/>
              <p:cNvSpPr txBox="1">
                <a:spLocks noRot="1" noChangeAspect="1" noMove="1" noResize="1" noEditPoints="1" noAdjustHandles="1" noChangeArrowheads="1" noChangeShapeType="1" noTextEdit="1"/>
              </p:cNvSpPr>
              <p:nvPr/>
            </p:nvSpPr>
            <p:spPr bwMode="auto">
              <a:xfrm>
                <a:off x="228600" y="957263"/>
                <a:ext cx="8591550" cy="1103585"/>
              </a:xfrm>
              <a:prstGeom prst="rect">
                <a:avLst/>
              </a:prstGeom>
              <a:blipFill>
                <a:blip r:embed="rId5"/>
                <a:stretch>
                  <a:fillRect l="-355" t="-7735" r="-994" b="-2928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9"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70</a:t>
            </a:fld>
            <a:endParaRPr lang="en-US" altLang="zh-CN" sz="1200" b="0">
              <a:ea typeface="Gulim" pitchFamily="34" charset="-127"/>
            </a:endParaRPr>
          </a:p>
        </p:txBody>
      </p:sp>
    </p:spTree>
    <p:extLst>
      <p:ext uri="{BB962C8B-B14F-4D97-AF65-F5344CB8AC3E}">
        <p14:creationId xmlns:p14="http://schemas.microsoft.com/office/powerpoint/2010/main" val="1180309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395536" y="98425"/>
            <a:ext cx="8748464" cy="738188"/>
          </a:xfrm>
        </p:spPr>
        <p:txBody>
          <a:bodyPr/>
          <a:lstStyle/>
          <a:p>
            <a:pPr eaLnBrk="1" hangingPunct="1"/>
            <a:r>
              <a:rPr lang="en-US" altLang="zh-CN" sz="3500" dirty="0"/>
              <a:t>TGOA Algorithm</a:t>
            </a:r>
            <a:endParaRPr lang="zh-CN" altLang="en-US" sz="3500" dirty="0"/>
          </a:p>
        </p:txBody>
      </p:sp>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extLst/>
              </p:nvPr>
            </p:nvGraphicFramePr>
            <p:xfrm>
              <a:off x="4572000" y="3487674"/>
              <a:ext cx="4248472" cy="2317590"/>
            </p:xfrm>
            <a:graphic>
              <a:graphicData uri="http://schemas.openxmlformats.org/drawingml/2006/table">
                <a:tbl>
                  <a:tblPr firstRow="1" bandRow="1">
                    <a:tableStyleId>{93296810-A885-4BE3-A3E7-6D5BEEA58F35}</a:tableStyleId>
                  </a:tblPr>
                  <a:tblGrid>
                    <a:gridCol w="768717">
                      <a:extLst>
                        <a:ext uri="{9D8B030D-6E8A-4147-A177-3AD203B41FA5}">
                          <a16:colId xmlns:a16="http://schemas.microsoft.com/office/drawing/2014/main" val="20000"/>
                        </a:ext>
                      </a:extLst>
                    </a:gridCol>
                    <a:gridCol w="695951">
                      <a:extLst>
                        <a:ext uri="{9D8B030D-6E8A-4147-A177-3AD203B41FA5}">
                          <a16:colId xmlns:a16="http://schemas.microsoft.com/office/drawing/2014/main" val="20001"/>
                        </a:ext>
                      </a:extLst>
                    </a:gridCol>
                    <a:gridCol w="695951">
                      <a:extLst>
                        <a:ext uri="{9D8B030D-6E8A-4147-A177-3AD203B41FA5}">
                          <a16:colId xmlns:a16="http://schemas.microsoft.com/office/drawing/2014/main" val="20002"/>
                        </a:ext>
                      </a:extLst>
                    </a:gridCol>
                    <a:gridCol w="695951">
                      <a:extLst>
                        <a:ext uri="{9D8B030D-6E8A-4147-A177-3AD203B41FA5}">
                          <a16:colId xmlns:a16="http://schemas.microsoft.com/office/drawing/2014/main" val="20003"/>
                        </a:ext>
                      </a:extLst>
                    </a:gridCol>
                    <a:gridCol w="695951">
                      <a:extLst>
                        <a:ext uri="{9D8B030D-6E8A-4147-A177-3AD203B41FA5}">
                          <a16:colId xmlns:a16="http://schemas.microsoft.com/office/drawing/2014/main" val="20004"/>
                        </a:ext>
                      </a:extLst>
                    </a:gridCol>
                    <a:gridCol w="695951">
                      <a:extLst>
                        <a:ext uri="{9D8B030D-6E8A-4147-A177-3AD203B41FA5}">
                          <a16:colId xmlns:a16="http://schemas.microsoft.com/office/drawing/2014/main" val="20005"/>
                        </a:ext>
                      </a:extLst>
                    </a:gridCol>
                  </a:tblGrid>
                  <a:tr h="463518">
                    <a:tc>
                      <a:txBody>
                        <a:bodyPr/>
                        <a:lstStyle/>
                        <a:p>
                          <a:endParaRPr lang="zh-CN" altLang="en-US" sz="1800" b="1" i="1" kern="1200" dirty="0">
                            <a:solidFill>
                              <a:schemeClr val="tx1"/>
                            </a:solidFill>
                            <a:latin typeface="Calibri" panose="020F0502020204030204" pitchFamily="34" charset="0"/>
                            <a:ea typeface="+mn-ea"/>
                            <a:cs typeface="+mn-cs"/>
                          </a:endParaRP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𝟏</m:t>
                                    </m:r>
                                  </m:sub>
                                </m:sSub>
                              </m:oMath>
                            </m:oMathPara>
                          </a14:m>
                          <a:endParaRPr lang="zh-CN" altLang="en-US" sz="1800" b="1" dirty="0">
                            <a:solidFill>
                              <a:schemeClr val="tx1"/>
                            </a:solidFill>
                            <a:latin typeface="Calibri" panose="020F0502020204030204" pitchFamily="34" charset="0"/>
                          </a:endParaRPr>
                        </a:p>
                      </a:txBody>
                      <a:tcPr anchor="ctr"/>
                    </a:tc>
                    <a:tc>
                      <a:txBody>
                        <a:bodyPr/>
                        <a:lstStyle/>
                        <a:p>
                          <a:endParaRPr lang="zh-CN" altLang="en-US" sz="1800" b="1" dirty="0">
                            <a:solidFill>
                              <a:schemeClr val="tx1"/>
                            </a:solidFill>
                            <a:latin typeface="Calibri" panose="020F0502020204030204" pitchFamily="34" charset="0"/>
                          </a:endParaRPr>
                        </a:p>
                      </a:txBody>
                      <a:tcPr anchor="ctr"/>
                    </a:tc>
                    <a:tc>
                      <a:txBody>
                        <a:bodyPr/>
                        <a:lstStyle/>
                        <a:p>
                          <a:endParaRPr lang="zh-CN" altLang="en-US" sz="1800" b="1" dirty="0">
                            <a:solidFill>
                              <a:schemeClr val="tx1"/>
                            </a:solidFill>
                            <a:latin typeface="Calibri" panose="020F0502020204030204" pitchFamily="34" charset="0"/>
                          </a:endParaRPr>
                        </a:p>
                      </a:txBody>
                      <a:tcPr anchor="ctr"/>
                    </a:tc>
                    <a:tc>
                      <a:txBody>
                        <a:bodyPr/>
                        <a:lstStyle/>
                        <a:p>
                          <a:endParaRPr lang="zh-CN" altLang="en-US" sz="1800" b="1" dirty="0">
                            <a:solidFill>
                              <a:schemeClr val="tx1"/>
                            </a:solidFill>
                            <a:latin typeface="Calibri" panose="020F0502020204030204" pitchFamily="34" charset="0"/>
                          </a:endParaRPr>
                        </a:p>
                      </a:txBody>
                      <a:tcPr anchor="ctr"/>
                    </a:tc>
                    <a:tc>
                      <a:txBody>
                        <a:bodyPr/>
                        <a:lstStyle/>
                        <a:p>
                          <a:endParaRPr lang="zh-CN" altLang="en-US" sz="1800" b="1" dirty="0">
                            <a:solidFill>
                              <a:schemeClr val="tx1"/>
                            </a:solidFill>
                            <a:latin typeface="Calibri" panose="020F0502020204030204" pitchFamily="34" charset="0"/>
                          </a:endParaRPr>
                        </a:p>
                      </a:txBody>
                      <a:tcPr anchor="ctr"/>
                    </a:tc>
                    <a:extLst>
                      <a:ext uri="{0D108BD9-81ED-4DB2-BD59-A6C34878D82A}">
                        <a16:rowId xmlns:a16="http://schemas.microsoft.com/office/drawing/2014/main" val="10000"/>
                      </a:ext>
                    </a:extLst>
                  </a:tr>
                  <a:tr h="463518">
                    <a:tc>
                      <a:txBody>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𝟏</m:t>
                                  </m:r>
                                </m:sub>
                              </m:sSub>
                            </m:oMath>
                          </a14:m>
                          <a:r>
                            <a:rPr lang="en-US" altLang="zh-CN" sz="1800" b="1" i="0" dirty="0">
                              <a:latin typeface="Calibri" panose="020F0502020204030204" pitchFamily="34" charset="0"/>
                            </a:rPr>
                            <a:t>(1)</a:t>
                          </a:r>
                          <a:endParaRPr lang="zh-CN" altLang="en-US" sz="1800" b="1" i="0" dirty="0">
                            <a:latin typeface="Calibri" panose="020F0502020204030204" pitchFamily="34" charset="0"/>
                          </a:endParaRPr>
                        </a:p>
                      </a:txBody>
                      <a:tcPr anchor="ctr"/>
                    </a:tc>
                    <a:tc>
                      <a:txBody>
                        <a:bodyPr/>
                        <a:lstStyle/>
                        <a:p>
                          <a:pPr algn="ctr"/>
                          <a:r>
                            <a:rPr lang="en-US" altLang="zh-CN" sz="1800" b="0" dirty="0">
                              <a:solidFill>
                                <a:srgbClr val="FF0000"/>
                              </a:solidFill>
                            </a:rPr>
                            <a:t>4</a:t>
                          </a:r>
                          <a:endParaRPr lang="zh-CN" altLang="en-US" sz="1800" b="0" dirty="0">
                            <a:solidFill>
                              <a:srgbClr val="FF0000"/>
                            </a:solidFill>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1"/>
                      </a:ext>
                    </a:extLst>
                  </a:tr>
                  <a:tr h="463518">
                    <a:tc>
                      <a:txBody>
                        <a:bodyPr/>
                        <a:lstStyle/>
                        <a:p>
                          <a:endParaRPr lang="zh-CN" altLang="en-US" sz="1800" b="1" i="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2"/>
                      </a:ext>
                    </a:extLst>
                  </a:tr>
                  <a:tr h="463518">
                    <a:tc>
                      <a:txBody>
                        <a:bodyPr/>
                        <a:lstStyle/>
                        <a:p>
                          <a:endParaRPr lang="zh-CN" altLang="en-US" sz="1800" b="1" i="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3"/>
                      </a:ext>
                    </a:extLst>
                  </a:tr>
                  <a:tr h="463518">
                    <a:tc>
                      <a:txBody>
                        <a:bodyPr/>
                        <a:lstStyle/>
                        <a:p>
                          <a:endParaRPr lang="zh-CN" altLang="en-US" sz="1800" b="1" i="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chemeClr val="tx1"/>
                            </a:solidFill>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4"/>
                      </a:ext>
                    </a:extLst>
                  </a:tr>
                </a:tbl>
              </a:graphicData>
            </a:graphic>
          </p:graphicFrame>
        </mc:Choice>
        <mc:Fallback xmlns="">
          <p:graphicFrame>
            <p:nvGraphicFramePr>
              <p:cNvPr id="4" name="表格 3"/>
              <p:cNvGraphicFramePr>
                <a:graphicFrameLocks noGrp="1"/>
              </p:cNvGraphicFramePr>
              <p:nvPr>
                <p:extLst>
                  <p:ext uri="{D42A27DB-BD31-4B8C-83A1-F6EECF244321}">
                    <p14:modId xmlns:p14="http://schemas.microsoft.com/office/powerpoint/2010/main" val="782065706"/>
                  </p:ext>
                </p:extLst>
              </p:nvPr>
            </p:nvGraphicFramePr>
            <p:xfrm>
              <a:off x="4572000" y="3487674"/>
              <a:ext cx="4248472" cy="2317590"/>
            </p:xfrm>
            <a:graphic>
              <a:graphicData uri="http://schemas.openxmlformats.org/drawingml/2006/table">
                <a:tbl>
                  <a:tblPr firstRow="1" bandRow="1">
                    <a:tableStyleId>{93296810-A885-4BE3-A3E7-6D5BEEA58F35}</a:tableStyleId>
                  </a:tblPr>
                  <a:tblGrid>
                    <a:gridCol w="768717">
                      <a:extLst>
                        <a:ext uri="{9D8B030D-6E8A-4147-A177-3AD203B41FA5}">
                          <a16:colId xmlns:a16="http://schemas.microsoft.com/office/drawing/2014/main" val="20000"/>
                        </a:ext>
                      </a:extLst>
                    </a:gridCol>
                    <a:gridCol w="695951">
                      <a:extLst>
                        <a:ext uri="{9D8B030D-6E8A-4147-A177-3AD203B41FA5}">
                          <a16:colId xmlns:a16="http://schemas.microsoft.com/office/drawing/2014/main" val="20001"/>
                        </a:ext>
                      </a:extLst>
                    </a:gridCol>
                    <a:gridCol w="695951">
                      <a:extLst>
                        <a:ext uri="{9D8B030D-6E8A-4147-A177-3AD203B41FA5}">
                          <a16:colId xmlns:a16="http://schemas.microsoft.com/office/drawing/2014/main" val="20002"/>
                        </a:ext>
                      </a:extLst>
                    </a:gridCol>
                    <a:gridCol w="695951">
                      <a:extLst>
                        <a:ext uri="{9D8B030D-6E8A-4147-A177-3AD203B41FA5}">
                          <a16:colId xmlns:a16="http://schemas.microsoft.com/office/drawing/2014/main" val="20003"/>
                        </a:ext>
                      </a:extLst>
                    </a:gridCol>
                    <a:gridCol w="695951">
                      <a:extLst>
                        <a:ext uri="{9D8B030D-6E8A-4147-A177-3AD203B41FA5}">
                          <a16:colId xmlns:a16="http://schemas.microsoft.com/office/drawing/2014/main" val="20004"/>
                        </a:ext>
                      </a:extLst>
                    </a:gridCol>
                    <a:gridCol w="695951">
                      <a:extLst>
                        <a:ext uri="{9D8B030D-6E8A-4147-A177-3AD203B41FA5}">
                          <a16:colId xmlns:a16="http://schemas.microsoft.com/office/drawing/2014/main" val="20005"/>
                        </a:ext>
                      </a:extLst>
                    </a:gridCol>
                  </a:tblGrid>
                  <a:tr h="463518">
                    <a:tc>
                      <a:txBody>
                        <a:bodyPr/>
                        <a:lstStyle/>
                        <a:p>
                          <a:endParaRPr lang="zh-CN" altLang="en-US" sz="1800" b="1" i="1" kern="1200" dirty="0">
                            <a:solidFill>
                              <a:schemeClr val="tx1"/>
                            </a:solidFill>
                            <a:latin typeface="Calibri" panose="020F0502020204030204" pitchFamily="34" charset="0"/>
                            <a:ea typeface="+mn-ea"/>
                            <a:cs typeface="+mn-cs"/>
                          </a:endParaRPr>
                        </a:p>
                      </a:txBody>
                      <a:tcPr anchor="ctr"/>
                    </a:tc>
                    <a:tc>
                      <a:txBody>
                        <a:bodyPr/>
                        <a:lstStyle/>
                        <a:p>
                          <a:endParaRPr lang="zh-CN"/>
                        </a:p>
                      </a:txBody>
                      <a:tcPr anchor="ctr">
                        <a:blipFill>
                          <a:blip r:embed="rId3"/>
                          <a:stretch>
                            <a:fillRect l="-112281" t="-1316" r="-405263" b="-403947"/>
                          </a:stretch>
                        </a:blipFill>
                      </a:tcPr>
                    </a:tc>
                    <a:tc>
                      <a:txBody>
                        <a:bodyPr/>
                        <a:lstStyle/>
                        <a:p>
                          <a:pPr/>
                          <a:endParaRPr lang="zh-CN" altLang="en-US" sz="1800" b="1" dirty="0">
                            <a:solidFill>
                              <a:schemeClr val="tx1"/>
                            </a:solidFill>
                            <a:latin typeface="Calibri" panose="020F0502020204030204" pitchFamily="34" charset="0"/>
                          </a:endParaRPr>
                        </a:p>
                      </a:txBody>
                      <a:tcPr anchor="ctr"/>
                    </a:tc>
                    <a:tc>
                      <a:txBody>
                        <a:bodyPr/>
                        <a:lstStyle/>
                        <a:p>
                          <a:pPr/>
                          <a:endParaRPr lang="zh-CN" altLang="en-US" sz="1800" b="1" dirty="0">
                            <a:solidFill>
                              <a:schemeClr val="tx1"/>
                            </a:solidFill>
                            <a:latin typeface="Calibri" panose="020F0502020204030204" pitchFamily="34" charset="0"/>
                          </a:endParaRPr>
                        </a:p>
                      </a:txBody>
                      <a:tcPr anchor="ctr"/>
                    </a:tc>
                    <a:tc>
                      <a:txBody>
                        <a:bodyPr/>
                        <a:lstStyle/>
                        <a:p>
                          <a:pPr/>
                          <a:endParaRPr lang="zh-CN" altLang="en-US" sz="1800" b="1" dirty="0">
                            <a:solidFill>
                              <a:schemeClr val="tx1"/>
                            </a:solidFill>
                            <a:latin typeface="Calibri" panose="020F0502020204030204" pitchFamily="34" charset="0"/>
                          </a:endParaRPr>
                        </a:p>
                      </a:txBody>
                      <a:tcPr anchor="ctr"/>
                    </a:tc>
                    <a:tc>
                      <a:txBody>
                        <a:bodyPr/>
                        <a:lstStyle/>
                        <a:p>
                          <a:pPr/>
                          <a:endParaRPr lang="zh-CN" altLang="en-US" sz="1800" b="1" dirty="0">
                            <a:solidFill>
                              <a:schemeClr val="tx1"/>
                            </a:solidFill>
                            <a:latin typeface="Calibri" panose="020F0502020204030204" pitchFamily="34" charset="0"/>
                          </a:endParaRPr>
                        </a:p>
                      </a:txBody>
                      <a:tcPr anchor="ctr"/>
                    </a:tc>
                    <a:extLst>
                      <a:ext uri="{0D108BD9-81ED-4DB2-BD59-A6C34878D82A}">
                        <a16:rowId xmlns:a16="http://schemas.microsoft.com/office/drawing/2014/main" val="10000"/>
                      </a:ext>
                    </a:extLst>
                  </a:tr>
                  <a:tr h="463518">
                    <a:tc>
                      <a:txBody>
                        <a:bodyPr/>
                        <a:lstStyle/>
                        <a:p>
                          <a:endParaRPr lang="zh-CN"/>
                        </a:p>
                      </a:txBody>
                      <a:tcPr anchor="ctr">
                        <a:blipFill>
                          <a:blip r:embed="rId3"/>
                          <a:stretch>
                            <a:fillRect l="-1587" t="-101316" r="-457143" b="-303947"/>
                          </a:stretch>
                        </a:blipFill>
                      </a:tcPr>
                    </a:tc>
                    <a:tc>
                      <a:txBody>
                        <a:bodyPr/>
                        <a:lstStyle/>
                        <a:p>
                          <a:pPr algn="ctr"/>
                          <a:r>
                            <a:rPr lang="en-US" altLang="zh-CN" sz="1800" b="0" dirty="0">
                              <a:solidFill>
                                <a:srgbClr val="FF0000"/>
                              </a:solidFill>
                            </a:rPr>
                            <a:t>4</a:t>
                          </a:r>
                          <a:endParaRPr lang="zh-CN" altLang="en-US" sz="1800" b="0" dirty="0">
                            <a:solidFill>
                              <a:srgbClr val="FF0000"/>
                            </a:solidFill>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1"/>
                      </a:ext>
                    </a:extLst>
                  </a:tr>
                  <a:tr h="463518">
                    <a:tc>
                      <a:txBody>
                        <a:bodyPr/>
                        <a:lstStyle/>
                        <a:p>
                          <a:endParaRPr lang="zh-CN" altLang="en-US" sz="1800" b="1" i="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2"/>
                      </a:ext>
                    </a:extLst>
                  </a:tr>
                  <a:tr h="463518">
                    <a:tc>
                      <a:txBody>
                        <a:bodyPr/>
                        <a:lstStyle/>
                        <a:p>
                          <a:endParaRPr lang="zh-CN" altLang="en-US" sz="1800" b="1" i="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3"/>
                      </a:ext>
                    </a:extLst>
                  </a:tr>
                  <a:tr h="463518">
                    <a:tc>
                      <a:txBody>
                        <a:bodyPr/>
                        <a:lstStyle/>
                        <a:p>
                          <a:endParaRPr lang="zh-CN" altLang="en-US" sz="1800" b="1" i="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chemeClr val="tx1"/>
                            </a:solidFill>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8" name="Oval 5"/>
              <p:cNvSpPr/>
              <p:nvPr/>
            </p:nvSpPr>
            <p:spPr>
              <a:xfrm>
                <a:off x="539552" y="3424507"/>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1</m:t>
                          </m:r>
                        </m:sub>
                      </m:sSub>
                    </m:oMath>
                  </m:oMathPara>
                </a14:m>
                <a:endParaRPr lang="en-US" dirty="0"/>
              </a:p>
            </p:txBody>
          </p:sp>
        </mc:Choice>
        <mc:Fallback xmlns="">
          <p:sp>
            <p:nvSpPr>
              <p:cNvPr id="8" name="Oval 5"/>
              <p:cNvSpPr>
                <a:spLocks noRot="1" noChangeAspect="1" noMove="1" noResize="1" noEditPoints="1" noAdjustHandles="1" noChangeArrowheads="1" noChangeShapeType="1" noTextEdit="1"/>
              </p:cNvSpPr>
              <p:nvPr/>
            </p:nvSpPr>
            <p:spPr>
              <a:xfrm>
                <a:off x="539552" y="3424507"/>
                <a:ext cx="356615" cy="356615"/>
              </a:xfrm>
              <a:prstGeom prst="ellipse">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Oval 8"/>
              <p:cNvSpPr/>
              <p:nvPr/>
            </p:nvSpPr>
            <p:spPr>
              <a:xfrm>
                <a:off x="1979714" y="3419776"/>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1</m:t>
                          </m:r>
                        </m:sub>
                      </m:sSub>
                    </m:oMath>
                  </m:oMathPara>
                </a14:m>
                <a:endParaRPr lang="en-US" dirty="0"/>
              </a:p>
            </p:txBody>
          </p:sp>
        </mc:Choice>
        <mc:Fallback xmlns="">
          <p:sp>
            <p:nvSpPr>
              <p:cNvPr id="9" name="Oval 8"/>
              <p:cNvSpPr>
                <a:spLocks noRot="1" noChangeAspect="1" noMove="1" noResize="1" noEditPoints="1" noAdjustHandles="1" noChangeArrowheads="1" noChangeShapeType="1" noTextEdit="1"/>
              </p:cNvSpPr>
              <p:nvPr/>
            </p:nvSpPr>
            <p:spPr>
              <a:xfrm>
                <a:off x="1979714" y="3419776"/>
                <a:ext cx="356615" cy="356615"/>
              </a:xfrm>
              <a:prstGeom prst="ellipse">
                <a:avLst/>
              </a:prstGeom>
              <a:blipFill>
                <a:blip r:embed="rId5"/>
                <a:stretch>
                  <a:fillRect/>
                </a:stretch>
              </a:blipFill>
            </p:spPr>
            <p:txBody>
              <a:bodyPr/>
              <a:lstStyle/>
              <a:p>
                <a:r>
                  <a:rPr lang="zh-CN" altLang="en-US">
                    <a:noFill/>
                  </a:rPr>
                  <a:t> </a:t>
                </a:r>
              </a:p>
            </p:txBody>
          </p:sp>
        </mc:Fallback>
      </mc:AlternateContent>
      <p:cxnSp>
        <p:nvCxnSpPr>
          <p:cNvPr id="10" name="直接连接符 9"/>
          <p:cNvCxnSpPr>
            <a:stCxn id="8" idx="6"/>
            <a:endCxn id="9" idx="2"/>
          </p:cNvCxnSpPr>
          <p:nvPr/>
        </p:nvCxnSpPr>
        <p:spPr bwMode="auto">
          <a:xfrm flipV="1">
            <a:off x="896167" y="3598084"/>
            <a:ext cx="1083547" cy="4731"/>
          </a:xfrm>
          <a:prstGeom prst="line">
            <a:avLst/>
          </a:prstGeom>
          <a:solidFill>
            <a:srgbClr val="C0C0C0">
              <a:alpha val="0"/>
            </a:srgbClr>
          </a:solidFill>
          <a:ln w="28575" cap="flat" cmpd="sng" algn="ctr">
            <a:solidFill>
              <a:srgbClr val="FF0000"/>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11" name="Rectangle 3"/>
              <p:cNvSpPr txBox="1">
                <a:spLocks noChangeArrowheads="1"/>
              </p:cNvSpPr>
              <p:nvPr/>
            </p:nvSpPr>
            <p:spPr bwMode="auto">
              <a:xfrm>
                <a:off x="228600" y="957263"/>
                <a:ext cx="8591550" cy="110358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Basic idea</a:t>
                </a:r>
              </a:p>
              <a:p>
                <a:pPr lvl="1" algn="just">
                  <a:lnSpc>
                    <a:spcPct val="95000"/>
                  </a:lnSpc>
                  <a:spcBef>
                    <a:spcPct val="25000"/>
                  </a:spcBef>
                  <a:spcAft>
                    <a:spcPct val="10000"/>
                  </a:spcAft>
                  <a:buSzPct val="60000"/>
                  <a:defRPr/>
                </a:pPr>
                <a:r>
                  <a:rPr lang="en-US" altLang="zh-CN" sz="2300" dirty="0">
                    <a:latin typeface="+mn-lt"/>
                    <a:cs typeface="ＭＳ Ｐゴシック" charset="-128"/>
                  </a:rPr>
                  <a:t>A half of objects is </a:t>
                </a:r>
                <a:r>
                  <a:rPr lang="en-US" altLang="zh-CN" sz="2300" dirty="0">
                    <a:cs typeface="ＭＳ Ｐゴシック" charset="-128"/>
                  </a:rPr>
                  <a:t>filtered and </a:t>
                </a:r>
                <a:r>
                  <a:rPr lang="en-US" altLang="zh-CN" sz="2300" dirty="0">
                    <a:latin typeface="+mn-lt"/>
                    <a:cs typeface="ＭＳ Ｐゴシック" charset="-128"/>
                  </a:rPr>
                  <a:t>matched greedily</a:t>
                </a:r>
                <a14:m>
                  <m:oMath xmlns:m="http://schemas.openxmlformats.org/officeDocument/2006/math">
                    <m:r>
                      <a:rPr lang="en-US" altLang="zh-CN" sz="2300">
                        <a:latin typeface="Cambria Math" panose="02040503050406030204" pitchFamily="18" charset="0"/>
                        <a:cs typeface="ＭＳ Ｐゴシック" charset="-128"/>
                      </a:rPr>
                      <m:t>.</m:t>
                    </m:r>
                  </m:oMath>
                </a14:m>
                <a:endParaRPr lang="en-US" altLang="zh-CN" sz="2300" dirty="0">
                  <a:latin typeface="+mn-lt"/>
                  <a:cs typeface="ＭＳ Ｐゴシック" charset="-128"/>
                </a:endParaRPr>
              </a:p>
            </p:txBody>
          </p:sp>
        </mc:Choice>
        <mc:Fallback xmlns="">
          <p:sp>
            <p:nvSpPr>
              <p:cNvPr id="11" name="Rectangle 3"/>
              <p:cNvSpPr txBox="1">
                <a:spLocks noRot="1" noChangeAspect="1" noMove="1" noResize="1" noEditPoints="1" noAdjustHandles="1" noChangeArrowheads="1" noChangeShapeType="1" noTextEdit="1"/>
              </p:cNvSpPr>
              <p:nvPr/>
            </p:nvSpPr>
            <p:spPr bwMode="auto">
              <a:xfrm>
                <a:off x="228600" y="957263"/>
                <a:ext cx="8591550" cy="1103585"/>
              </a:xfrm>
              <a:prstGeom prst="rect">
                <a:avLst/>
              </a:prstGeom>
              <a:blipFill>
                <a:blip r:embed="rId6"/>
                <a:stretch>
                  <a:fillRect l="-355" t="-773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2"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71</a:t>
            </a:fld>
            <a:endParaRPr lang="en-US" altLang="zh-CN" sz="1200" b="0">
              <a:ea typeface="Gulim" pitchFamily="34" charset="-127"/>
            </a:endParaRPr>
          </a:p>
        </p:txBody>
      </p:sp>
    </p:spTree>
    <p:extLst>
      <p:ext uri="{BB962C8B-B14F-4D97-AF65-F5344CB8AC3E}">
        <p14:creationId xmlns:p14="http://schemas.microsoft.com/office/powerpoint/2010/main" val="10973121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395536" y="98425"/>
            <a:ext cx="8748464" cy="738188"/>
          </a:xfrm>
        </p:spPr>
        <p:txBody>
          <a:bodyPr/>
          <a:lstStyle/>
          <a:p>
            <a:pPr eaLnBrk="1" hangingPunct="1"/>
            <a:r>
              <a:rPr lang="en-US" altLang="zh-CN" sz="3500" dirty="0"/>
              <a:t>TGOA Algorithm</a:t>
            </a:r>
            <a:endParaRPr lang="zh-CN" altLang="en-US" sz="3500" dirty="0"/>
          </a:p>
        </p:txBody>
      </p:sp>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extLst/>
              </p:nvPr>
            </p:nvGraphicFramePr>
            <p:xfrm>
              <a:off x="4572000" y="3487674"/>
              <a:ext cx="4248472" cy="2317590"/>
            </p:xfrm>
            <a:graphic>
              <a:graphicData uri="http://schemas.openxmlformats.org/drawingml/2006/table">
                <a:tbl>
                  <a:tblPr firstRow="1" bandRow="1">
                    <a:tableStyleId>{93296810-A885-4BE3-A3E7-6D5BEEA58F35}</a:tableStyleId>
                  </a:tblPr>
                  <a:tblGrid>
                    <a:gridCol w="768717">
                      <a:extLst>
                        <a:ext uri="{9D8B030D-6E8A-4147-A177-3AD203B41FA5}">
                          <a16:colId xmlns:a16="http://schemas.microsoft.com/office/drawing/2014/main" val="20000"/>
                        </a:ext>
                      </a:extLst>
                    </a:gridCol>
                    <a:gridCol w="695951">
                      <a:extLst>
                        <a:ext uri="{9D8B030D-6E8A-4147-A177-3AD203B41FA5}">
                          <a16:colId xmlns:a16="http://schemas.microsoft.com/office/drawing/2014/main" val="20001"/>
                        </a:ext>
                      </a:extLst>
                    </a:gridCol>
                    <a:gridCol w="695951">
                      <a:extLst>
                        <a:ext uri="{9D8B030D-6E8A-4147-A177-3AD203B41FA5}">
                          <a16:colId xmlns:a16="http://schemas.microsoft.com/office/drawing/2014/main" val="20002"/>
                        </a:ext>
                      </a:extLst>
                    </a:gridCol>
                    <a:gridCol w="695951">
                      <a:extLst>
                        <a:ext uri="{9D8B030D-6E8A-4147-A177-3AD203B41FA5}">
                          <a16:colId xmlns:a16="http://schemas.microsoft.com/office/drawing/2014/main" val="20003"/>
                        </a:ext>
                      </a:extLst>
                    </a:gridCol>
                    <a:gridCol w="695951">
                      <a:extLst>
                        <a:ext uri="{9D8B030D-6E8A-4147-A177-3AD203B41FA5}">
                          <a16:colId xmlns:a16="http://schemas.microsoft.com/office/drawing/2014/main" val="20004"/>
                        </a:ext>
                      </a:extLst>
                    </a:gridCol>
                    <a:gridCol w="695951">
                      <a:extLst>
                        <a:ext uri="{9D8B030D-6E8A-4147-A177-3AD203B41FA5}">
                          <a16:colId xmlns:a16="http://schemas.microsoft.com/office/drawing/2014/main" val="20005"/>
                        </a:ext>
                      </a:extLst>
                    </a:gridCol>
                  </a:tblGrid>
                  <a:tr h="463518">
                    <a:tc>
                      <a:txBody>
                        <a:bodyPr/>
                        <a:lstStyle/>
                        <a:p>
                          <a:endParaRPr lang="zh-CN" altLang="en-US" sz="1800" b="1" i="1" kern="1200" dirty="0">
                            <a:solidFill>
                              <a:schemeClr val="tx1"/>
                            </a:solidFill>
                            <a:latin typeface="Calibri" panose="020F0502020204030204" pitchFamily="34" charset="0"/>
                            <a:ea typeface="+mn-ea"/>
                            <a:cs typeface="+mn-cs"/>
                          </a:endParaRP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𝟏</m:t>
                                    </m:r>
                                  </m:sub>
                                </m:sSub>
                              </m:oMath>
                            </m:oMathPara>
                          </a14:m>
                          <a:endParaRPr lang="zh-CN" altLang="en-US" sz="1800" b="1" dirty="0">
                            <a:solidFill>
                              <a:schemeClr val="tx1"/>
                            </a:solidFill>
                            <a:latin typeface="Calibri" panose="020F0502020204030204" pitchFamily="34" charset="0"/>
                          </a:endParaRP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𝟐</m:t>
                                    </m:r>
                                  </m:sub>
                                </m:sSub>
                              </m:oMath>
                            </m:oMathPara>
                          </a14:m>
                          <a:endParaRPr lang="zh-CN" altLang="en-US" sz="1800" b="1" dirty="0">
                            <a:solidFill>
                              <a:schemeClr val="tx1"/>
                            </a:solidFill>
                            <a:latin typeface="Calibri" panose="020F0502020204030204" pitchFamily="34" charset="0"/>
                          </a:endParaRP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𝟑</m:t>
                                    </m:r>
                                  </m:sub>
                                </m:sSub>
                              </m:oMath>
                            </m:oMathPara>
                          </a14:m>
                          <a:endParaRPr lang="zh-CN" altLang="en-US" sz="1800" b="1" dirty="0">
                            <a:solidFill>
                              <a:schemeClr val="tx1"/>
                            </a:solidFill>
                            <a:latin typeface="Calibri" panose="020F0502020204030204" pitchFamily="34" charset="0"/>
                          </a:endParaRPr>
                        </a:p>
                      </a:txBody>
                      <a:tcPr anchor="ctr"/>
                    </a:tc>
                    <a:tc>
                      <a:txBody>
                        <a:bodyPr/>
                        <a:lstStyle/>
                        <a:p>
                          <a:endParaRPr lang="zh-CN" altLang="en-US" sz="1800" b="1" dirty="0">
                            <a:solidFill>
                              <a:schemeClr val="tx1"/>
                            </a:solidFill>
                            <a:latin typeface="Calibri" panose="020F0502020204030204" pitchFamily="34" charset="0"/>
                          </a:endParaRPr>
                        </a:p>
                      </a:txBody>
                      <a:tcPr anchor="ctr"/>
                    </a:tc>
                    <a:tc>
                      <a:txBody>
                        <a:bodyPr/>
                        <a:lstStyle/>
                        <a:p>
                          <a:endParaRPr lang="zh-CN" altLang="en-US" sz="1800" b="1" dirty="0">
                            <a:solidFill>
                              <a:schemeClr val="tx1"/>
                            </a:solidFill>
                            <a:latin typeface="Calibri" panose="020F0502020204030204" pitchFamily="34" charset="0"/>
                          </a:endParaRPr>
                        </a:p>
                      </a:txBody>
                      <a:tcPr anchor="ctr"/>
                    </a:tc>
                    <a:extLst>
                      <a:ext uri="{0D108BD9-81ED-4DB2-BD59-A6C34878D82A}">
                        <a16:rowId xmlns:a16="http://schemas.microsoft.com/office/drawing/2014/main" val="10000"/>
                      </a:ext>
                    </a:extLst>
                  </a:tr>
                  <a:tr h="463518">
                    <a:tc>
                      <a:txBody>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𝟏</m:t>
                                  </m:r>
                                </m:sub>
                              </m:sSub>
                            </m:oMath>
                          </a14:m>
                          <a:r>
                            <a:rPr lang="en-US" altLang="zh-CN" sz="1800" b="1" i="0" dirty="0">
                              <a:latin typeface="Calibri" panose="020F0502020204030204" pitchFamily="34" charset="0"/>
                            </a:rPr>
                            <a:t>(1)</a:t>
                          </a:r>
                          <a:endParaRPr lang="zh-CN" altLang="en-US" sz="1800" b="1" i="0" dirty="0">
                            <a:latin typeface="Calibri" panose="020F0502020204030204" pitchFamily="34" charset="0"/>
                          </a:endParaRPr>
                        </a:p>
                      </a:txBody>
                      <a:tcPr anchor="ctr"/>
                    </a:tc>
                    <a:tc>
                      <a:txBody>
                        <a:bodyPr/>
                        <a:lstStyle/>
                        <a:p>
                          <a:pPr algn="ctr"/>
                          <a:r>
                            <a:rPr lang="en-US" altLang="zh-CN" sz="1800" dirty="0">
                              <a:solidFill>
                                <a:srgbClr val="FF0000"/>
                              </a:solidFill>
                            </a:rPr>
                            <a:t>4</a:t>
                          </a:r>
                          <a:endParaRPr lang="zh-CN" altLang="en-US" sz="1800" dirty="0">
                            <a:solidFill>
                              <a:srgbClr val="FF0000"/>
                            </a:solidFill>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1"/>
                      </a:ext>
                    </a:extLst>
                  </a:tr>
                  <a:tr h="463518">
                    <a:tc>
                      <a:txBody>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𝟐</m:t>
                                  </m:r>
                                </m:sub>
                              </m:sSub>
                            </m:oMath>
                          </a14:m>
                          <a:r>
                            <a:rPr lang="en-US" altLang="zh-CN" sz="1800" b="1" i="0" dirty="0">
                              <a:latin typeface="Calibri" panose="020F0502020204030204" pitchFamily="34" charset="0"/>
                            </a:rPr>
                            <a:t>(1)</a:t>
                          </a:r>
                          <a:endParaRPr lang="zh-CN" altLang="en-US" sz="1800" b="1" i="0" dirty="0">
                            <a:latin typeface="Calibri" panose="020F0502020204030204" pitchFamily="34" charset="0"/>
                          </a:endParaRPr>
                        </a:p>
                      </a:txBody>
                      <a:tcPr anchor="ctr"/>
                    </a:tc>
                    <a:tc>
                      <a:txBody>
                        <a:bodyPr/>
                        <a:lstStyle/>
                        <a:p>
                          <a:pPr algn="ctr"/>
                          <a:r>
                            <a:rPr lang="en-US" altLang="zh-CN" sz="1800" dirty="0"/>
                            <a:t>3</a:t>
                          </a:r>
                          <a:endParaRPr lang="zh-CN" altLang="en-US" sz="1800" dirty="0">
                            <a:latin typeface="Calibri" panose="020F0502020204030204" pitchFamily="34" charset="0"/>
                          </a:endParaRPr>
                        </a:p>
                      </a:txBody>
                      <a:tcPr anchor="ctr"/>
                    </a:tc>
                    <a:tc>
                      <a:txBody>
                        <a:bodyPr/>
                        <a:lstStyle/>
                        <a:p>
                          <a:pPr algn="ctr"/>
                          <a:r>
                            <a:rPr lang="en-US" altLang="zh-CN" sz="1800" dirty="0">
                              <a:solidFill>
                                <a:srgbClr val="FF0000"/>
                              </a:solidFill>
                            </a:rPr>
                            <a:t>2</a:t>
                          </a:r>
                          <a:endParaRPr lang="zh-CN" altLang="en-US" sz="1800" dirty="0">
                            <a:solidFill>
                              <a:srgbClr val="FF0000"/>
                            </a:solidFill>
                            <a:latin typeface="Calibri" panose="020F0502020204030204" pitchFamily="34" charset="0"/>
                          </a:endParaRPr>
                        </a:p>
                      </a:txBody>
                      <a:tcPr anchor="ctr"/>
                    </a:tc>
                    <a:tc>
                      <a:txBody>
                        <a:bodyPr/>
                        <a:lstStyle/>
                        <a:p>
                          <a:pPr algn="ctr"/>
                          <a:r>
                            <a:rPr lang="en-US" altLang="zh-CN" sz="1800" dirty="0"/>
                            <a:t>7</a:t>
                          </a: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2"/>
                      </a:ext>
                    </a:extLst>
                  </a:tr>
                  <a:tr h="463518">
                    <a:tc>
                      <a:txBody>
                        <a:bodyPr/>
                        <a:lstStyle/>
                        <a:p>
                          <a:endParaRPr lang="zh-CN" altLang="en-US" sz="1800" b="1" i="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3"/>
                      </a:ext>
                    </a:extLst>
                  </a:tr>
                  <a:tr h="463518">
                    <a:tc>
                      <a:txBody>
                        <a:bodyPr/>
                        <a:lstStyle/>
                        <a:p>
                          <a:endParaRPr lang="zh-CN" altLang="en-US" sz="1800" b="1" i="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chemeClr val="tx1"/>
                            </a:solidFill>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4"/>
                      </a:ext>
                    </a:extLst>
                  </a:tr>
                </a:tbl>
              </a:graphicData>
            </a:graphic>
          </p:graphicFrame>
        </mc:Choice>
        <mc:Fallback xmlns="">
          <p:graphicFrame>
            <p:nvGraphicFramePr>
              <p:cNvPr id="4" name="表格 3"/>
              <p:cNvGraphicFramePr>
                <a:graphicFrameLocks noGrp="1"/>
              </p:cNvGraphicFramePr>
              <p:nvPr>
                <p:extLst>
                  <p:ext uri="{D42A27DB-BD31-4B8C-83A1-F6EECF244321}">
                    <p14:modId xmlns:p14="http://schemas.microsoft.com/office/powerpoint/2010/main" val="228048840"/>
                  </p:ext>
                </p:extLst>
              </p:nvPr>
            </p:nvGraphicFramePr>
            <p:xfrm>
              <a:off x="4572000" y="3487674"/>
              <a:ext cx="4248472" cy="2317590"/>
            </p:xfrm>
            <a:graphic>
              <a:graphicData uri="http://schemas.openxmlformats.org/drawingml/2006/table">
                <a:tbl>
                  <a:tblPr firstRow="1" bandRow="1">
                    <a:tableStyleId>{93296810-A885-4BE3-A3E7-6D5BEEA58F35}</a:tableStyleId>
                  </a:tblPr>
                  <a:tblGrid>
                    <a:gridCol w="768717">
                      <a:extLst>
                        <a:ext uri="{9D8B030D-6E8A-4147-A177-3AD203B41FA5}">
                          <a16:colId xmlns:a16="http://schemas.microsoft.com/office/drawing/2014/main" val="20000"/>
                        </a:ext>
                      </a:extLst>
                    </a:gridCol>
                    <a:gridCol w="695951">
                      <a:extLst>
                        <a:ext uri="{9D8B030D-6E8A-4147-A177-3AD203B41FA5}">
                          <a16:colId xmlns:a16="http://schemas.microsoft.com/office/drawing/2014/main" val="20001"/>
                        </a:ext>
                      </a:extLst>
                    </a:gridCol>
                    <a:gridCol w="695951">
                      <a:extLst>
                        <a:ext uri="{9D8B030D-6E8A-4147-A177-3AD203B41FA5}">
                          <a16:colId xmlns:a16="http://schemas.microsoft.com/office/drawing/2014/main" val="20002"/>
                        </a:ext>
                      </a:extLst>
                    </a:gridCol>
                    <a:gridCol w="695951">
                      <a:extLst>
                        <a:ext uri="{9D8B030D-6E8A-4147-A177-3AD203B41FA5}">
                          <a16:colId xmlns:a16="http://schemas.microsoft.com/office/drawing/2014/main" val="20003"/>
                        </a:ext>
                      </a:extLst>
                    </a:gridCol>
                    <a:gridCol w="695951">
                      <a:extLst>
                        <a:ext uri="{9D8B030D-6E8A-4147-A177-3AD203B41FA5}">
                          <a16:colId xmlns:a16="http://schemas.microsoft.com/office/drawing/2014/main" val="20004"/>
                        </a:ext>
                      </a:extLst>
                    </a:gridCol>
                    <a:gridCol w="695951">
                      <a:extLst>
                        <a:ext uri="{9D8B030D-6E8A-4147-A177-3AD203B41FA5}">
                          <a16:colId xmlns:a16="http://schemas.microsoft.com/office/drawing/2014/main" val="20005"/>
                        </a:ext>
                      </a:extLst>
                    </a:gridCol>
                  </a:tblGrid>
                  <a:tr h="463518">
                    <a:tc>
                      <a:txBody>
                        <a:bodyPr/>
                        <a:lstStyle/>
                        <a:p>
                          <a:endParaRPr lang="zh-CN" altLang="en-US" sz="1800" b="1" i="1" kern="1200" dirty="0">
                            <a:solidFill>
                              <a:schemeClr val="tx1"/>
                            </a:solidFill>
                            <a:latin typeface="Calibri" panose="020F0502020204030204" pitchFamily="34" charset="0"/>
                            <a:ea typeface="+mn-ea"/>
                            <a:cs typeface="+mn-cs"/>
                          </a:endParaRPr>
                        </a:p>
                      </a:txBody>
                      <a:tcPr anchor="ctr"/>
                    </a:tc>
                    <a:tc>
                      <a:txBody>
                        <a:bodyPr/>
                        <a:lstStyle/>
                        <a:p>
                          <a:endParaRPr lang="zh-CN"/>
                        </a:p>
                      </a:txBody>
                      <a:tcPr anchor="ctr">
                        <a:blipFill>
                          <a:blip r:embed="rId3"/>
                          <a:stretch>
                            <a:fillRect l="-112281" t="-1316" r="-405263" b="-403947"/>
                          </a:stretch>
                        </a:blipFill>
                      </a:tcPr>
                    </a:tc>
                    <a:tc>
                      <a:txBody>
                        <a:bodyPr/>
                        <a:lstStyle/>
                        <a:p>
                          <a:endParaRPr lang="zh-CN"/>
                        </a:p>
                      </a:txBody>
                      <a:tcPr anchor="ctr">
                        <a:blipFill>
                          <a:blip r:embed="rId3"/>
                          <a:stretch>
                            <a:fillRect l="-212281" t="-1316" r="-305263" b="-403947"/>
                          </a:stretch>
                        </a:blipFill>
                      </a:tcPr>
                    </a:tc>
                    <a:tc>
                      <a:txBody>
                        <a:bodyPr/>
                        <a:lstStyle/>
                        <a:p>
                          <a:endParaRPr lang="zh-CN"/>
                        </a:p>
                      </a:txBody>
                      <a:tcPr anchor="ctr">
                        <a:blipFill>
                          <a:blip r:embed="rId3"/>
                          <a:stretch>
                            <a:fillRect l="-309565" t="-1316" r="-202609" b="-403947"/>
                          </a:stretch>
                        </a:blipFill>
                      </a:tcPr>
                    </a:tc>
                    <a:tc>
                      <a:txBody>
                        <a:bodyPr/>
                        <a:lstStyle/>
                        <a:p>
                          <a:pPr/>
                          <a:endParaRPr lang="zh-CN" altLang="en-US" sz="1800" b="1" dirty="0">
                            <a:solidFill>
                              <a:schemeClr val="tx1"/>
                            </a:solidFill>
                            <a:latin typeface="Calibri" panose="020F0502020204030204" pitchFamily="34" charset="0"/>
                          </a:endParaRPr>
                        </a:p>
                      </a:txBody>
                      <a:tcPr anchor="ctr"/>
                    </a:tc>
                    <a:tc>
                      <a:txBody>
                        <a:bodyPr/>
                        <a:lstStyle/>
                        <a:p>
                          <a:pPr/>
                          <a:endParaRPr lang="zh-CN" altLang="en-US" sz="1800" b="1" dirty="0">
                            <a:solidFill>
                              <a:schemeClr val="tx1"/>
                            </a:solidFill>
                            <a:latin typeface="Calibri" panose="020F0502020204030204" pitchFamily="34" charset="0"/>
                          </a:endParaRPr>
                        </a:p>
                      </a:txBody>
                      <a:tcPr anchor="ctr"/>
                    </a:tc>
                    <a:extLst>
                      <a:ext uri="{0D108BD9-81ED-4DB2-BD59-A6C34878D82A}">
                        <a16:rowId xmlns:a16="http://schemas.microsoft.com/office/drawing/2014/main" val="10000"/>
                      </a:ext>
                    </a:extLst>
                  </a:tr>
                  <a:tr h="463518">
                    <a:tc>
                      <a:txBody>
                        <a:bodyPr/>
                        <a:lstStyle/>
                        <a:p>
                          <a:endParaRPr lang="zh-CN"/>
                        </a:p>
                      </a:txBody>
                      <a:tcPr anchor="ctr">
                        <a:blipFill>
                          <a:blip r:embed="rId3"/>
                          <a:stretch>
                            <a:fillRect l="-1587" t="-101316" r="-457143" b="-303947"/>
                          </a:stretch>
                        </a:blipFill>
                      </a:tcPr>
                    </a:tc>
                    <a:tc>
                      <a:txBody>
                        <a:bodyPr/>
                        <a:lstStyle/>
                        <a:p>
                          <a:pPr algn="ctr"/>
                          <a:r>
                            <a:rPr lang="en-US" altLang="zh-CN" sz="1800" dirty="0">
                              <a:solidFill>
                                <a:srgbClr val="FF0000"/>
                              </a:solidFill>
                            </a:rPr>
                            <a:t>4</a:t>
                          </a:r>
                          <a:endParaRPr lang="zh-CN" altLang="en-US" sz="1800" dirty="0">
                            <a:solidFill>
                              <a:srgbClr val="FF0000"/>
                            </a:solidFill>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1"/>
                      </a:ext>
                    </a:extLst>
                  </a:tr>
                  <a:tr h="463518">
                    <a:tc>
                      <a:txBody>
                        <a:bodyPr/>
                        <a:lstStyle/>
                        <a:p>
                          <a:endParaRPr lang="zh-CN"/>
                        </a:p>
                      </a:txBody>
                      <a:tcPr anchor="ctr">
                        <a:blipFill>
                          <a:blip r:embed="rId3"/>
                          <a:stretch>
                            <a:fillRect l="-1587" t="-198701" r="-457143" b="-200000"/>
                          </a:stretch>
                        </a:blipFill>
                      </a:tcPr>
                    </a:tc>
                    <a:tc>
                      <a:txBody>
                        <a:bodyPr/>
                        <a:lstStyle/>
                        <a:p>
                          <a:pPr algn="ctr"/>
                          <a:r>
                            <a:rPr lang="en-US" altLang="zh-CN" sz="1800" dirty="0"/>
                            <a:t>3</a:t>
                          </a:r>
                          <a:endParaRPr lang="zh-CN" altLang="en-US" sz="1800" dirty="0">
                            <a:latin typeface="Calibri" panose="020F0502020204030204" pitchFamily="34" charset="0"/>
                          </a:endParaRPr>
                        </a:p>
                      </a:txBody>
                      <a:tcPr anchor="ctr"/>
                    </a:tc>
                    <a:tc>
                      <a:txBody>
                        <a:bodyPr/>
                        <a:lstStyle/>
                        <a:p>
                          <a:pPr algn="ctr"/>
                          <a:r>
                            <a:rPr lang="en-US" altLang="zh-CN" sz="1800" dirty="0">
                              <a:solidFill>
                                <a:srgbClr val="FF0000"/>
                              </a:solidFill>
                            </a:rPr>
                            <a:t>2</a:t>
                          </a:r>
                          <a:endParaRPr lang="zh-CN" altLang="en-US" sz="1800" dirty="0">
                            <a:solidFill>
                              <a:srgbClr val="FF0000"/>
                            </a:solidFill>
                            <a:latin typeface="Calibri" panose="020F0502020204030204" pitchFamily="34" charset="0"/>
                          </a:endParaRPr>
                        </a:p>
                      </a:txBody>
                      <a:tcPr anchor="ctr"/>
                    </a:tc>
                    <a:tc>
                      <a:txBody>
                        <a:bodyPr/>
                        <a:lstStyle/>
                        <a:p>
                          <a:pPr algn="ctr"/>
                          <a:r>
                            <a:rPr lang="en-US" altLang="zh-CN" sz="1800" dirty="0"/>
                            <a:t>7</a:t>
                          </a: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2"/>
                      </a:ext>
                    </a:extLst>
                  </a:tr>
                  <a:tr h="463518">
                    <a:tc>
                      <a:txBody>
                        <a:bodyPr/>
                        <a:lstStyle/>
                        <a:p>
                          <a:endParaRPr lang="zh-CN" altLang="en-US" sz="1800" b="1" i="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3"/>
                      </a:ext>
                    </a:extLst>
                  </a:tr>
                  <a:tr h="463518">
                    <a:tc>
                      <a:txBody>
                        <a:bodyPr/>
                        <a:lstStyle/>
                        <a:p>
                          <a:endParaRPr lang="zh-CN" altLang="en-US" sz="1800" b="1" i="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chemeClr val="tx1"/>
                            </a:solidFill>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8" name="Oval 5"/>
              <p:cNvSpPr/>
              <p:nvPr/>
            </p:nvSpPr>
            <p:spPr>
              <a:xfrm>
                <a:off x="541030" y="3424507"/>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1</m:t>
                          </m:r>
                        </m:sub>
                      </m:sSub>
                    </m:oMath>
                  </m:oMathPara>
                </a14:m>
                <a:endParaRPr lang="en-US" dirty="0"/>
              </a:p>
            </p:txBody>
          </p:sp>
        </mc:Choice>
        <mc:Fallback xmlns="">
          <p:sp>
            <p:nvSpPr>
              <p:cNvPr id="8" name="Oval 5"/>
              <p:cNvSpPr>
                <a:spLocks noRot="1" noChangeAspect="1" noMove="1" noResize="1" noEditPoints="1" noAdjustHandles="1" noChangeArrowheads="1" noChangeShapeType="1" noTextEdit="1"/>
              </p:cNvSpPr>
              <p:nvPr/>
            </p:nvSpPr>
            <p:spPr>
              <a:xfrm>
                <a:off x="541030" y="3424507"/>
                <a:ext cx="356615" cy="356615"/>
              </a:xfrm>
              <a:prstGeom prst="ellipse">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Oval 6"/>
              <p:cNvSpPr/>
              <p:nvPr/>
            </p:nvSpPr>
            <p:spPr>
              <a:xfrm>
                <a:off x="539552" y="4045594"/>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2</m:t>
                          </m:r>
                        </m:sub>
                      </m:sSub>
                    </m:oMath>
                  </m:oMathPara>
                </a14:m>
                <a:endParaRPr lang="en-US" dirty="0"/>
              </a:p>
            </p:txBody>
          </p:sp>
        </mc:Choice>
        <mc:Fallback xmlns="">
          <p:sp>
            <p:nvSpPr>
              <p:cNvPr id="9" name="Oval 6"/>
              <p:cNvSpPr>
                <a:spLocks noRot="1" noChangeAspect="1" noMove="1" noResize="1" noEditPoints="1" noAdjustHandles="1" noChangeArrowheads="1" noChangeShapeType="1" noTextEdit="1"/>
              </p:cNvSpPr>
              <p:nvPr/>
            </p:nvSpPr>
            <p:spPr>
              <a:xfrm>
                <a:off x="539552" y="4045594"/>
                <a:ext cx="356615" cy="356615"/>
              </a:xfrm>
              <a:prstGeom prst="ellipse">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Oval 8"/>
              <p:cNvSpPr/>
              <p:nvPr/>
            </p:nvSpPr>
            <p:spPr>
              <a:xfrm>
                <a:off x="1981192" y="3419776"/>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1</m:t>
                          </m:r>
                        </m:sub>
                      </m:sSub>
                    </m:oMath>
                  </m:oMathPara>
                </a14:m>
                <a:endParaRPr lang="en-US" dirty="0"/>
              </a:p>
            </p:txBody>
          </p:sp>
        </mc:Choice>
        <mc:Fallback xmlns="">
          <p:sp>
            <p:nvSpPr>
              <p:cNvPr id="10" name="Oval 8"/>
              <p:cNvSpPr>
                <a:spLocks noRot="1" noChangeAspect="1" noMove="1" noResize="1" noEditPoints="1" noAdjustHandles="1" noChangeArrowheads="1" noChangeShapeType="1" noTextEdit="1"/>
              </p:cNvSpPr>
              <p:nvPr/>
            </p:nvSpPr>
            <p:spPr>
              <a:xfrm>
                <a:off x="1981192" y="3419776"/>
                <a:ext cx="356615" cy="356615"/>
              </a:xfrm>
              <a:prstGeom prst="ellipse">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Oval 9"/>
              <p:cNvSpPr/>
              <p:nvPr/>
            </p:nvSpPr>
            <p:spPr>
              <a:xfrm>
                <a:off x="1981192" y="4044775"/>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2</m:t>
                          </m:r>
                        </m:sub>
                      </m:sSub>
                    </m:oMath>
                  </m:oMathPara>
                </a14:m>
                <a:endParaRPr lang="en-US" dirty="0"/>
              </a:p>
            </p:txBody>
          </p:sp>
        </mc:Choice>
        <mc:Fallback xmlns="">
          <p:sp>
            <p:nvSpPr>
              <p:cNvPr id="11" name="Oval 9"/>
              <p:cNvSpPr>
                <a:spLocks noRot="1" noChangeAspect="1" noMove="1" noResize="1" noEditPoints="1" noAdjustHandles="1" noChangeArrowheads="1" noChangeShapeType="1" noTextEdit="1"/>
              </p:cNvSpPr>
              <p:nvPr/>
            </p:nvSpPr>
            <p:spPr>
              <a:xfrm>
                <a:off x="1981192" y="4044775"/>
                <a:ext cx="356615" cy="356615"/>
              </a:xfrm>
              <a:prstGeom prst="ellipse">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Oval 10"/>
              <p:cNvSpPr/>
              <p:nvPr/>
            </p:nvSpPr>
            <p:spPr>
              <a:xfrm>
                <a:off x="1986059" y="4621829"/>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3</m:t>
                          </m:r>
                        </m:sub>
                      </m:sSub>
                    </m:oMath>
                  </m:oMathPara>
                </a14:m>
                <a:endParaRPr lang="en-US" dirty="0"/>
              </a:p>
            </p:txBody>
          </p:sp>
        </mc:Choice>
        <mc:Fallback xmlns="">
          <p:sp>
            <p:nvSpPr>
              <p:cNvPr id="12" name="Oval 10"/>
              <p:cNvSpPr>
                <a:spLocks noRot="1" noChangeAspect="1" noMove="1" noResize="1" noEditPoints="1" noAdjustHandles="1" noChangeArrowheads="1" noChangeShapeType="1" noTextEdit="1"/>
              </p:cNvSpPr>
              <p:nvPr/>
            </p:nvSpPr>
            <p:spPr>
              <a:xfrm>
                <a:off x="1986059" y="4621829"/>
                <a:ext cx="356615" cy="356615"/>
              </a:xfrm>
              <a:prstGeom prst="ellipse">
                <a:avLst/>
              </a:prstGeom>
              <a:blipFill>
                <a:blip r:embed="rId8"/>
                <a:stretch>
                  <a:fillRect/>
                </a:stretch>
              </a:blipFill>
            </p:spPr>
            <p:txBody>
              <a:bodyPr/>
              <a:lstStyle/>
              <a:p>
                <a:r>
                  <a:rPr lang="zh-CN" altLang="en-US">
                    <a:noFill/>
                  </a:rPr>
                  <a:t> </a:t>
                </a:r>
              </a:p>
            </p:txBody>
          </p:sp>
        </mc:Fallback>
      </mc:AlternateContent>
      <p:cxnSp>
        <p:nvCxnSpPr>
          <p:cNvPr id="13" name="直接连接符 12"/>
          <p:cNvCxnSpPr>
            <a:stCxn id="8" idx="6"/>
            <a:endCxn id="10" idx="2"/>
          </p:cNvCxnSpPr>
          <p:nvPr/>
        </p:nvCxnSpPr>
        <p:spPr bwMode="auto">
          <a:xfrm flipV="1">
            <a:off x="897645" y="3598084"/>
            <a:ext cx="1083547" cy="4731"/>
          </a:xfrm>
          <a:prstGeom prst="line">
            <a:avLst/>
          </a:prstGeom>
          <a:solidFill>
            <a:srgbClr val="C0C0C0">
              <a:alpha val="0"/>
            </a:srgbClr>
          </a:solidFill>
          <a:ln w="28575" cap="flat" cmpd="sng" algn="ctr">
            <a:solidFill>
              <a:srgbClr val="FF0000"/>
            </a:solidFill>
            <a:prstDash val="solid"/>
            <a:round/>
            <a:headEnd type="none" w="med" len="med"/>
            <a:tailEnd type="none" w="med" len="med"/>
          </a:ln>
        </p:spPr>
      </p:cxnSp>
      <p:cxnSp>
        <p:nvCxnSpPr>
          <p:cNvPr id="14" name="直接连接符 13"/>
          <p:cNvCxnSpPr>
            <a:stCxn id="9" idx="6"/>
            <a:endCxn id="10" idx="2"/>
          </p:cNvCxnSpPr>
          <p:nvPr/>
        </p:nvCxnSpPr>
        <p:spPr bwMode="auto">
          <a:xfrm flipV="1">
            <a:off x="896167" y="3598084"/>
            <a:ext cx="1085025" cy="625818"/>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15" name="直接连接符 14"/>
          <p:cNvCxnSpPr>
            <a:stCxn id="9" idx="6"/>
            <a:endCxn id="12" idx="2"/>
          </p:cNvCxnSpPr>
          <p:nvPr/>
        </p:nvCxnSpPr>
        <p:spPr bwMode="auto">
          <a:xfrm>
            <a:off x="896167" y="4223902"/>
            <a:ext cx="1089892" cy="576235"/>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16" name="直接连接符 15"/>
          <p:cNvCxnSpPr>
            <a:stCxn id="9" idx="6"/>
            <a:endCxn id="11" idx="2"/>
          </p:cNvCxnSpPr>
          <p:nvPr/>
        </p:nvCxnSpPr>
        <p:spPr bwMode="auto">
          <a:xfrm flipV="1">
            <a:off x="896167" y="4223083"/>
            <a:ext cx="1085025" cy="819"/>
          </a:xfrm>
          <a:prstGeom prst="line">
            <a:avLst/>
          </a:prstGeom>
          <a:solidFill>
            <a:srgbClr val="C0C0C0">
              <a:alpha val="0"/>
            </a:srgbClr>
          </a:solidFill>
          <a:ln w="28575" cap="flat" cmpd="sng" algn="ctr">
            <a:solidFill>
              <a:srgbClr val="FF0000"/>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17" name="Rectangle 3"/>
              <p:cNvSpPr txBox="1">
                <a:spLocks noChangeArrowheads="1"/>
              </p:cNvSpPr>
              <p:nvPr/>
            </p:nvSpPr>
            <p:spPr bwMode="auto">
              <a:xfrm>
                <a:off x="228600" y="957263"/>
                <a:ext cx="8591550" cy="110358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Basic idea</a:t>
                </a:r>
              </a:p>
              <a:p>
                <a:pPr lvl="1" algn="just">
                  <a:lnSpc>
                    <a:spcPct val="95000"/>
                  </a:lnSpc>
                  <a:spcBef>
                    <a:spcPct val="25000"/>
                  </a:spcBef>
                  <a:spcAft>
                    <a:spcPct val="10000"/>
                  </a:spcAft>
                  <a:buSzPct val="60000"/>
                  <a:defRPr/>
                </a:pPr>
                <a:r>
                  <a:rPr lang="en-US" altLang="zh-CN" sz="2300" dirty="0">
                    <a:latin typeface="+mn-lt"/>
                    <a:cs typeface="ＭＳ Ｐゴシック" charset="-128"/>
                  </a:rPr>
                  <a:t>A half of objects is </a:t>
                </a:r>
                <a:r>
                  <a:rPr lang="en-US" altLang="zh-CN" sz="2300" dirty="0">
                    <a:cs typeface="ＭＳ Ｐゴシック" charset="-128"/>
                  </a:rPr>
                  <a:t>filtered and </a:t>
                </a:r>
                <a:r>
                  <a:rPr lang="en-US" altLang="zh-CN" sz="2300" dirty="0">
                    <a:latin typeface="+mn-lt"/>
                    <a:cs typeface="ＭＳ Ｐゴシック" charset="-128"/>
                  </a:rPr>
                  <a:t>matched greedily</a:t>
                </a:r>
                <a14:m>
                  <m:oMath xmlns:m="http://schemas.openxmlformats.org/officeDocument/2006/math">
                    <m:r>
                      <a:rPr lang="en-US" altLang="zh-CN" sz="2300">
                        <a:latin typeface="Cambria Math" panose="02040503050406030204" pitchFamily="18" charset="0"/>
                        <a:cs typeface="ＭＳ Ｐゴシック" charset="-128"/>
                      </a:rPr>
                      <m:t>.</m:t>
                    </m:r>
                  </m:oMath>
                </a14:m>
                <a:endParaRPr lang="en-US" altLang="zh-CN" sz="2300" dirty="0">
                  <a:latin typeface="+mn-lt"/>
                  <a:cs typeface="ＭＳ Ｐゴシック" charset="-128"/>
                </a:endParaRPr>
              </a:p>
            </p:txBody>
          </p:sp>
        </mc:Choice>
        <mc:Fallback xmlns="">
          <p:sp>
            <p:nvSpPr>
              <p:cNvPr id="17" name="Rectangle 3"/>
              <p:cNvSpPr txBox="1">
                <a:spLocks noRot="1" noChangeAspect="1" noMove="1" noResize="1" noEditPoints="1" noAdjustHandles="1" noChangeArrowheads="1" noChangeShapeType="1" noTextEdit="1"/>
              </p:cNvSpPr>
              <p:nvPr/>
            </p:nvSpPr>
            <p:spPr bwMode="auto">
              <a:xfrm>
                <a:off x="228600" y="957263"/>
                <a:ext cx="8591550" cy="1103585"/>
              </a:xfrm>
              <a:prstGeom prst="rect">
                <a:avLst/>
              </a:prstGeom>
              <a:blipFill>
                <a:blip r:embed="rId9"/>
                <a:stretch>
                  <a:fillRect l="-355" t="-773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8"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72</a:t>
            </a:fld>
            <a:endParaRPr lang="en-US" altLang="zh-CN" sz="1200" b="0">
              <a:ea typeface="Gulim" pitchFamily="34" charset="-127"/>
            </a:endParaRPr>
          </a:p>
        </p:txBody>
      </p:sp>
    </p:spTree>
    <p:extLst>
      <p:ext uri="{BB962C8B-B14F-4D97-AF65-F5344CB8AC3E}">
        <p14:creationId xmlns:p14="http://schemas.microsoft.com/office/powerpoint/2010/main" val="35756124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txBox="1">
            <a:spLocks noChangeArrowheads="1"/>
          </p:cNvSpPr>
          <p:nvPr/>
        </p:nvSpPr>
        <p:spPr bwMode="auto">
          <a:xfrm>
            <a:off x="228600" y="957263"/>
            <a:ext cx="8591550" cy="11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Basic idea</a:t>
            </a:r>
          </a:p>
          <a:p>
            <a:pPr lvl="1" algn="just">
              <a:lnSpc>
                <a:spcPct val="95000"/>
              </a:lnSpc>
              <a:spcBef>
                <a:spcPct val="25000"/>
              </a:spcBef>
              <a:spcAft>
                <a:spcPct val="10000"/>
              </a:spcAft>
              <a:buSzPct val="60000"/>
              <a:defRPr/>
            </a:pPr>
            <a:r>
              <a:rPr lang="en-US" altLang="zh-CN" sz="2300" dirty="0">
                <a:latin typeface="+mn-lt"/>
                <a:cs typeface="ＭＳ Ｐゴシック" charset="-128"/>
              </a:rPr>
              <a:t>For the second half of objects, once a new object arrives, compute the optimal matching on the revealed part of the graph.</a:t>
            </a:r>
          </a:p>
          <a:p>
            <a:pPr lvl="1" algn="just">
              <a:lnSpc>
                <a:spcPct val="95000"/>
              </a:lnSpc>
              <a:spcBef>
                <a:spcPct val="25000"/>
              </a:spcBef>
              <a:spcAft>
                <a:spcPct val="10000"/>
              </a:spcAft>
              <a:buSzPct val="60000"/>
              <a:defRPr/>
            </a:pPr>
            <a:r>
              <a:rPr lang="en-US" altLang="zh-CN" sz="2300" dirty="0">
                <a:latin typeface="+mn-lt"/>
                <a:cs typeface="ＭＳ Ｐゴシック" charset="-128"/>
              </a:rPr>
              <a:t>Match the new object to its adjacent node in the optimal matching if possible.</a:t>
            </a:r>
          </a:p>
          <a:p>
            <a:pPr lvl="1" algn="just">
              <a:lnSpc>
                <a:spcPct val="95000"/>
              </a:lnSpc>
              <a:spcBef>
                <a:spcPct val="25000"/>
              </a:spcBef>
              <a:spcAft>
                <a:spcPct val="10000"/>
              </a:spcAft>
              <a:buSzPct val="60000"/>
              <a:defRPr/>
            </a:pPr>
            <a:endParaRPr lang="en-US" altLang="zh-CN" sz="2300" dirty="0">
              <a:latin typeface="+mn-lt"/>
              <a:cs typeface="ＭＳ Ｐゴシック" charset="-128"/>
            </a:endParaRPr>
          </a:p>
        </p:txBody>
      </p:sp>
      <p:sp>
        <p:nvSpPr>
          <p:cNvPr id="6" name="标题 1"/>
          <p:cNvSpPr>
            <a:spLocks noGrp="1"/>
          </p:cNvSpPr>
          <p:nvPr>
            <p:ph type="title"/>
          </p:nvPr>
        </p:nvSpPr>
        <p:spPr>
          <a:xfrm>
            <a:off x="395536" y="98425"/>
            <a:ext cx="8748464" cy="738188"/>
          </a:xfrm>
        </p:spPr>
        <p:txBody>
          <a:bodyPr/>
          <a:lstStyle/>
          <a:p>
            <a:pPr eaLnBrk="1" hangingPunct="1"/>
            <a:r>
              <a:rPr lang="en-US" altLang="zh-CN" sz="3500" dirty="0"/>
              <a:t>TGOA Algorithm</a:t>
            </a:r>
            <a:endParaRPr lang="zh-CN" altLang="en-US" sz="3500" dirty="0"/>
          </a:p>
        </p:txBody>
      </p:sp>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extLst/>
              </p:nvPr>
            </p:nvGraphicFramePr>
            <p:xfrm>
              <a:off x="4572000" y="3487674"/>
              <a:ext cx="4248472" cy="2317590"/>
            </p:xfrm>
            <a:graphic>
              <a:graphicData uri="http://schemas.openxmlformats.org/drawingml/2006/table">
                <a:tbl>
                  <a:tblPr firstRow="1" bandRow="1">
                    <a:tableStyleId>{93296810-A885-4BE3-A3E7-6D5BEEA58F35}</a:tableStyleId>
                  </a:tblPr>
                  <a:tblGrid>
                    <a:gridCol w="768717">
                      <a:extLst>
                        <a:ext uri="{9D8B030D-6E8A-4147-A177-3AD203B41FA5}">
                          <a16:colId xmlns:a16="http://schemas.microsoft.com/office/drawing/2014/main" val="20000"/>
                        </a:ext>
                      </a:extLst>
                    </a:gridCol>
                    <a:gridCol w="695951">
                      <a:extLst>
                        <a:ext uri="{9D8B030D-6E8A-4147-A177-3AD203B41FA5}">
                          <a16:colId xmlns:a16="http://schemas.microsoft.com/office/drawing/2014/main" val="20001"/>
                        </a:ext>
                      </a:extLst>
                    </a:gridCol>
                    <a:gridCol w="695951">
                      <a:extLst>
                        <a:ext uri="{9D8B030D-6E8A-4147-A177-3AD203B41FA5}">
                          <a16:colId xmlns:a16="http://schemas.microsoft.com/office/drawing/2014/main" val="20002"/>
                        </a:ext>
                      </a:extLst>
                    </a:gridCol>
                    <a:gridCol w="695951">
                      <a:extLst>
                        <a:ext uri="{9D8B030D-6E8A-4147-A177-3AD203B41FA5}">
                          <a16:colId xmlns:a16="http://schemas.microsoft.com/office/drawing/2014/main" val="20003"/>
                        </a:ext>
                      </a:extLst>
                    </a:gridCol>
                    <a:gridCol w="695951">
                      <a:extLst>
                        <a:ext uri="{9D8B030D-6E8A-4147-A177-3AD203B41FA5}">
                          <a16:colId xmlns:a16="http://schemas.microsoft.com/office/drawing/2014/main" val="20004"/>
                        </a:ext>
                      </a:extLst>
                    </a:gridCol>
                    <a:gridCol w="695951">
                      <a:extLst>
                        <a:ext uri="{9D8B030D-6E8A-4147-A177-3AD203B41FA5}">
                          <a16:colId xmlns:a16="http://schemas.microsoft.com/office/drawing/2014/main" val="20005"/>
                        </a:ext>
                      </a:extLst>
                    </a:gridCol>
                  </a:tblGrid>
                  <a:tr h="463518">
                    <a:tc>
                      <a:txBody>
                        <a:bodyPr/>
                        <a:lstStyle/>
                        <a:p>
                          <a:endParaRPr lang="zh-CN" altLang="en-US" sz="1800" b="1" i="1" kern="1200" dirty="0">
                            <a:solidFill>
                              <a:schemeClr val="tx1"/>
                            </a:solidFill>
                            <a:latin typeface="Calibri" panose="020F0502020204030204" pitchFamily="34" charset="0"/>
                            <a:ea typeface="+mn-ea"/>
                            <a:cs typeface="+mn-cs"/>
                          </a:endParaRP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𝟏</m:t>
                                    </m:r>
                                  </m:sub>
                                </m:sSub>
                              </m:oMath>
                            </m:oMathPara>
                          </a14:m>
                          <a:endParaRPr lang="zh-CN" altLang="en-US" sz="1800" b="1" dirty="0">
                            <a:solidFill>
                              <a:schemeClr val="tx1"/>
                            </a:solidFill>
                            <a:latin typeface="Calibri" panose="020F0502020204030204" pitchFamily="34" charset="0"/>
                          </a:endParaRP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𝟐</m:t>
                                    </m:r>
                                  </m:sub>
                                </m:sSub>
                              </m:oMath>
                            </m:oMathPara>
                          </a14:m>
                          <a:endParaRPr lang="zh-CN" altLang="en-US" sz="1800" b="1" dirty="0">
                            <a:solidFill>
                              <a:schemeClr val="tx1"/>
                            </a:solidFill>
                            <a:latin typeface="Calibri" panose="020F0502020204030204" pitchFamily="34" charset="0"/>
                          </a:endParaRP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𝟑</m:t>
                                    </m:r>
                                  </m:sub>
                                </m:sSub>
                              </m:oMath>
                            </m:oMathPara>
                          </a14:m>
                          <a:endParaRPr lang="zh-CN" altLang="en-US" sz="1800" b="1" dirty="0">
                            <a:solidFill>
                              <a:schemeClr val="tx1"/>
                            </a:solidFill>
                            <a:latin typeface="Calibri" panose="020F0502020204030204" pitchFamily="34" charset="0"/>
                          </a:endParaRPr>
                        </a:p>
                      </a:txBody>
                      <a:tcPr anchor="ctr"/>
                    </a:tc>
                    <a:tc>
                      <a:txBody>
                        <a:bodyPr/>
                        <a:lstStyle/>
                        <a:p>
                          <a:endParaRPr lang="zh-CN" altLang="en-US" sz="1800" b="1" dirty="0">
                            <a:solidFill>
                              <a:schemeClr val="tx1"/>
                            </a:solidFill>
                            <a:latin typeface="Calibri" panose="020F0502020204030204" pitchFamily="34" charset="0"/>
                          </a:endParaRPr>
                        </a:p>
                      </a:txBody>
                      <a:tcPr anchor="ctr"/>
                    </a:tc>
                    <a:tc>
                      <a:txBody>
                        <a:bodyPr/>
                        <a:lstStyle/>
                        <a:p>
                          <a:endParaRPr lang="zh-CN" altLang="en-US" sz="1800" b="1" dirty="0">
                            <a:solidFill>
                              <a:schemeClr val="tx1"/>
                            </a:solidFill>
                            <a:latin typeface="Calibri" panose="020F0502020204030204" pitchFamily="34" charset="0"/>
                          </a:endParaRPr>
                        </a:p>
                      </a:txBody>
                      <a:tcPr anchor="ctr"/>
                    </a:tc>
                    <a:extLst>
                      <a:ext uri="{0D108BD9-81ED-4DB2-BD59-A6C34878D82A}">
                        <a16:rowId xmlns:a16="http://schemas.microsoft.com/office/drawing/2014/main" val="10000"/>
                      </a:ext>
                    </a:extLst>
                  </a:tr>
                  <a:tr h="463518">
                    <a:tc>
                      <a:txBody>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𝟏</m:t>
                                  </m:r>
                                </m:sub>
                              </m:sSub>
                            </m:oMath>
                          </a14:m>
                          <a:r>
                            <a:rPr lang="en-US" altLang="zh-CN" sz="1800" b="1" i="0" dirty="0">
                              <a:latin typeface="Calibri" panose="020F0502020204030204" pitchFamily="34" charset="0"/>
                            </a:rPr>
                            <a:t>(1)</a:t>
                          </a:r>
                          <a:endParaRPr lang="zh-CN" altLang="en-US" sz="1800" b="1" i="0" dirty="0">
                            <a:latin typeface="Calibri" panose="020F0502020204030204" pitchFamily="34" charset="0"/>
                          </a:endParaRPr>
                        </a:p>
                      </a:txBody>
                      <a:tcPr anchor="ctr"/>
                    </a:tc>
                    <a:tc>
                      <a:txBody>
                        <a:bodyPr/>
                        <a:lstStyle/>
                        <a:p>
                          <a:pPr algn="ctr"/>
                          <a:r>
                            <a:rPr lang="en-US" altLang="zh-CN" sz="1800" dirty="0">
                              <a:solidFill>
                                <a:srgbClr val="FF0000"/>
                              </a:solidFill>
                            </a:rPr>
                            <a:t>4</a:t>
                          </a:r>
                          <a:endParaRPr lang="zh-CN" altLang="en-US" sz="1800" dirty="0">
                            <a:solidFill>
                              <a:srgbClr val="FF0000"/>
                            </a:solidFill>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1"/>
                      </a:ext>
                    </a:extLst>
                  </a:tr>
                  <a:tr h="463518">
                    <a:tc>
                      <a:txBody>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𝟐</m:t>
                                  </m:r>
                                </m:sub>
                              </m:sSub>
                            </m:oMath>
                          </a14:m>
                          <a:r>
                            <a:rPr lang="en-US" altLang="zh-CN" sz="1800" b="1" i="0" dirty="0">
                              <a:latin typeface="Calibri" panose="020F0502020204030204" pitchFamily="34" charset="0"/>
                            </a:rPr>
                            <a:t>(1)</a:t>
                          </a:r>
                          <a:endParaRPr lang="zh-CN" altLang="en-US" sz="1800" b="1" i="0" dirty="0">
                            <a:latin typeface="Calibri" panose="020F0502020204030204" pitchFamily="34" charset="0"/>
                          </a:endParaRPr>
                        </a:p>
                      </a:txBody>
                      <a:tcPr anchor="ctr"/>
                    </a:tc>
                    <a:tc>
                      <a:txBody>
                        <a:bodyPr/>
                        <a:lstStyle/>
                        <a:p>
                          <a:pPr algn="ctr"/>
                          <a:r>
                            <a:rPr lang="en-US" altLang="zh-CN" sz="1800" dirty="0"/>
                            <a:t>3</a:t>
                          </a:r>
                          <a:endParaRPr lang="zh-CN" altLang="en-US" sz="1800" dirty="0">
                            <a:latin typeface="Calibri" panose="020F0502020204030204" pitchFamily="34" charset="0"/>
                          </a:endParaRPr>
                        </a:p>
                      </a:txBody>
                      <a:tcPr anchor="ctr"/>
                    </a:tc>
                    <a:tc>
                      <a:txBody>
                        <a:bodyPr/>
                        <a:lstStyle/>
                        <a:p>
                          <a:pPr algn="ctr"/>
                          <a:r>
                            <a:rPr lang="en-US" altLang="zh-CN" sz="1800" dirty="0">
                              <a:solidFill>
                                <a:srgbClr val="FF0000"/>
                              </a:solidFill>
                            </a:rPr>
                            <a:t>2</a:t>
                          </a:r>
                          <a:endParaRPr lang="zh-CN" altLang="en-US" sz="1800" dirty="0">
                            <a:solidFill>
                              <a:srgbClr val="FF0000"/>
                            </a:solidFill>
                            <a:latin typeface="Calibri" panose="020F0502020204030204" pitchFamily="34" charset="0"/>
                          </a:endParaRPr>
                        </a:p>
                      </a:txBody>
                      <a:tcPr anchor="ctr"/>
                    </a:tc>
                    <a:tc>
                      <a:txBody>
                        <a:bodyPr/>
                        <a:lstStyle/>
                        <a:p>
                          <a:pPr algn="ctr"/>
                          <a:r>
                            <a:rPr lang="en-US" altLang="zh-CN" sz="1800" dirty="0"/>
                            <a:t>7</a:t>
                          </a: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2"/>
                      </a:ext>
                    </a:extLst>
                  </a:tr>
                  <a:tr h="463518">
                    <a:tc>
                      <a:txBody>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𝟑</m:t>
                                  </m:r>
                                </m:sub>
                              </m:sSub>
                            </m:oMath>
                          </a14:m>
                          <a:r>
                            <a:rPr lang="en-US" altLang="zh-CN" sz="1800" b="1" i="0" dirty="0">
                              <a:latin typeface="Calibri" panose="020F0502020204030204" pitchFamily="34" charset="0"/>
                            </a:rPr>
                            <a:t>(1)</a:t>
                          </a:r>
                          <a:endParaRPr lang="zh-CN" altLang="en-US" sz="1800" b="1" i="0" dirty="0">
                            <a:latin typeface="Calibri" panose="020F0502020204030204" pitchFamily="34" charset="0"/>
                          </a:endParaRPr>
                        </a:p>
                      </a:txBody>
                      <a:tcPr anchor="ctr"/>
                    </a:tc>
                    <a:tc>
                      <a:txBody>
                        <a:bodyPr/>
                        <a:lstStyle/>
                        <a:p>
                          <a:pPr algn="ctr"/>
                          <a:r>
                            <a:rPr lang="en-US" altLang="zh-CN" sz="1800" dirty="0">
                              <a:latin typeface="+mn-lt"/>
                            </a:rPr>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solidFill>
                                <a:schemeClr val="tx1"/>
                              </a:solidFill>
                            </a:rPr>
                            <a:t>2</a:t>
                          </a:r>
                          <a:endParaRPr lang="zh-CN" altLang="en-US" sz="1800" dirty="0">
                            <a:solidFill>
                              <a:schemeClr val="tx1"/>
                            </a:solidFill>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3"/>
                      </a:ext>
                    </a:extLst>
                  </a:tr>
                  <a:tr h="463518">
                    <a:tc>
                      <a:txBody>
                        <a:bodyPr/>
                        <a:lstStyle/>
                        <a:p>
                          <a:endParaRPr lang="zh-CN" altLang="en-US" sz="1800" b="1" i="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chemeClr val="tx1"/>
                            </a:solidFill>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4"/>
                      </a:ext>
                    </a:extLst>
                  </a:tr>
                </a:tbl>
              </a:graphicData>
            </a:graphic>
          </p:graphicFrame>
        </mc:Choice>
        <mc:Fallback xmlns="">
          <p:graphicFrame>
            <p:nvGraphicFramePr>
              <p:cNvPr id="4" name="表格 3"/>
              <p:cNvGraphicFramePr>
                <a:graphicFrameLocks noGrp="1"/>
              </p:cNvGraphicFramePr>
              <p:nvPr>
                <p:extLst>
                  <p:ext uri="{D42A27DB-BD31-4B8C-83A1-F6EECF244321}">
                    <p14:modId xmlns:p14="http://schemas.microsoft.com/office/powerpoint/2010/main" val="539984344"/>
                  </p:ext>
                </p:extLst>
              </p:nvPr>
            </p:nvGraphicFramePr>
            <p:xfrm>
              <a:off x="4572000" y="3487674"/>
              <a:ext cx="4248472" cy="2317590"/>
            </p:xfrm>
            <a:graphic>
              <a:graphicData uri="http://schemas.openxmlformats.org/drawingml/2006/table">
                <a:tbl>
                  <a:tblPr firstRow="1" bandRow="1">
                    <a:tableStyleId>{93296810-A885-4BE3-A3E7-6D5BEEA58F35}</a:tableStyleId>
                  </a:tblPr>
                  <a:tblGrid>
                    <a:gridCol w="768717">
                      <a:extLst>
                        <a:ext uri="{9D8B030D-6E8A-4147-A177-3AD203B41FA5}">
                          <a16:colId xmlns:a16="http://schemas.microsoft.com/office/drawing/2014/main" val="20000"/>
                        </a:ext>
                      </a:extLst>
                    </a:gridCol>
                    <a:gridCol w="695951">
                      <a:extLst>
                        <a:ext uri="{9D8B030D-6E8A-4147-A177-3AD203B41FA5}">
                          <a16:colId xmlns:a16="http://schemas.microsoft.com/office/drawing/2014/main" val="20001"/>
                        </a:ext>
                      </a:extLst>
                    </a:gridCol>
                    <a:gridCol w="695951">
                      <a:extLst>
                        <a:ext uri="{9D8B030D-6E8A-4147-A177-3AD203B41FA5}">
                          <a16:colId xmlns:a16="http://schemas.microsoft.com/office/drawing/2014/main" val="20002"/>
                        </a:ext>
                      </a:extLst>
                    </a:gridCol>
                    <a:gridCol w="695951">
                      <a:extLst>
                        <a:ext uri="{9D8B030D-6E8A-4147-A177-3AD203B41FA5}">
                          <a16:colId xmlns:a16="http://schemas.microsoft.com/office/drawing/2014/main" val="20003"/>
                        </a:ext>
                      </a:extLst>
                    </a:gridCol>
                    <a:gridCol w="695951">
                      <a:extLst>
                        <a:ext uri="{9D8B030D-6E8A-4147-A177-3AD203B41FA5}">
                          <a16:colId xmlns:a16="http://schemas.microsoft.com/office/drawing/2014/main" val="20004"/>
                        </a:ext>
                      </a:extLst>
                    </a:gridCol>
                    <a:gridCol w="695951">
                      <a:extLst>
                        <a:ext uri="{9D8B030D-6E8A-4147-A177-3AD203B41FA5}">
                          <a16:colId xmlns:a16="http://schemas.microsoft.com/office/drawing/2014/main" val="20005"/>
                        </a:ext>
                      </a:extLst>
                    </a:gridCol>
                  </a:tblGrid>
                  <a:tr h="463518">
                    <a:tc>
                      <a:txBody>
                        <a:bodyPr/>
                        <a:lstStyle/>
                        <a:p>
                          <a:endParaRPr lang="zh-CN" altLang="en-US" sz="1800" b="1" i="1" kern="1200" dirty="0">
                            <a:solidFill>
                              <a:schemeClr val="tx1"/>
                            </a:solidFill>
                            <a:latin typeface="Calibri" panose="020F0502020204030204" pitchFamily="34" charset="0"/>
                            <a:ea typeface="+mn-ea"/>
                            <a:cs typeface="+mn-cs"/>
                          </a:endParaRPr>
                        </a:p>
                      </a:txBody>
                      <a:tcPr anchor="ctr"/>
                    </a:tc>
                    <a:tc>
                      <a:txBody>
                        <a:bodyPr/>
                        <a:lstStyle/>
                        <a:p>
                          <a:endParaRPr lang="zh-CN"/>
                        </a:p>
                      </a:txBody>
                      <a:tcPr anchor="ctr">
                        <a:blipFill>
                          <a:blip r:embed="rId3"/>
                          <a:stretch>
                            <a:fillRect l="-112281" t="-1316" r="-405263" b="-403947"/>
                          </a:stretch>
                        </a:blipFill>
                      </a:tcPr>
                    </a:tc>
                    <a:tc>
                      <a:txBody>
                        <a:bodyPr/>
                        <a:lstStyle/>
                        <a:p>
                          <a:endParaRPr lang="zh-CN"/>
                        </a:p>
                      </a:txBody>
                      <a:tcPr anchor="ctr">
                        <a:blipFill>
                          <a:blip r:embed="rId3"/>
                          <a:stretch>
                            <a:fillRect l="-212281" t="-1316" r="-305263" b="-403947"/>
                          </a:stretch>
                        </a:blipFill>
                      </a:tcPr>
                    </a:tc>
                    <a:tc>
                      <a:txBody>
                        <a:bodyPr/>
                        <a:lstStyle/>
                        <a:p>
                          <a:endParaRPr lang="zh-CN"/>
                        </a:p>
                      </a:txBody>
                      <a:tcPr anchor="ctr">
                        <a:blipFill>
                          <a:blip r:embed="rId3"/>
                          <a:stretch>
                            <a:fillRect l="-309565" t="-1316" r="-202609" b="-403947"/>
                          </a:stretch>
                        </a:blipFill>
                      </a:tcPr>
                    </a:tc>
                    <a:tc>
                      <a:txBody>
                        <a:bodyPr/>
                        <a:lstStyle/>
                        <a:p>
                          <a:pPr/>
                          <a:endParaRPr lang="zh-CN" altLang="en-US" sz="1800" b="1" dirty="0">
                            <a:solidFill>
                              <a:schemeClr val="tx1"/>
                            </a:solidFill>
                            <a:latin typeface="Calibri" panose="020F0502020204030204" pitchFamily="34" charset="0"/>
                          </a:endParaRPr>
                        </a:p>
                      </a:txBody>
                      <a:tcPr anchor="ctr"/>
                    </a:tc>
                    <a:tc>
                      <a:txBody>
                        <a:bodyPr/>
                        <a:lstStyle/>
                        <a:p>
                          <a:pPr/>
                          <a:endParaRPr lang="zh-CN" altLang="en-US" sz="1800" b="1" dirty="0">
                            <a:solidFill>
                              <a:schemeClr val="tx1"/>
                            </a:solidFill>
                            <a:latin typeface="Calibri" panose="020F0502020204030204" pitchFamily="34" charset="0"/>
                          </a:endParaRPr>
                        </a:p>
                      </a:txBody>
                      <a:tcPr anchor="ctr"/>
                    </a:tc>
                    <a:extLst>
                      <a:ext uri="{0D108BD9-81ED-4DB2-BD59-A6C34878D82A}">
                        <a16:rowId xmlns:a16="http://schemas.microsoft.com/office/drawing/2014/main" val="10000"/>
                      </a:ext>
                    </a:extLst>
                  </a:tr>
                  <a:tr h="463518">
                    <a:tc>
                      <a:txBody>
                        <a:bodyPr/>
                        <a:lstStyle/>
                        <a:p>
                          <a:endParaRPr lang="zh-CN"/>
                        </a:p>
                      </a:txBody>
                      <a:tcPr anchor="ctr">
                        <a:blipFill>
                          <a:blip r:embed="rId3"/>
                          <a:stretch>
                            <a:fillRect l="-1587" t="-101316" r="-457143" b="-303947"/>
                          </a:stretch>
                        </a:blipFill>
                      </a:tcPr>
                    </a:tc>
                    <a:tc>
                      <a:txBody>
                        <a:bodyPr/>
                        <a:lstStyle/>
                        <a:p>
                          <a:pPr algn="ctr"/>
                          <a:r>
                            <a:rPr lang="en-US" altLang="zh-CN" sz="1800" dirty="0">
                              <a:solidFill>
                                <a:srgbClr val="FF0000"/>
                              </a:solidFill>
                            </a:rPr>
                            <a:t>4</a:t>
                          </a:r>
                          <a:endParaRPr lang="zh-CN" altLang="en-US" sz="1800" dirty="0">
                            <a:solidFill>
                              <a:srgbClr val="FF0000"/>
                            </a:solidFill>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1"/>
                      </a:ext>
                    </a:extLst>
                  </a:tr>
                  <a:tr h="463518">
                    <a:tc>
                      <a:txBody>
                        <a:bodyPr/>
                        <a:lstStyle/>
                        <a:p>
                          <a:endParaRPr lang="zh-CN"/>
                        </a:p>
                      </a:txBody>
                      <a:tcPr anchor="ctr">
                        <a:blipFill>
                          <a:blip r:embed="rId3"/>
                          <a:stretch>
                            <a:fillRect l="-1587" t="-198701" r="-457143" b="-200000"/>
                          </a:stretch>
                        </a:blipFill>
                      </a:tcPr>
                    </a:tc>
                    <a:tc>
                      <a:txBody>
                        <a:bodyPr/>
                        <a:lstStyle/>
                        <a:p>
                          <a:pPr algn="ctr"/>
                          <a:r>
                            <a:rPr lang="en-US" altLang="zh-CN" sz="1800" dirty="0"/>
                            <a:t>3</a:t>
                          </a:r>
                          <a:endParaRPr lang="zh-CN" altLang="en-US" sz="1800" dirty="0">
                            <a:latin typeface="Calibri" panose="020F0502020204030204" pitchFamily="34" charset="0"/>
                          </a:endParaRPr>
                        </a:p>
                      </a:txBody>
                      <a:tcPr anchor="ctr"/>
                    </a:tc>
                    <a:tc>
                      <a:txBody>
                        <a:bodyPr/>
                        <a:lstStyle/>
                        <a:p>
                          <a:pPr algn="ctr"/>
                          <a:r>
                            <a:rPr lang="en-US" altLang="zh-CN" sz="1800" dirty="0">
                              <a:solidFill>
                                <a:srgbClr val="FF0000"/>
                              </a:solidFill>
                            </a:rPr>
                            <a:t>2</a:t>
                          </a:r>
                          <a:endParaRPr lang="zh-CN" altLang="en-US" sz="1800" dirty="0">
                            <a:solidFill>
                              <a:srgbClr val="FF0000"/>
                            </a:solidFill>
                            <a:latin typeface="Calibri" panose="020F0502020204030204" pitchFamily="34" charset="0"/>
                          </a:endParaRPr>
                        </a:p>
                      </a:txBody>
                      <a:tcPr anchor="ctr"/>
                    </a:tc>
                    <a:tc>
                      <a:txBody>
                        <a:bodyPr/>
                        <a:lstStyle/>
                        <a:p>
                          <a:pPr algn="ctr"/>
                          <a:r>
                            <a:rPr lang="en-US" altLang="zh-CN" sz="1800" dirty="0"/>
                            <a:t>7</a:t>
                          </a: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2"/>
                      </a:ext>
                    </a:extLst>
                  </a:tr>
                  <a:tr h="463518">
                    <a:tc>
                      <a:txBody>
                        <a:bodyPr/>
                        <a:lstStyle/>
                        <a:p>
                          <a:endParaRPr lang="zh-CN"/>
                        </a:p>
                      </a:txBody>
                      <a:tcPr anchor="ctr">
                        <a:blipFill>
                          <a:blip r:embed="rId3"/>
                          <a:stretch>
                            <a:fillRect l="-1587" t="-302632" r="-457143" b="-102632"/>
                          </a:stretch>
                        </a:blipFill>
                      </a:tcPr>
                    </a:tc>
                    <a:tc>
                      <a:txBody>
                        <a:bodyPr/>
                        <a:lstStyle/>
                        <a:p>
                          <a:pPr algn="ctr"/>
                          <a:r>
                            <a:rPr lang="en-US" altLang="zh-CN" sz="1800" dirty="0">
                              <a:latin typeface="+mn-lt"/>
                            </a:rPr>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solidFill>
                                <a:schemeClr val="tx1"/>
                              </a:solidFill>
                            </a:rPr>
                            <a:t>2</a:t>
                          </a:r>
                          <a:endParaRPr lang="zh-CN" altLang="en-US" sz="1800" dirty="0">
                            <a:solidFill>
                              <a:schemeClr val="tx1"/>
                            </a:solidFill>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3"/>
                      </a:ext>
                    </a:extLst>
                  </a:tr>
                  <a:tr h="463518">
                    <a:tc>
                      <a:txBody>
                        <a:bodyPr/>
                        <a:lstStyle/>
                        <a:p>
                          <a:endParaRPr lang="zh-CN" altLang="en-US" sz="1800" b="1" i="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chemeClr val="tx1"/>
                            </a:solidFill>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24" name="Oval 5"/>
              <p:cNvSpPr/>
              <p:nvPr/>
            </p:nvSpPr>
            <p:spPr>
              <a:xfrm>
                <a:off x="397015" y="3441528"/>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1</m:t>
                          </m:r>
                        </m:sub>
                      </m:sSub>
                    </m:oMath>
                  </m:oMathPara>
                </a14:m>
                <a:endParaRPr lang="en-US" dirty="0"/>
              </a:p>
            </p:txBody>
          </p:sp>
        </mc:Choice>
        <mc:Fallback xmlns="">
          <p:sp>
            <p:nvSpPr>
              <p:cNvPr id="24" name="Oval 5"/>
              <p:cNvSpPr>
                <a:spLocks noRot="1" noChangeAspect="1" noMove="1" noResize="1" noEditPoints="1" noAdjustHandles="1" noChangeArrowheads="1" noChangeShapeType="1" noTextEdit="1"/>
              </p:cNvSpPr>
              <p:nvPr/>
            </p:nvSpPr>
            <p:spPr>
              <a:xfrm>
                <a:off x="397015" y="3441528"/>
                <a:ext cx="356615" cy="356615"/>
              </a:xfrm>
              <a:prstGeom prst="ellipse">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Oval 6"/>
              <p:cNvSpPr/>
              <p:nvPr/>
            </p:nvSpPr>
            <p:spPr>
              <a:xfrm>
                <a:off x="395537" y="4062615"/>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2</m:t>
                          </m:r>
                        </m:sub>
                      </m:sSub>
                    </m:oMath>
                  </m:oMathPara>
                </a14:m>
                <a:endParaRPr lang="en-US" dirty="0"/>
              </a:p>
            </p:txBody>
          </p:sp>
        </mc:Choice>
        <mc:Fallback xmlns="">
          <p:sp>
            <p:nvSpPr>
              <p:cNvPr id="25" name="Oval 6"/>
              <p:cNvSpPr>
                <a:spLocks noRot="1" noChangeAspect="1" noMove="1" noResize="1" noEditPoints="1" noAdjustHandles="1" noChangeArrowheads="1" noChangeShapeType="1" noTextEdit="1"/>
              </p:cNvSpPr>
              <p:nvPr/>
            </p:nvSpPr>
            <p:spPr>
              <a:xfrm>
                <a:off x="395537" y="4062615"/>
                <a:ext cx="356615" cy="356615"/>
              </a:xfrm>
              <a:prstGeom prst="ellipse">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Oval 7"/>
              <p:cNvSpPr/>
              <p:nvPr/>
            </p:nvSpPr>
            <p:spPr>
              <a:xfrm>
                <a:off x="395536" y="4643227"/>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3</m:t>
                          </m:r>
                        </m:sub>
                      </m:sSub>
                    </m:oMath>
                  </m:oMathPara>
                </a14:m>
                <a:endParaRPr lang="en-US" dirty="0"/>
              </a:p>
            </p:txBody>
          </p:sp>
        </mc:Choice>
        <mc:Fallback xmlns="">
          <p:sp>
            <p:nvSpPr>
              <p:cNvPr id="26" name="Oval 7"/>
              <p:cNvSpPr>
                <a:spLocks noRot="1" noChangeAspect="1" noMove="1" noResize="1" noEditPoints="1" noAdjustHandles="1" noChangeArrowheads="1" noChangeShapeType="1" noTextEdit="1"/>
              </p:cNvSpPr>
              <p:nvPr/>
            </p:nvSpPr>
            <p:spPr>
              <a:xfrm>
                <a:off x="395536" y="4643227"/>
                <a:ext cx="356615" cy="356615"/>
              </a:xfrm>
              <a:prstGeom prst="ellipse">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Oval 8"/>
              <p:cNvSpPr/>
              <p:nvPr/>
            </p:nvSpPr>
            <p:spPr>
              <a:xfrm>
                <a:off x="1837177" y="3436797"/>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1</m:t>
                          </m:r>
                        </m:sub>
                      </m:sSub>
                    </m:oMath>
                  </m:oMathPara>
                </a14:m>
                <a:endParaRPr lang="en-US" dirty="0"/>
              </a:p>
            </p:txBody>
          </p:sp>
        </mc:Choice>
        <mc:Fallback xmlns="">
          <p:sp>
            <p:nvSpPr>
              <p:cNvPr id="27" name="Oval 8"/>
              <p:cNvSpPr>
                <a:spLocks noRot="1" noChangeAspect="1" noMove="1" noResize="1" noEditPoints="1" noAdjustHandles="1" noChangeArrowheads="1" noChangeShapeType="1" noTextEdit="1"/>
              </p:cNvSpPr>
              <p:nvPr/>
            </p:nvSpPr>
            <p:spPr>
              <a:xfrm>
                <a:off x="1837177" y="3436797"/>
                <a:ext cx="356615" cy="356615"/>
              </a:xfrm>
              <a:prstGeom prst="ellipse">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Oval 9"/>
              <p:cNvSpPr/>
              <p:nvPr/>
            </p:nvSpPr>
            <p:spPr>
              <a:xfrm>
                <a:off x="1837177" y="4061796"/>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2</m:t>
                          </m:r>
                        </m:sub>
                      </m:sSub>
                    </m:oMath>
                  </m:oMathPara>
                </a14:m>
                <a:endParaRPr lang="en-US" dirty="0"/>
              </a:p>
            </p:txBody>
          </p:sp>
        </mc:Choice>
        <mc:Fallback xmlns="">
          <p:sp>
            <p:nvSpPr>
              <p:cNvPr id="28" name="Oval 9"/>
              <p:cNvSpPr>
                <a:spLocks noRot="1" noChangeAspect="1" noMove="1" noResize="1" noEditPoints="1" noAdjustHandles="1" noChangeArrowheads="1" noChangeShapeType="1" noTextEdit="1"/>
              </p:cNvSpPr>
              <p:nvPr/>
            </p:nvSpPr>
            <p:spPr>
              <a:xfrm>
                <a:off x="1837177" y="4061796"/>
                <a:ext cx="356615" cy="356615"/>
              </a:xfrm>
              <a:prstGeom prst="ellipse">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Oval 10"/>
              <p:cNvSpPr/>
              <p:nvPr/>
            </p:nvSpPr>
            <p:spPr>
              <a:xfrm>
                <a:off x="1842044" y="4638850"/>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3</m:t>
                          </m:r>
                        </m:sub>
                      </m:sSub>
                    </m:oMath>
                  </m:oMathPara>
                </a14:m>
                <a:endParaRPr lang="en-US" dirty="0"/>
              </a:p>
            </p:txBody>
          </p:sp>
        </mc:Choice>
        <mc:Fallback xmlns="">
          <p:sp>
            <p:nvSpPr>
              <p:cNvPr id="29" name="Oval 10"/>
              <p:cNvSpPr>
                <a:spLocks noRot="1" noChangeAspect="1" noMove="1" noResize="1" noEditPoints="1" noAdjustHandles="1" noChangeArrowheads="1" noChangeShapeType="1" noTextEdit="1"/>
              </p:cNvSpPr>
              <p:nvPr/>
            </p:nvSpPr>
            <p:spPr>
              <a:xfrm>
                <a:off x="1842044" y="4638850"/>
                <a:ext cx="356615" cy="356615"/>
              </a:xfrm>
              <a:prstGeom prst="ellipse">
                <a:avLst/>
              </a:prstGeom>
              <a:blipFill>
                <a:blip r:embed="rId9"/>
                <a:stretch>
                  <a:fillRect/>
                </a:stretch>
              </a:blipFill>
            </p:spPr>
            <p:txBody>
              <a:bodyPr/>
              <a:lstStyle/>
              <a:p>
                <a:r>
                  <a:rPr lang="zh-CN" altLang="en-US">
                    <a:noFill/>
                  </a:rPr>
                  <a:t> </a:t>
                </a:r>
              </a:p>
            </p:txBody>
          </p:sp>
        </mc:Fallback>
      </mc:AlternateContent>
      <p:cxnSp>
        <p:nvCxnSpPr>
          <p:cNvPr id="30" name="直接连接符 29"/>
          <p:cNvCxnSpPr>
            <a:stCxn id="24" idx="6"/>
            <a:endCxn id="27" idx="2"/>
          </p:cNvCxnSpPr>
          <p:nvPr/>
        </p:nvCxnSpPr>
        <p:spPr bwMode="auto">
          <a:xfrm flipV="1">
            <a:off x="753630" y="3615105"/>
            <a:ext cx="1083547" cy="4731"/>
          </a:xfrm>
          <a:prstGeom prst="line">
            <a:avLst/>
          </a:prstGeom>
          <a:solidFill>
            <a:srgbClr val="C0C0C0">
              <a:alpha val="0"/>
            </a:srgbClr>
          </a:solidFill>
          <a:ln w="28575" cap="flat" cmpd="sng" algn="ctr">
            <a:solidFill>
              <a:srgbClr val="FF0000"/>
            </a:solidFill>
            <a:prstDash val="solid"/>
            <a:round/>
            <a:headEnd type="none" w="med" len="med"/>
            <a:tailEnd type="none" w="med" len="med"/>
          </a:ln>
        </p:spPr>
      </p:cxnSp>
      <p:cxnSp>
        <p:nvCxnSpPr>
          <p:cNvPr id="31" name="直接连接符 30"/>
          <p:cNvCxnSpPr>
            <a:stCxn id="25" idx="6"/>
            <a:endCxn id="27" idx="2"/>
          </p:cNvCxnSpPr>
          <p:nvPr/>
        </p:nvCxnSpPr>
        <p:spPr bwMode="auto">
          <a:xfrm flipV="1">
            <a:off x="752152" y="3615105"/>
            <a:ext cx="1085025" cy="625818"/>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32" name="直接连接符 31"/>
          <p:cNvCxnSpPr>
            <a:stCxn id="25" idx="6"/>
            <a:endCxn id="29" idx="2"/>
          </p:cNvCxnSpPr>
          <p:nvPr/>
        </p:nvCxnSpPr>
        <p:spPr bwMode="auto">
          <a:xfrm>
            <a:off x="752152" y="4240923"/>
            <a:ext cx="1089892" cy="576235"/>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33" name="直接连接符 32"/>
          <p:cNvCxnSpPr>
            <a:stCxn id="26" idx="6"/>
            <a:endCxn id="29" idx="2"/>
          </p:cNvCxnSpPr>
          <p:nvPr/>
        </p:nvCxnSpPr>
        <p:spPr bwMode="auto">
          <a:xfrm flipV="1">
            <a:off x="752151" y="4817158"/>
            <a:ext cx="1089893" cy="4377"/>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34" name="直接连接符 33"/>
          <p:cNvCxnSpPr>
            <a:stCxn id="25" idx="6"/>
            <a:endCxn id="28" idx="2"/>
          </p:cNvCxnSpPr>
          <p:nvPr/>
        </p:nvCxnSpPr>
        <p:spPr bwMode="auto">
          <a:xfrm flipV="1">
            <a:off x="752152" y="4240104"/>
            <a:ext cx="1085025" cy="819"/>
          </a:xfrm>
          <a:prstGeom prst="line">
            <a:avLst/>
          </a:prstGeom>
          <a:solidFill>
            <a:srgbClr val="C0C0C0">
              <a:alpha val="0"/>
            </a:srgbClr>
          </a:solidFill>
          <a:ln w="28575" cap="flat" cmpd="sng" algn="ctr">
            <a:solidFill>
              <a:srgbClr val="FF0000"/>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35" name="Oval 5"/>
              <p:cNvSpPr/>
              <p:nvPr/>
            </p:nvSpPr>
            <p:spPr>
              <a:xfrm>
                <a:off x="2339787" y="3437418"/>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1</m:t>
                          </m:r>
                        </m:sub>
                      </m:sSub>
                    </m:oMath>
                  </m:oMathPara>
                </a14:m>
                <a:endParaRPr lang="en-US" dirty="0"/>
              </a:p>
            </p:txBody>
          </p:sp>
        </mc:Choice>
        <mc:Fallback xmlns="">
          <p:sp>
            <p:nvSpPr>
              <p:cNvPr id="35" name="Oval 5"/>
              <p:cNvSpPr>
                <a:spLocks noRot="1" noChangeAspect="1" noMove="1" noResize="1" noEditPoints="1" noAdjustHandles="1" noChangeArrowheads="1" noChangeShapeType="1" noTextEdit="1"/>
              </p:cNvSpPr>
              <p:nvPr/>
            </p:nvSpPr>
            <p:spPr>
              <a:xfrm>
                <a:off x="2339787" y="3437418"/>
                <a:ext cx="356615" cy="356615"/>
              </a:xfrm>
              <a:prstGeom prst="ellipse">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Oval 6"/>
              <p:cNvSpPr/>
              <p:nvPr/>
            </p:nvSpPr>
            <p:spPr>
              <a:xfrm>
                <a:off x="2338309" y="4058505"/>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2</m:t>
                          </m:r>
                        </m:sub>
                      </m:sSub>
                    </m:oMath>
                  </m:oMathPara>
                </a14:m>
                <a:endParaRPr lang="en-US" dirty="0"/>
              </a:p>
            </p:txBody>
          </p:sp>
        </mc:Choice>
        <mc:Fallback xmlns="">
          <p:sp>
            <p:nvSpPr>
              <p:cNvPr id="36" name="Oval 6"/>
              <p:cNvSpPr>
                <a:spLocks noRot="1" noChangeAspect="1" noMove="1" noResize="1" noEditPoints="1" noAdjustHandles="1" noChangeArrowheads="1" noChangeShapeType="1" noTextEdit="1"/>
              </p:cNvSpPr>
              <p:nvPr/>
            </p:nvSpPr>
            <p:spPr>
              <a:xfrm>
                <a:off x="2338309" y="4058505"/>
                <a:ext cx="356615" cy="356615"/>
              </a:xfrm>
              <a:prstGeom prst="ellipse">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Oval 7"/>
              <p:cNvSpPr/>
              <p:nvPr/>
            </p:nvSpPr>
            <p:spPr>
              <a:xfrm>
                <a:off x="2338308" y="4639117"/>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3</m:t>
                          </m:r>
                        </m:sub>
                      </m:sSub>
                    </m:oMath>
                  </m:oMathPara>
                </a14:m>
                <a:endParaRPr lang="en-US" dirty="0"/>
              </a:p>
            </p:txBody>
          </p:sp>
        </mc:Choice>
        <mc:Fallback xmlns="">
          <p:sp>
            <p:nvSpPr>
              <p:cNvPr id="37" name="Oval 7"/>
              <p:cNvSpPr>
                <a:spLocks noRot="1" noChangeAspect="1" noMove="1" noResize="1" noEditPoints="1" noAdjustHandles="1" noChangeArrowheads="1" noChangeShapeType="1" noTextEdit="1"/>
              </p:cNvSpPr>
              <p:nvPr/>
            </p:nvSpPr>
            <p:spPr>
              <a:xfrm>
                <a:off x="2338308" y="4639117"/>
                <a:ext cx="356615" cy="356615"/>
              </a:xfrm>
              <a:prstGeom prst="ellipse">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Oval 8"/>
              <p:cNvSpPr/>
              <p:nvPr/>
            </p:nvSpPr>
            <p:spPr>
              <a:xfrm>
                <a:off x="3779949" y="3432687"/>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1</m:t>
                          </m:r>
                        </m:sub>
                      </m:sSub>
                    </m:oMath>
                  </m:oMathPara>
                </a14:m>
                <a:endParaRPr lang="en-US" dirty="0"/>
              </a:p>
            </p:txBody>
          </p:sp>
        </mc:Choice>
        <mc:Fallback xmlns="">
          <p:sp>
            <p:nvSpPr>
              <p:cNvPr id="38" name="Oval 8"/>
              <p:cNvSpPr>
                <a:spLocks noRot="1" noChangeAspect="1" noMove="1" noResize="1" noEditPoints="1" noAdjustHandles="1" noChangeArrowheads="1" noChangeShapeType="1" noTextEdit="1"/>
              </p:cNvSpPr>
              <p:nvPr/>
            </p:nvSpPr>
            <p:spPr>
              <a:xfrm>
                <a:off x="3779949" y="3432687"/>
                <a:ext cx="356615" cy="356615"/>
              </a:xfrm>
              <a:prstGeom prst="ellipse">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Oval 9"/>
              <p:cNvSpPr/>
              <p:nvPr/>
            </p:nvSpPr>
            <p:spPr>
              <a:xfrm>
                <a:off x="3779949" y="4057686"/>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2</m:t>
                          </m:r>
                        </m:sub>
                      </m:sSub>
                    </m:oMath>
                  </m:oMathPara>
                </a14:m>
                <a:endParaRPr lang="en-US" dirty="0"/>
              </a:p>
            </p:txBody>
          </p:sp>
        </mc:Choice>
        <mc:Fallback xmlns="">
          <p:sp>
            <p:nvSpPr>
              <p:cNvPr id="39" name="Oval 9"/>
              <p:cNvSpPr>
                <a:spLocks noRot="1" noChangeAspect="1" noMove="1" noResize="1" noEditPoints="1" noAdjustHandles="1" noChangeArrowheads="1" noChangeShapeType="1" noTextEdit="1"/>
              </p:cNvSpPr>
              <p:nvPr/>
            </p:nvSpPr>
            <p:spPr>
              <a:xfrm>
                <a:off x="3779949" y="4057686"/>
                <a:ext cx="356615" cy="356615"/>
              </a:xfrm>
              <a:prstGeom prst="ellipse">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Oval 10"/>
              <p:cNvSpPr/>
              <p:nvPr/>
            </p:nvSpPr>
            <p:spPr>
              <a:xfrm>
                <a:off x="3784816" y="4634740"/>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3</m:t>
                          </m:r>
                        </m:sub>
                      </m:sSub>
                    </m:oMath>
                  </m:oMathPara>
                </a14:m>
                <a:endParaRPr lang="en-US" dirty="0"/>
              </a:p>
            </p:txBody>
          </p:sp>
        </mc:Choice>
        <mc:Fallback xmlns="">
          <p:sp>
            <p:nvSpPr>
              <p:cNvPr id="40" name="Oval 10"/>
              <p:cNvSpPr>
                <a:spLocks noRot="1" noChangeAspect="1" noMove="1" noResize="1" noEditPoints="1" noAdjustHandles="1" noChangeArrowheads="1" noChangeShapeType="1" noTextEdit="1"/>
              </p:cNvSpPr>
              <p:nvPr/>
            </p:nvSpPr>
            <p:spPr>
              <a:xfrm>
                <a:off x="3784816" y="4634740"/>
                <a:ext cx="356615" cy="356615"/>
              </a:xfrm>
              <a:prstGeom prst="ellipse">
                <a:avLst/>
              </a:prstGeom>
              <a:blipFill>
                <a:blip r:embed="rId15"/>
                <a:stretch>
                  <a:fillRect/>
                </a:stretch>
              </a:blipFill>
            </p:spPr>
            <p:txBody>
              <a:bodyPr/>
              <a:lstStyle/>
              <a:p>
                <a:r>
                  <a:rPr lang="zh-CN" altLang="en-US">
                    <a:noFill/>
                  </a:rPr>
                  <a:t> </a:t>
                </a:r>
              </a:p>
            </p:txBody>
          </p:sp>
        </mc:Fallback>
      </mc:AlternateContent>
      <p:cxnSp>
        <p:nvCxnSpPr>
          <p:cNvPr id="41" name="直接连接符 40"/>
          <p:cNvCxnSpPr>
            <a:stCxn id="35" idx="6"/>
            <a:endCxn id="38" idx="2"/>
          </p:cNvCxnSpPr>
          <p:nvPr/>
        </p:nvCxnSpPr>
        <p:spPr bwMode="auto">
          <a:xfrm flipV="1">
            <a:off x="2696402" y="3610995"/>
            <a:ext cx="1083547" cy="4731"/>
          </a:xfrm>
          <a:prstGeom prst="line">
            <a:avLst/>
          </a:prstGeom>
          <a:solidFill>
            <a:srgbClr val="C0C0C0">
              <a:alpha val="0"/>
            </a:srgbClr>
          </a:solidFill>
          <a:ln w="28575" cap="flat" cmpd="sng" algn="ctr">
            <a:solidFill>
              <a:srgbClr val="0070C0"/>
            </a:solidFill>
            <a:prstDash val="solid"/>
            <a:round/>
            <a:headEnd type="none" w="med" len="med"/>
            <a:tailEnd type="none" w="med" len="med"/>
          </a:ln>
        </p:spPr>
      </p:cxnSp>
      <p:cxnSp>
        <p:nvCxnSpPr>
          <p:cNvPr id="42" name="直接连接符 41"/>
          <p:cNvCxnSpPr>
            <a:stCxn id="36" idx="6"/>
            <a:endCxn id="38" idx="2"/>
          </p:cNvCxnSpPr>
          <p:nvPr/>
        </p:nvCxnSpPr>
        <p:spPr bwMode="auto">
          <a:xfrm flipV="1">
            <a:off x="2694924" y="3610995"/>
            <a:ext cx="1085025" cy="625818"/>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43" name="直接连接符 42"/>
          <p:cNvCxnSpPr>
            <a:stCxn id="36" idx="6"/>
            <a:endCxn id="40" idx="2"/>
          </p:cNvCxnSpPr>
          <p:nvPr/>
        </p:nvCxnSpPr>
        <p:spPr bwMode="auto">
          <a:xfrm>
            <a:off x="2694924" y="4236813"/>
            <a:ext cx="1089892" cy="576235"/>
          </a:xfrm>
          <a:prstGeom prst="line">
            <a:avLst/>
          </a:prstGeom>
          <a:solidFill>
            <a:srgbClr val="C0C0C0">
              <a:alpha val="0"/>
            </a:srgbClr>
          </a:solidFill>
          <a:ln w="28575" cap="flat" cmpd="sng" algn="ctr">
            <a:solidFill>
              <a:srgbClr val="0070C0"/>
            </a:solidFill>
            <a:prstDash val="solid"/>
            <a:round/>
            <a:headEnd type="none" w="med" len="med"/>
            <a:tailEnd type="none" w="med" len="med"/>
          </a:ln>
        </p:spPr>
      </p:cxnSp>
      <p:cxnSp>
        <p:nvCxnSpPr>
          <p:cNvPr id="44" name="直接连接符 43"/>
          <p:cNvCxnSpPr>
            <a:stCxn id="37" idx="6"/>
            <a:endCxn id="40" idx="2"/>
          </p:cNvCxnSpPr>
          <p:nvPr/>
        </p:nvCxnSpPr>
        <p:spPr bwMode="auto">
          <a:xfrm flipV="1">
            <a:off x="2694923" y="4813048"/>
            <a:ext cx="1089893" cy="4377"/>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45" name="直接连接符 44"/>
          <p:cNvCxnSpPr>
            <a:stCxn id="36" idx="6"/>
            <a:endCxn id="39" idx="2"/>
          </p:cNvCxnSpPr>
          <p:nvPr/>
        </p:nvCxnSpPr>
        <p:spPr bwMode="auto">
          <a:xfrm flipV="1">
            <a:off x="2694924" y="4235994"/>
            <a:ext cx="1085025" cy="819"/>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sp>
        <p:nvSpPr>
          <p:cNvPr id="46" name="矩形标注 45"/>
          <p:cNvSpPr>
            <a:spLocks noChangeArrowheads="1"/>
          </p:cNvSpPr>
          <p:nvPr/>
        </p:nvSpPr>
        <p:spPr bwMode="auto">
          <a:xfrm>
            <a:off x="395536" y="5567590"/>
            <a:ext cx="3884367" cy="1008062"/>
          </a:xfrm>
          <a:prstGeom prst="wedgeRectCallout">
            <a:avLst>
              <a:gd name="adj1" fmla="val 32596"/>
              <a:gd name="adj2" fmla="val -108148"/>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defRPr/>
            </a:pPr>
            <a:r>
              <a:rPr lang="en-US" altLang="zh-CN" sz="2000" dirty="0">
                <a:latin typeface="+mn-lt"/>
                <a:cs typeface="ＭＳ Ｐゴシック" charset="-128"/>
              </a:rPr>
              <a:t>The optimal matching on the revealed part of graph, so no new edge is inserted.</a:t>
            </a:r>
            <a:endParaRPr lang="zh-CN" altLang="en-US" sz="2000" dirty="0">
              <a:latin typeface="+mn-lt"/>
              <a:cs typeface="ＭＳ Ｐゴシック" charset="-128"/>
            </a:endParaRPr>
          </a:p>
        </p:txBody>
      </p:sp>
      <p:sp>
        <p:nvSpPr>
          <p:cNvPr id="47"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73</a:t>
            </a:fld>
            <a:endParaRPr lang="en-US" altLang="zh-CN" sz="1200" b="0">
              <a:ea typeface="Gulim" pitchFamily="34" charset="-127"/>
            </a:endParaRPr>
          </a:p>
        </p:txBody>
      </p:sp>
    </p:spTree>
    <p:extLst>
      <p:ext uri="{BB962C8B-B14F-4D97-AF65-F5344CB8AC3E}">
        <p14:creationId xmlns:p14="http://schemas.microsoft.com/office/powerpoint/2010/main" val="352322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txBox="1">
            <a:spLocks noChangeArrowheads="1"/>
          </p:cNvSpPr>
          <p:nvPr/>
        </p:nvSpPr>
        <p:spPr bwMode="auto">
          <a:xfrm>
            <a:off x="228600" y="957263"/>
            <a:ext cx="8591550" cy="11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Basic idea</a:t>
            </a:r>
          </a:p>
          <a:p>
            <a:pPr lvl="1" algn="just">
              <a:lnSpc>
                <a:spcPct val="95000"/>
              </a:lnSpc>
              <a:spcBef>
                <a:spcPct val="25000"/>
              </a:spcBef>
              <a:spcAft>
                <a:spcPct val="10000"/>
              </a:spcAft>
              <a:buSzPct val="60000"/>
              <a:defRPr/>
            </a:pPr>
            <a:r>
              <a:rPr lang="en-US" altLang="zh-CN" sz="2300" dirty="0">
                <a:latin typeface="+mn-lt"/>
                <a:cs typeface="ＭＳ Ｐゴシック" charset="-128"/>
              </a:rPr>
              <a:t>For the second half of objects, once a new object arrives, compute the optimal matching on the revealed part of the graph.</a:t>
            </a:r>
          </a:p>
          <a:p>
            <a:pPr lvl="1" algn="just">
              <a:lnSpc>
                <a:spcPct val="95000"/>
              </a:lnSpc>
              <a:spcBef>
                <a:spcPct val="25000"/>
              </a:spcBef>
              <a:spcAft>
                <a:spcPct val="10000"/>
              </a:spcAft>
              <a:buSzPct val="60000"/>
              <a:defRPr/>
            </a:pPr>
            <a:r>
              <a:rPr lang="en-US" altLang="zh-CN" sz="2300" dirty="0">
                <a:latin typeface="+mn-lt"/>
                <a:cs typeface="ＭＳ Ｐゴシック" charset="-128"/>
              </a:rPr>
              <a:t>Match the new object to its adjacent node in the optimal matching if possible.</a:t>
            </a:r>
          </a:p>
          <a:p>
            <a:pPr lvl="1" algn="just">
              <a:lnSpc>
                <a:spcPct val="95000"/>
              </a:lnSpc>
              <a:spcBef>
                <a:spcPct val="25000"/>
              </a:spcBef>
              <a:spcAft>
                <a:spcPct val="10000"/>
              </a:spcAft>
              <a:buSzPct val="60000"/>
              <a:defRPr/>
            </a:pPr>
            <a:endParaRPr lang="en-US" altLang="zh-CN" sz="2300" dirty="0">
              <a:latin typeface="+mn-lt"/>
              <a:cs typeface="ＭＳ Ｐゴシック" charset="-128"/>
            </a:endParaRPr>
          </a:p>
        </p:txBody>
      </p:sp>
      <p:sp>
        <p:nvSpPr>
          <p:cNvPr id="6" name="标题 1"/>
          <p:cNvSpPr>
            <a:spLocks noGrp="1"/>
          </p:cNvSpPr>
          <p:nvPr>
            <p:ph type="title"/>
          </p:nvPr>
        </p:nvSpPr>
        <p:spPr>
          <a:xfrm>
            <a:off x="395536" y="98425"/>
            <a:ext cx="8748464" cy="738188"/>
          </a:xfrm>
        </p:spPr>
        <p:txBody>
          <a:bodyPr/>
          <a:lstStyle/>
          <a:p>
            <a:pPr eaLnBrk="1" hangingPunct="1"/>
            <a:r>
              <a:rPr lang="en-US" altLang="zh-CN" sz="3500" dirty="0"/>
              <a:t>TGOA Algorithm</a:t>
            </a:r>
            <a:endParaRPr lang="zh-CN" altLang="en-US" sz="3500" dirty="0"/>
          </a:p>
        </p:txBody>
      </p:sp>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extLst/>
              </p:nvPr>
            </p:nvGraphicFramePr>
            <p:xfrm>
              <a:off x="4572000" y="3487674"/>
              <a:ext cx="4248472" cy="2317590"/>
            </p:xfrm>
            <a:graphic>
              <a:graphicData uri="http://schemas.openxmlformats.org/drawingml/2006/table">
                <a:tbl>
                  <a:tblPr firstRow="1" bandRow="1">
                    <a:tableStyleId>{93296810-A885-4BE3-A3E7-6D5BEEA58F35}</a:tableStyleId>
                  </a:tblPr>
                  <a:tblGrid>
                    <a:gridCol w="768717">
                      <a:extLst>
                        <a:ext uri="{9D8B030D-6E8A-4147-A177-3AD203B41FA5}">
                          <a16:colId xmlns:a16="http://schemas.microsoft.com/office/drawing/2014/main" val="20000"/>
                        </a:ext>
                      </a:extLst>
                    </a:gridCol>
                    <a:gridCol w="695951">
                      <a:extLst>
                        <a:ext uri="{9D8B030D-6E8A-4147-A177-3AD203B41FA5}">
                          <a16:colId xmlns:a16="http://schemas.microsoft.com/office/drawing/2014/main" val="20001"/>
                        </a:ext>
                      </a:extLst>
                    </a:gridCol>
                    <a:gridCol w="695951">
                      <a:extLst>
                        <a:ext uri="{9D8B030D-6E8A-4147-A177-3AD203B41FA5}">
                          <a16:colId xmlns:a16="http://schemas.microsoft.com/office/drawing/2014/main" val="20002"/>
                        </a:ext>
                      </a:extLst>
                    </a:gridCol>
                    <a:gridCol w="695951">
                      <a:extLst>
                        <a:ext uri="{9D8B030D-6E8A-4147-A177-3AD203B41FA5}">
                          <a16:colId xmlns:a16="http://schemas.microsoft.com/office/drawing/2014/main" val="20003"/>
                        </a:ext>
                      </a:extLst>
                    </a:gridCol>
                    <a:gridCol w="695951">
                      <a:extLst>
                        <a:ext uri="{9D8B030D-6E8A-4147-A177-3AD203B41FA5}">
                          <a16:colId xmlns:a16="http://schemas.microsoft.com/office/drawing/2014/main" val="20004"/>
                        </a:ext>
                      </a:extLst>
                    </a:gridCol>
                    <a:gridCol w="695951">
                      <a:extLst>
                        <a:ext uri="{9D8B030D-6E8A-4147-A177-3AD203B41FA5}">
                          <a16:colId xmlns:a16="http://schemas.microsoft.com/office/drawing/2014/main" val="20005"/>
                        </a:ext>
                      </a:extLst>
                    </a:gridCol>
                  </a:tblGrid>
                  <a:tr h="463518">
                    <a:tc>
                      <a:txBody>
                        <a:bodyPr/>
                        <a:lstStyle/>
                        <a:p>
                          <a:endParaRPr lang="zh-CN" altLang="en-US" sz="1800" b="1" i="1" kern="1200" dirty="0">
                            <a:solidFill>
                              <a:schemeClr val="tx1"/>
                            </a:solidFill>
                            <a:latin typeface="Calibri" panose="020F0502020204030204" pitchFamily="34" charset="0"/>
                            <a:ea typeface="+mn-ea"/>
                            <a:cs typeface="+mn-cs"/>
                          </a:endParaRP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𝟏</m:t>
                                    </m:r>
                                  </m:sub>
                                </m:sSub>
                              </m:oMath>
                            </m:oMathPara>
                          </a14:m>
                          <a:endParaRPr lang="zh-CN" altLang="en-US" sz="1800" b="1" dirty="0">
                            <a:solidFill>
                              <a:schemeClr val="tx1"/>
                            </a:solidFill>
                            <a:latin typeface="Calibri" panose="020F0502020204030204" pitchFamily="34" charset="0"/>
                          </a:endParaRP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𝟐</m:t>
                                    </m:r>
                                  </m:sub>
                                </m:sSub>
                              </m:oMath>
                            </m:oMathPara>
                          </a14:m>
                          <a:endParaRPr lang="zh-CN" altLang="en-US" sz="1800" b="1" dirty="0">
                            <a:solidFill>
                              <a:schemeClr val="tx1"/>
                            </a:solidFill>
                            <a:latin typeface="Calibri" panose="020F0502020204030204" pitchFamily="34" charset="0"/>
                          </a:endParaRP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𝟑</m:t>
                                    </m:r>
                                  </m:sub>
                                </m:sSub>
                              </m:oMath>
                            </m:oMathPara>
                          </a14:m>
                          <a:endParaRPr lang="zh-CN" altLang="en-US" sz="1800" b="1" dirty="0">
                            <a:solidFill>
                              <a:schemeClr val="tx1"/>
                            </a:solidFill>
                            <a:latin typeface="Calibri" panose="020F0502020204030204" pitchFamily="34" charset="0"/>
                          </a:endParaRP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𝟒</m:t>
                                    </m:r>
                                  </m:sub>
                                </m:sSub>
                              </m:oMath>
                            </m:oMathPara>
                          </a14:m>
                          <a:endParaRPr lang="zh-CN" altLang="en-US" sz="1800" b="1" dirty="0">
                            <a:solidFill>
                              <a:schemeClr val="tx1"/>
                            </a:solidFill>
                            <a:latin typeface="Calibri" panose="020F0502020204030204" pitchFamily="34" charset="0"/>
                          </a:endParaRPr>
                        </a:p>
                      </a:txBody>
                      <a:tcPr anchor="ctr"/>
                    </a:tc>
                    <a:tc>
                      <a:txBody>
                        <a:bodyPr/>
                        <a:lstStyle/>
                        <a:p>
                          <a:endParaRPr lang="zh-CN" altLang="en-US" sz="1800" b="1" dirty="0">
                            <a:solidFill>
                              <a:schemeClr val="tx1"/>
                            </a:solidFill>
                            <a:latin typeface="Calibri" panose="020F0502020204030204" pitchFamily="34" charset="0"/>
                          </a:endParaRPr>
                        </a:p>
                      </a:txBody>
                      <a:tcPr anchor="ctr"/>
                    </a:tc>
                    <a:extLst>
                      <a:ext uri="{0D108BD9-81ED-4DB2-BD59-A6C34878D82A}">
                        <a16:rowId xmlns:a16="http://schemas.microsoft.com/office/drawing/2014/main" val="10000"/>
                      </a:ext>
                    </a:extLst>
                  </a:tr>
                  <a:tr h="463518">
                    <a:tc>
                      <a:txBody>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𝟏</m:t>
                                  </m:r>
                                </m:sub>
                              </m:sSub>
                            </m:oMath>
                          </a14:m>
                          <a:r>
                            <a:rPr lang="en-US" altLang="zh-CN" sz="1800" b="1" i="0" dirty="0">
                              <a:latin typeface="Calibri" panose="020F0502020204030204" pitchFamily="34" charset="0"/>
                            </a:rPr>
                            <a:t>(1)</a:t>
                          </a:r>
                          <a:endParaRPr lang="zh-CN" altLang="en-US" sz="1800" b="1" i="0" dirty="0">
                            <a:latin typeface="Calibri" panose="020F0502020204030204" pitchFamily="34" charset="0"/>
                          </a:endParaRPr>
                        </a:p>
                      </a:txBody>
                      <a:tcPr anchor="ctr"/>
                    </a:tc>
                    <a:tc>
                      <a:txBody>
                        <a:bodyPr/>
                        <a:lstStyle/>
                        <a:p>
                          <a:pPr algn="ctr"/>
                          <a:r>
                            <a:rPr lang="en-US" altLang="zh-CN" sz="1800" dirty="0">
                              <a:solidFill>
                                <a:srgbClr val="FF0000"/>
                              </a:solidFill>
                            </a:rPr>
                            <a:t>4</a:t>
                          </a:r>
                          <a:endParaRPr lang="zh-CN" altLang="en-US" sz="1800" dirty="0">
                            <a:solidFill>
                              <a:srgbClr val="FF0000"/>
                            </a:solidFill>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1"/>
                      </a:ext>
                    </a:extLst>
                  </a:tr>
                  <a:tr h="463518">
                    <a:tc>
                      <a:txBody>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𝟐</m:t>
                                  </m:r>
                                </m:sub>
                              </m:sSub>
                            </m:oMath>
                          </a14:m>
                          <a:r>
                            <a:rPr lang="en-US" altLang="zh-CN" sz="1800" b="1" i="0" dirty="0">
                              <a:latin typeface="Calibri" panose="020F0502020204030204" pitchFamily="34" charset="0"/>
                            </a:rPr>
                            <a:t>(1)</a:t>
                          </a:r>
                          <a:endParaRPr lang="zh-CN" altLang="en-US" sz="1800" b="1" i="0" dirty="0">
                            <a:latin typeface="Calibri" panose="020F0502020204030204" pitchFamily="34" charset="0"/>
                          </a:endParaRPr>
                        </a:p>
                      </a:txBody>
                      <a:tcPr anchor="ctr"/>
                    </a:tc>
                    <a:tc>
                      <a:txBody>
                        <a:bodyPr/>
                        <a:lstStyle/>
                        <a:p>
                          <a:pPr algn="ctr"/>
                          <a:r>
                            <a:rPr lang="en-US" altLang="zh-CN" sz="1800" dirty="0"/>
                            <a:t>3</a:t>
                          </a:r>
                          <a:endParaRPr lang="zh-CN" altLang="en-US" sz="1800" dirty="0">
                            <a:latin typeface="Calibri" panose="020F0502020204030204" pitchFamily="34" charset="0"/>
                          </a:endParaRPr>
                        </a:p>
                      </a:txBody>
                      <a:tcPr anchor="ctr"/>
                    </a:tc>
                    <a:tc>
                      <a:txBody>
                        <a:bodyPr/>
                        <a:lstStyle/>
                        <a:p>
                          <a:pPr algn="ctr"/>
                          <a:r>
                            <a:rPr lang="en-US" altLang="zh-CN" sz="1800" dirty="0">
                              <a:solidFill>
                                <a:srgbClr val="FF0000"/>
                              </a:solidFill>
                            </a:rPr>
                            <a:t>2</a:t>
                          </a:r>
                          <a:endParaRPr lang="zh-CN" altLang="en-US" sz="1800" dirty="0">
                            <a:solidFill>
                              <a:srgbClr val="FF0000"/>
                            </a:solidFill>
                            <a:latin typeface="Calibri" panose="020F0502020204030204" pitchFamily="34" charset="0"/>
                          </a:endParaRPr>
                        </a:p>
                      </a:txBody>
                      <a:tcPr anchor="ctr"/>
                    </a:tc>
                    <a:tc>
                      <a:txBody>
                        <a:bodyPr/>
                        <a:lstStyle/>
                        <a:p>
                          <a:pPr algn="ctr"/>
                          <a:r>
                            <a:rPr lang="en-US" altLang="zh-CN" sz="1800" dirty="0"/>
                            <a:t>7</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2"/>
                      </a:ext>
                    </a:extLst>
                  </a:tr>
                  <a:tr h="463518">
                    <a:tc>
                      <a:txBody>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𝟑</m:t>
                                  </m:r>
                                </m:sub>
                              </m:sSub>
                            </m:oMath>
                          </a14:m>
                          <a:r>
                            <a:rPr lang="en-US" altLang="zh-CN" sz="1800" b="1" i="0" dirty="0">
                              <a:latin typeface="Calibri" panose="020F0502020204030204" pitchFamily="34" charset="0"/>
                            </a:rPr>
                            <a:t>(1)</a:t>
                          </a:r>
                          <a:endParaRPr lang="zh-CN" altLang="en-US" sz="1800" b="1" i="0" dirty="0">
                            <a:latin typeface="Calibri" panose="020F0502020204030204" pitchFamily="34" charset="0"/>
                          </a:endParaRPr>
                        </a:p>
                      </a:txBody>
                      <a:tcPr anchor="ctr"/>
                    </a:tc>
                    <a:tc>
                      <a:txBody>
                        <a:bodyPr/>
                        <a:lstStyle/>
                        <a:p>
                          <a:pPr algn="ctr"/>
                          <a:r>
                            <a:rPr lang="en-US" altLang="zh-CN" sz="1800" dirty="0">
                              <a:latin typeface="+mn-lt"/>
                            </a:rPr>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solidFill>
                                <a:schemeClr val="tx1"/>
                              </a:solidFill>
                            </a:rPr>
                            <a:t>2</a:t>
                          </a:r>
                          <a:endParaRPr lang="zh-CN" altLang="en-US" sz="1800" dirty="0">
                            <a:solidFill>
                              <a:schemeClr val="tx1"/>
                            </a:solidFill>
                            <a:latin typeface="Calibri" panose="020F0502020204030204" pitchFamily="34" charset="0"/>
                          </a:endParaRPr>
                        </a:p>
                      </a:txBody>
                      <a:tcPr anchor="ctr"/>
                    </a:tc>
                    <a:tc>
                      <a:txBody>
                        <a:bodyPr/>
                        <a:lstStyle/>
                        <a:p>
                          <a:pPr algn="ctr"/>
                          <a:r>
                            <a:rPr lang="en-US" altLang="zh-CN" sz="1800" dirty="0">
                              <a:solidFill>
                                <a:srgbClr val="FF0000"/>
                              </a:solidFill>
                            </a:rPr>
                            <a:t>11</a:t>
                          </a:r>
                          <a:endParaRPr lang="zh-CN" altLang="en-US" sz="1800" dirty="0">
                            <a:solidFill>
                              <a:srgbClr val="FF0000"/>
                            </a:solidFill>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3"/>
                      </a:ext>
                    </a:extLst>
                  </a:tr>
                  <a:tr h="463518">
                    <a:tc>
                      <a:txBody>
                        <a:bodyPr/>
                        <a:lstStyle/>
                        <a:p>
                          <a:endParaRPr lang="zh-CN" altLang="en-US" sz="1800" b="1" i="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chemeClr val="tx1"/>
                            </a:solidFill>
                            <a:latin typeface="Calibri" panose="020F0502020204030204" pitchFamily="34" charset="0"/>
                          </a:endParaRPr>
                        </a:p>
                      </a:txBody>
                      <a:tcPr anchor="ctr"/>
                    </a:tc>
                    <a:tc>
                      <a:txBody>
                        <a:bodyPr/>
                        <a:lstStyle/>
                        <a:p>
                          <a:endParaRPr lang="zh-CN" altLang="en-US" sz="1800" b="1" dirty="0">
                            <a:solidFill>
                              <a:schemeClr val="tx1"/>
                            </a:solidFill>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4"/>
                      </a:ext>
                    </a:extLst>
                  </a:tr>
                </a:tbl>
              </a:graphicData>
            </a:graphic>
          </p:graphicFrame>
        </mc:Choice>
        <mc:Fallback xmlns="">
          <p:graphicFrame>
            <p:nvGraphicFramePr>
              <p:cNvPr id="4" name="表格 3"/>
              <p:cNvGraphicFramePr>
                <a:graphicFrameLocks noGrp="1"/>
              </p:cNvGraphicFramePr>
              <p:nvPr>
                <p:extLst>
                  <p:ext uri="{D42A27DB-BD31-4B8C-83A1-F6EECF244321}">
                    <p14:modId xmlns:p14="http://schemas.microsoft.com/office/powerpoint/2010/main" val="1008857888"/>
                  </p:ext>
                </p:extLst>
              </p:nvPr>
            </p:nvGraphicFramePr>
            <p:xfrm>
              <a:off x="4572000" y="3487674"/>
              <a:ext cx="4248472" cy="2317590"/>
            </p:xfrm>
            <a:graphic>
              <a:graphicData uri="http://schemas.openxmlformats.org/drawingml/2006/table">
                <a:tbl>
                  <a:tblPr firstRow="1" bandRow="1">
                    <a:tableStyleId>{93296810-A885-4BE3-A3E7-6D5BEEA58F35}</a:tableStyleId>
                  </a:tblPr>
                  <a:tblGrid>
                    <a:gridCol w="768717">
                      <a:extLst>
                        <a:ext uri="{9D8B030D-6E8A-4147-A177-3AD203B41FA5}">
                          <a16:colId xmlns:a16="http://schemas.microsoft.com/office/drawing/2014/main" val="20000"/>
                        </a:ext>
                      </a:extLst>
                    </a:gridCol>
                    <a:gridCol w="695951">
                      <a:extLst>
                        <a:ext uri="{9D8B030D-6E8A-4147-A177-3AD203B41FA5}">
                          <a16:colId xmlns:a16="http://schemas.microsoft.com/office/drawing/2014/main" val="20001"/>
                        </a:ext>
                      </a:extLst>
                    </a:gridCol>
                    <a:gridCol w="695951">
                      <a:extLst>
                        <a:ext uri="{9D8B030D-6E8A-4147-A177-3AD203B41FA5}">
                          <a16:colId xmlns:a16="http://schemas.microsoft.com/office/drawing/2014/main" val="20002"/>
                        </a:ext>
                      </a:extLst>
                    </a:gridCol>
                    <a:gridCol w="695951">
                      <a:extLst>
                        <a:ext uri="{9D8B030D-6E8A-4147-A177-3AD203B41FA5}">
                          <a16:colId xmlns:a16="http://schemas.microsoft.com/office/drawing/2014/main" val="20003"/>
                        </a:ext>
                      </a:extLst>
                    </a:gridCol>
                    <a:gridCol w="695951">
                      <a:extLst>
                        <a:ext uri="{9D8B030D-6E8A-4147-A177-3AD203B41FA5}">
                          <a16:colId xmlns:a16="http://schemas.microsoft.com/office/drawing/2014/main" val="20004"/>
                        </a:ext>
                      </a:extLst>
                    </a:gridCol>
                    <a:gridCol w="695951">
                      <a:extLst>
                        <a:ext uri="{9D8B030D-6E8A-4147-A177-3AD203B41FA5}">
                          <a16:colId xmlns:a16="http://schemas.microsoft.com/office/drawing/2014/main" val="20005"/>
                        </a:ext>
                      </a:extLst>
                    </a:gridCol>
                  </a:tblGrid>
                  <a:tr h="463518">
                    <a:tc>
                      <a:txBody>
                        <a:bodyPr/>
                        <a:lstStyle/>
                        <a:p>
                          <a:endParaRPr lang="zh-CN" altLang="en-US" sz="1800" b="1" i="1" kern="1200" dirty="0">
                            <a:solidFill>
                              <a:schemeClr val="tx1"/>
                            </a:solidFill>
                            <a:latin typeface="Calibri" panose="020F0502020204030204" pitchFamily="34" charset="0"/>
                            <a:ea typeface="+mn-ea"/>
                            <a:cs typeface="+mn-cs"/>
                          </a:endParaRPr>
                        </a:p>
                      </a:txBody>
                      <a:tcPr anchor="ctr"/>
                    </a:tc>
                    <a:tc>
                      <a:txBody>
                        <a:bodyPr/>
                        <a:lstStyle/>
                        <a:p>
                          <a:endParaRPr lang="zh-CN"/>
                        </a:p>
                      </a:txBody>
                      <a:tcPr anchor="ctr">
                        <a:blipFill>
                          <a:blip r:embed="rId3"/>
                          <a:stretch>
                            <a:fillRect l="-112281" t="-1316" r="-405263" b="-403947"/>
                          </a:stretch>
                        </a:blipFill>
                      </a:tcPr>
                    </a:tc>
                    <a:tc>
                      <a:txBody>
                        <a:bodyPr/>
                        <a:lstStyle/>
                        <a:p>
                          <a:endParaRPr lang="zh-CN"/>
                        </a:p>
                      </a:txBody>
                      <a:tcPr anchor="ctr">
                        <a:blipFill>
                          <a:blip r:embed="rId3"/>
                          <a:stretch>
                            <a:fillRect l="-212281" t="-1316" r="-305263" b="-403947"/>
                          </a:stretch>
                        </a:blipFill>
                      </a:tcPr>
                    </a:tc>
                    <a:tc>
                      <a:txBody>
                        <a:bodyPr/>
                        <a:lstStyle/>
                        <a:p>
                          <a:endParaRPr lang="zh-CN"/>
                        </a:p>
                      </a:txBody>
                      <a:tcPr anchor="ctr">
                        <a:blipFill>
                          <a:blip r:embed="rId3"/>
                          <a:stretch>
                            <a:fillRect l="-309565" t="-1316" r="-202609" b="-403947"/>
                          </a:stretch>
                        </a:blipFill>
                      </a:tcPr>
                    </a:tc>
                    <a:tc>
                      <a:txBody>
                        <a:bodyPr/>
                        <a:lstStyle/>
                        <a:p>
                          <a:endParaRPr lang="zh-CN"/>
                        </a:p>
                      </a:txBody>
                      <a:tcPr anchor="ctr">
                        <a:blipFill>
                          <a:blip r:embed="rId3"/>
                          <a:stretch>
                            <a:fillRect l="-413158" t="-1316" r="-104386" b="-403947"/>
                          </a:stretch>
                        </a:blipFill>
                      </a:tcPr>
                    </a:tc>
                    <a:tc>
                      <a:txBody>
                        <a:bodyPr/>
                        <a:lstStyle/>
                        <a:p>
                          <a:pPr/>
                          <a:endParaRPr lang="zh-CN" altLang="en-US" sz="1800" b="1" dirty="0">
                            <a:solidFill>
                              <a:schemeClr val="tx1"/>
                            </a:solidFill>
                            <a:latin typeface="Calibri" panose="020F0502020204030204" pitchFamily="34" charset="0"/>
                          </a:endParaRPr>
                        </a:p>
                      </a:txBody>
                      <a:tcPr anchor="ctr"/>
                    </a:tc>
                    <a:extLst>
                      <a:ext uri="{0D108BD9-81ED-4DB2-BD59-A6C34878D82A}">
                        <a16:rowId xmlns:a16="http://schemas.microsoft.com/office/drawing/2014/main" val="10000"/>
                      </a:ext>
                    </a:extLst>
                  </a:tr>
                  <a:tr h="463518">
                    <a:tc>
                      <a:txBody>
                        <a:bodyPr/>
                        <a:lstStyle/>
                        <a:p>
                          <a:endParaRPr lang="zh-CN"/>
                        </a:p>
                      </a:txBody>
                      <a:tcPr anchor="ctr">
                        <a:blipFill>
                          <a:blip r:embed="rId3"/>
                          <a:stretch>
                            <a:fillRect l="-1587" t="-101316" r="-457143" b="-303947"/>
                          </a:stretch>
                        </a:blipFill>
                      </a:tcPr>
                    </a:tc>
                    <a:tc>
                      <a:txBody>
                        <a:bodyPr/>
                        <a:lstStyle/>
                        <a:p>
                          <a:pPr algn="ctr"/>
                          <a:r>
                            <a:rPr lang="en-US" altLang="zh-CN" sz="1800" dirty="0">
                              <a:solidFill>
                                <a:srgbClr val="FF0000"/>
                              </a:solidFill>
                            </a:rPr>
                            <a:t>4</a:t>
                          </a:r>
                          <a:endParaRPr lang="zh-CN" altLang="en-US" sz="1800" dirty="0">
                            <a:solidFill>
                              <a:srgbClr val="FF0000"/>
                            </a:solidFill>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1"/>
                      </a:ext>
                    </a:extLst>
                  </a:tr>
                  <a:tr h="463518">
                    <a:tc>
                      <a:txBody>
                        <a:bodyPr/>
                        <a:lstStyle/>
                        <a:p>
                          <a:endParaRPr lang="zh-CN"/>
                        </a:p>
                      </a:txBody>
                      <a:tcPr anchor="ctr">
                        <a:blipFill>
                          <a:blip r:embed="rId3"/>
                          <a:stretch>
                            <a:fillRect l="-1587" t="-198701" r="-457143" b="-200000"/>
                          </a:stretch>
                        </a:blipFill>
                      </a:tcPr>
                    </a:tc>
                    <a:tc>
                      <a:txBody>
                        <a:bodyPr/>
                        <a:lstStyle/>
                        <a:p>
                          <a:pPr algn="ctr"/>
                          <a:r>
                            <a:rPr lang="en-US" altLang="zh-CN" sz="1800" dirty="0"/>
                            <a:t>3</a:t>
                          </a:r>
                          <a:endParaRPr lang="zh-CN" altLang="en-US" sz="1800" dirty="0">
                            <a:latin typeface="Calibri" panose="020F0502020204030204" pitchFamily="34" charset="0"/>
                          </a:endParaRPr>
                        </a:p>
                      </a:txBody>
                      <a:tcPr anchor="ctr"/>
                    </a:tc>
                    <a:tc>
                      <a:txBody>
                        <a:bodyPr/>
                        <a:lstStyle/>
                        <a:p>
                          <a:pPr algn="ctr"/>
                          <a:r>
                            <a:rPr lang="en-US" altLang="zh-CN" sz="1800" dirty="0">
                              <a:solidFill>
                                <a:srgbClr val="FF0000"/>
                              </a:solidFill>
                            </a:rPr>
                            <a:t>2</a:t>
                          </a:r>
                          <a:endParaRPr lang="zh-CN" altLang="en-US" sz="1800" dirty="0">
                            <a:solidFill>
                              <a:srgbClr val="FF0000"/>
                            </a:solidFill>
                            <a:latin typeface="Calibri" panose="020F0502020204030204" pitchFamily="34" charset="0"/>
                          </a:endParaRPr>
                        </a:p>
                      </a:txBody>
                      <a:tcPr anchor="ctr"/>
                    </a:tc>
                    <a:tc>
                      <a:txBody>
                        <a:bodyPr/>
                        <a:lstStyle/>
                        <a:p>
                          <a:pPr algn="ctr"/>
                          <a:r>
                            <a:rPr lang="en-US" altLang="zh-CN" sz="1800" dirty="0"/>
                            <a:t>7</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2"/>
                      </a:ext>
                    </a:extLst>
                  </a:tr>
                  <a:tr h="463518">
                    <a:tc>
                      <a:txBody>
                        <a:bodyPr/>
                        <a:lstStyle/>
                        <a:p>
                          <a:endParaRPr lang="zh-CN"/>
                        </a:p>
                      </a:txBody>
                      <a:tcPr anchor="ctr">
                        <a:blipFill>
                          <a:blip r:embed="rId3"/>
                          <a:stretch>
                            <a:fillRect l="-1587" t="-302632" r="-457143" b="-102632"/>
                          </a:stretch>
                        </a:blipFill>
                      </a:tcPr>
                    </a:tc>
                    <a:tc>
                      <a:txBody>
                        <a:bodyPr/>
                        <a:lstStyle/>
                        <a:p>
                          <a:pPr algn="ctr"/>
                          <a:r>
                            <a:rPr lang="en-US" altLang="zh-CN" sz="1800" dirty="0">
                              <a:latin typeface="+mn-lt"/>
                            </a:rPr>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solidFill>
                                <a:schemeClr val="tx1"/>
                              </a:solidFill>
                            </a:rPr>
                            <a:t>2</a:t>
                          </a:r>
                          <a:endParaRPr lang="zh-CN" altLang="en-US" sz="1800" dirty="0">
                            <a:solidFill>
                              <a:schemeClr val="tx1"/>
                            </a:solidFill>
                            <a:latin typeface="Calibri" panose="020F0502020204030204" pitchFamily="34" charset="0"/>
                          </a:endParaRPr>
                        </a:p>
                      </a:txBody>
                      <a:tcPr anchor="ctr"/>
                    </a:tc>
                    <a:tc>
                      <a:txBody>
                        <a:bodyPr/>
                        <a:lstStyle/>
                        <a:p>
                          <a:pPr algn="ctr"/>
                          <a:r>
                            <a:rPr lang="en-US" altLang="zh-CN" sz="1800" dirty="0">
                              <a:solidFill>
                                <a:srgbClr val="FF0000"/>
                              </a:solidFill>
                            </a:rPr>
                            <a:t>11</a:t>
                          </a:r>
                          <a:endParaRPr lang="zh-CN" altLang="en-US" sz="1800" dirty="0">
                            <a:solidFill>
                              <a:srgbClr val="FF0000"/>
                            </a:solidFill>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3"/>
                      </a:ext>
                    </a:extLst>
                  </a:tr>
                  <a:tr h="463518">
                    <a:tc>
                      <a:txBody>
                        <a:bodyPr/>
                        <a:lstStyle/>
                        <a:p>
                          <a:endParaRPr lang="zh-CN" altLang="en-US" sz="1800" b="1" i="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tc>
                      <a:txBody>
                        <a:bodyPr/>
                        <a:lstStyle/>
                        <a:p>
                          <a:pPr algn="ctr"/>
                          <a:endParaRPr lang="zh-CN" altLang="en-US" sz="1800" dirty="0">
                            <a:solidFill>
                              <a:schemeClr val="tx1"/>
                            </a:solidFill>
                            <a:latin typeface="Calibri" panose="020F0502020204030204" pitchFamily="34" charset="0"/>
                          </a:endParaRPr>
                        </a:p>
                      </a:txBody>
                      <a:tcPr anchor="ctr"/>
                    </a:tc>
                    <a:tc>
                      <a:txBody>
                        <a:bodyPr/>
                        <a:lstStyle/>
                        <a:p>
                          <a:pPr/>
                          <a:endParaRPr lang="zh-CN" altLang="en-US" sz="1800" b="1" dirty="0">
                            <a:solidFill>
                              <a:schemeClr val="tx1"/>
                            </a:solidFill>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4"/>
                      </a:ext>
                    </a:extLst>
                  </a:tr>
                </a:tbl>
              </a:graphicData>
            </a:graphic>
          </p:graphicFrame>
        </mc:Fallback>
      </mc:AlternateContent>
      <p:sp>
        <p:nvSpPr>
          <p:cNvPr id="46" name="矩形标注 45"/>
          <p:cNvSpPr>
            <a:spLocks noChangeArrowheads="1"/>
          </p:cNvSpPr>
          <p:nvPr/>
        </p:nvSpPr>
        <p:spPr bwMode="auto">
          <a:xfrm>
            <a:off x="395536" y="5968292"/>
            <a:ext cx="5400600" cy="773076"/>
          </a:xfrm>
          <a:prstGeom prst="wedgeRectCallout">
            <a:avLst>
              <a:gd name="adj1" fmla="val 9631"/>
              <a:gd name="adj2" fmla="val -127649"/>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defRPr/>
            </a:pPr>
            <a:r>
              <a:rPr lang="en-US" altLang="zh-CN" sz="2000" dirty="0">
                <a:latin typeface="+mn-lt"/>
                <a:cs typeface="ＭＳ Ｐゴシック" charset="-128"/>
              </a:rPr>
              <a:t>The optimal matching on the revealed part of graph, the new edge (w</a:t>
            </a:r>
            <a:r>
              <a:rPr lang="en-US" altLang="zh-CN" sz="2000" baseline="-25000" dirty="0">
                <a:latin typeface="+mn-lt"/>
                <a:cs typeface="ＭＳ Ｐゴシック" charset="-128"/>
              </a:rPr>
              <a:t>3</a:t>
            </a:r>
            <a:r>
              <a:rPr lang="en-US" altLang="zh-CN" sz="2000" dirty="0">
                <a:latin typeface="+mn-lt"/>
                <a:cs typeface="ＭＳ Ｐゴシック" charset="-128"/>
              </a:rPr>
              <a:t>, t</a:t>
            </a:r>
            <a:r>
              <a:rPr lang="en-US" altLang="zh-CN" sz="2000" baseline="-25000" dirty="0">
                <a:latin typeface="+mn-lt"/>
                <a:cs typeface="ＭＳ Ｐゴシック" charset="-128"/>
              </a:rPr>
              <a:t>4</a:t>
            </a:r>
            <a:r>
              <a:rPr lang="en-US" altLang="zh-CN" sz="2000" dirty="0">
                <a:latin typeface="+mn-lt"/>
                <a:cs typeface="ＭＳ Ｐゴシック" charset="-128"/>
              </a:rPr>
              <a:t>) is inserted</a:t>
            </a:r>
            <a:endParaRPr lang="zh-CN" altLang="en-US" sz="2000" dirty="0">
              <a:latin typeface="+mn-lt"/>
              <a:cs typeface="ＭＳ Ｐゴシック" charset="-128"/>
            </a:endParaRPr>
          </a:p>
        </p:txBody>
      </p:sp>
      <mc:AlternateContent xmlns:mc="http://schemas.openxmlformats.org/markup-compatibility/2006" xmlns:a14="http://schemas.microsoft.com/office/drawing/2010/main">
        <mc:Choice Requires="a14">
          <p:sp>
            <p:nvSpPr>
              <p:cNvPr id="73" name="Oval 5"/>
              <p:cNvSpPr/>
              <p:nvPr/>
            </p:nvSpPr>
            <p:spPr>
              <a:xfrm>
                <a:off x="469023" y="3441521"/>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1</m:t>
                          </m:r>
                        </m:sub>
                      </m:sSub>
                    </m:oMath>
                  </m:oMathPara>
                </a14:m>
                <a:endParaRPr lang="en-US" dirty="0"/>
              </a:p>
            </p:txBody>
          </p:sp>
        </mc:Choice>
        <mc:Fallback xmlns="">
          <p:sp>
            <p:nvSpPr>
              <p:cNvPr id="73" name="Oval 5"/>
              <p:cNvSpPr>
                <a:spLocks noRot="1" noChangeAspect="1" noMove="1" noResize="1" noEditPoints="1" noAdjustHandles="1" noChangeArrowheads="1" noChangeShapeType="1" noTextEdit="1"/>
              </p:cNvSpPr>
              <p:nvPr/>
            </p:nvSpPr>
            <p:spPr>
              <a:xfrm>
                <a:off x="469023" y="3441521"/>
                <a:ext cx="356615" cy="356615"/>
              </a:xfrm>
              <a:prstGeom prst="ellipse">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Oval 6"/>
              <p:cNvSpPr/>
              <p:nvPr/>
            </p:nvSpPr>
            <p:spPr>
              <a:xfrm>
                <a:off x="467545" y="4062608"/>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2</m:t>
                          </m:r>
                        </m:sub>
                      </m:sSub>
                    </m:oMath>
                  </m:oMathPara>
                </a14:m>
                <a:endParaRPr lang="en-US" dirty="0"/>
              </a:p>
            </p:txBody>
          </p:sp>
        </mc:Choice>
        <mc:Fallback xmlns="">
          <p:sp>
            <p:nvSpPr>
              <p:cNvPr id="74" name="Oval 6"/>
              <p:cNvSpPr>
                <a:spLocks noRot="1" noChangeAspect="1" noMove="1" noResize="1" noEditPoints="1" noAdjustHandles="1" noChangeArrowheads="1" noChangeShapeType="1" noTextEdit="1"/>
              </p:cNvSpPr>
              <p:nvPr/>
            </p:nvSpPr>
            <p:spPr>
              <a:xfrm>
                <a:off x="467545" y="4062608"/>
                <a:ext cx="356615" cy="356615"/>
              </a:xfrm>
              <a:prstGeom prst="ellipse">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Oval 7"/>
              <p:cNvSpPr/>
              <p:nvPr/>
            </p:nvSpPr>
            <p:spPr>
              <a:xfrm>
                <a:off x="467544" y="4643220"/>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3</m:t>
                          </m:r>
                        </m:sub>
                      </m:sSub>
                    </m:oMath>
                  </m:oMathPara>
                </a14:m>
                <a:endParaRPr lang="en-US" dirty="0"/>
              </a:p>
            </p:txBody>
          </p:sp>
        </mc:Choice>
        <mc:Fallback xmlns="">
          <p:sp>
            <p:nvSpPr>
              <p:cNvPr id="75" name="Oval 7"/>
              <p:cNvSpPr>
                <a:spLocks noRot="1" noChangeAspect="1" noMove="1" noResize="1" noEditPoints="1" noAdjustHandles="1" noChangeArrowheads="1" noChangeShapeType="1" noTextEdit="1"/>
              </p:cNvSpPr>
              <p:nvPr/>
            </p:nvSpPr>
            <p:spPr>
              <a:xfrm>
                <a:off x="467544" y="4643220"/>
                <a:ext cx="356615" cy="356615"/>
              </a:xfrm>
              <a:prstGeom prst="ellipse">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Oval 8"/>
              <p:cNvSpPr/>
              <p:nvPr/>
            </p:nvSpPr>
            <p:spPr>
              <a:xfrm>
                <a:off x="1909185" y="3436790"/>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1</m:t>
                          </m:r>
                        </m:sub>
                      </m:sSub>
                    </m:oMath>
                  </m:oMathPara>
                </a14:m>
                <a:endParaRPr lang="en-US" dirty="0"/>
              </a:p>
            </p:txBody>
          </p:sp>
        </mc:Choice>
        <mc:Fallback xmlns="">
          <p:sp>
            <p:nvSpPr>
              <p:cNvPr id="76" name="Oval 8"/>
              <p:cNvSpPr>
                <a:spLocks noRot="1" noChangeAspect="1" noMove="1" noResize="1" noEditPoints="1" noAdjustHandles="1" noChangeArrowheads="1" noChangeShapeType="1" noTextEdit="1"/>
              </p:cNvSpPr>
              <p:nvPr/>
            </p:nvSpPr>
            <p:spPr>
              <a:xfrm>
                <a:off x="1909185" y="3436790"/>
                <a:ext cx="356615" cy="356615"/>
              </a:xfrm>
              <a:prstGeom prst="ellipse">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Oval 9"/>
              <p:cNvSpPr/>
              <p:nvPr/>
            </p:nvSpPr>
            <p:spPr>
              <a:xfrm>
                <a:off x="1909185" y="4061789"/>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2</m:t>
                          </m:r>
                        </m:sub>
                      </m:sSub>
                    </m:oMath>
                  </m:oMathPara>
                </a14:m>
                <a:endParaRPr lang="en-US" dirty="0"/>
              </a:p>
            </p:txBody>
          </p:sp>
        </mc:Choice>
        <mc:Fallback xmlns="">
          <p:sp>
            <p:nvSpPr>
              <p:cNvPr id="77" name="Oval 9"/>
              <p:cNvSpPr>
                <a:spLocks noRot="1" noChangeAspect="1" noMove="1" noResize="1" noEditPoints="1" noAdjustHandles="1" noChangeArrowheads="1" noChangeShapeType="1" noTextEdit="1"/>
              </p:cNvSpPr>
              <p:nvPr/>
            </p:nvSpPr>
            <p:spPr>
              <a:xfrm>
                <a:off x="1909185" y="4061789"/>
                <a:ext cx="356615" cy="356615"/>
              </a:xfrm>
              <a:prstGeom prst="ellipse">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Oval 10"/>
              <p:cNvSpPr/>
              <p:nvPr/>
            </p:nvSpPr>
            <p:spPr>
              <a:xfrm>
                <a:off x="1914052" y="4638843"/>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3</m:t>
                          </m:r>
                        </m:sub>
                      </m:sSub>
                    </m:oMath>
                  </m:oMathPara>
                </a14:m>
                <a:endParaRPr lang="en-US" dirty="0"/>
              </a:p>
            </p:txBody>
          </p:sp>
        </mc:Choice>
        <mc:Fallback xmlns="">
          <p:sp>
            <p:nvSpPr>
              <p:cNvPr id="78" name="Oval 10"/>
              <p:cNvSpPr>
                <a:spLocks noRot="1" noChangeAspect="1" noMove="1" noResize="1" noEditPoints="1" noAdjustHandles="1" noChangeArrowheads="1" noChangeShapeType="1" noTextEdit="1"/>
              </p:cNvSpPr>
              <p:nvPr/>
            </p:nvSpPr>
            <p:spPr>
              <a:xfrm>
                <a:off x="1914052" y="4638843"/>
                <a:ext cx="356615" cy="356615"/>
              </a:xfrm>
              <a:prstGeom prst="ellipse">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Oval 11"/>
              <p:cNvSpPr/>
              <p:nvPr/>
            </p:nvSpPr>
            <p:spPr>
              <a:xfrm>
                <a:off x="1909183" y="5304633"/>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4</m:t>
                          </m:r>
                        </m:sub>
                      </m:sSub>
                    </m:oMath>
                  </m:oMathPara>
                </a14:m>
                <a:endParaRPr lang="en-US" dirty="0"/>
              </a:p>
            </p:txBody>
          </p:sp>
        </mc:Choice>
        <mc:Fallback xmlns="">
          <p:sp>
            <p:nvSpPr>
              <p:cNvPr id="79" name="Oval 11"/>
              <p:cNvSpPr>
                <a:spLocks noRot="1" noChangeAspect="1" noMove="1" noResize="1" noEditPoints="1" noAdjustHandles="1" noChangeArrowheads="1" noChangeShapeType="1" noTextEdit="1"/>
              </p:cNvSpPr>
              <p:nvPr/>
            </p:nvSpPr>
            <p:spPr>
              <a:xfrm>
                <a:off x="1909183" y="5304633"/>
                <a:ext cx="356615" cy="356615"/>
              </a:xfrm>
              <a:prstGeom prst="ellipse">
                <a:avLst/>
              </a:prstGeom>
              <a:blipFill>
                <a:blip r:embed="rId10"/>
                <a:stretch>
                  <a:fillRect/>
                </a:stretch>
              </a:blipFill>
            </p:spPr>
            <p:txBody>
              <a:bodyPr/>
              <a:lstStyle/>
              <a:p>
                <a:r>
                  <a:rPr lang="zh-CN" altLang="en-US">
                    <a:noFill/>
                  </a:rPr>
                  <a:t> </a:t>
                </a:r>
              </a:p>
            </p:txBody>
          </p:sp>
        </mc:Fallback>
      </mc:AlternateContent>
      <p:cxnSp>
        <p:nvCxnSpPr>
          <p:cNvPr id="80" name="直接连接符 79"/>
          <p:cNvCxnSpPr>
            <a:stCxn id="73" idx="6"/>
            <a:endCxn id="76" idx="2"/>
          </p:cNvCxnSpPr>
          <p:nvPr/>
        </p:nvCxnSpPr>
        <p:spPr bwMode="auto">
          <a:xfrm flipV="1">
            <a:off x="825638" y="3615098"/>
            <a:ext cx="1083547" cy="4731"/>
          </a:xfrm>
          <a:prstGeom prst="line">
            <a:avLst/>
          </a:prstGeom>
          <a:solidFill>
            <a:srgbClr val="C0C0C0">
              <a:alpha val="0"/>
            </a:srgbClr>
          </a:solidFill>
          <a:ln w="28575" cap="flat" cmpd="sng" algn="ctr">
            <a:solidFill>
              <a:srgbClr val="FF0000"/>
            </a:solidFill>
            <a:prstDash val="solid"/>
            <a:round/>
            <a:headEnd type="none" w="med" len="med"/>
            <a:tailEnd type="none" w="med" len="med"/>
          </a:ln>
        </p:spPr>
      </p:cxnSp>
      <p:cxnSp>
        <p:nvCxnSpPr>
          <p:cNvPr id="81" name="直接连接符 80"/>
          <p:cNvCxnSpPr>
            <a:stCxn id="74" idx="6"/>
            <a:endCxn id="76" idx="2"/>
          </p:cNvCxnSpPr>
          <p:nvPr/>
        </p:nvCxnSpPr>
        <p:spPr bwMode="auto">
          <a:xfrm flipV="1">
            <a:off x="824160" y="3615098"/>
            <a:ext cx="1085025" cy="625818"/>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82" name="直接连接符 81"/>
          <p:cNvCxnSpPr>
            <a:stCxn id="74" idx="6"/>
            <a:endCxn id="78" idx="2"/>
          </p:cNvCxnSpPr>
          <p:nvPr/>
        </p:nvCxnSpPr>
        <p:spPr bwMode="auto">
          <a:xfrm>
            <a:off x="824160" y="4240916"/>
            <a:ext cx="1089892" cy="576235"/>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83" name="直接连接符 82"/>
          <p:cNvCxnSpPr>
            <a:stCxn id="75" idx="6"/>
            <a:endCxn id="78" idx="2"/>
          </p:cNvCxnSpPr>
          <p:nvPr/>
        </p:nvCxnSpPr>
        <p:spPr bwMode="auto">
          <a:xfrm flipV="1">
            <a:off x="824159" y="4817151"/>
            <a:ext cx="1089893" cy="4377"/>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84" name="直接连接符 83"/>
          <p:cNvCxnSpPr>
            <a:stCxn id="75" idx="6"/>
            <a:endCxn id="79" idx="2"/>
          </p:cNvCxnSpPr>
          <p:nvPr/>
        </p:nvCxnSpPr>
        <p:spPr bwMode="auto">
          <a:xfrm>
            <a:off x="824159" y="4821528"/>
            <a:ext cx="1085024" cy="661413"/>
          </a:xfrm>
          <a:prstGeom prst="line">
            <a:avLst/>
          </a:prstGeom>
          <a:solidFill>
            <a:srgbClr val="C0C0C0">
              <a:alpha val="0"/>
            </a:srgbClr>
          </a:solidFill>
          <a:ln w="28575" cap="flat" cmpd="sng" algn="ctr">
            <a:solidFill>
              <a:srgbClr val="FF0000"/>
            </a:solidFill>
            <a:prstDash val="solid"/>
            <a:round/>
            <a:headEnd type="none" w="med" len="med"/>
            <a:tailEnd type="none" w="med" len="med"/>
          </a:ln>
        </p:spPr>
      </p:cxnSp>
      <p:cxnSp>
        <p:nvCxnSpPr>
          <p:cNvPr id="85" name="直接连接符 84"/>
          <p:cNvCxnSpPr>
            <a:stCxn id="74" idx="6"/>
            <a:endCxn id="77" idx="2"/>
          </p:cNvCxnSpPr>
          <p:nvPr/>
        </p:nvCxnSpPr>
        <p:spPr bwMode="auto">
          <a:xfrm flipV="1">
            <a:off x="824160" y="4240097"/>
            <a:ext cx="1085025" cy="819"/>
          </a:xfrm>
          <a:prstGeom prst="line">
            <a:avLst/>
          </a:prstGeom>
          <a:solidFill>
            <a:srgbClr val="C0C0C0">
              <a:alpha val="0"/>
            </a:srgbClr>
          </a:solidFill>
          <a:ln w="28575" cap="flat" cmpd="sng" algn="ctr">
            <a:solidFill>
              <a:srgbClr val="FF0000"/>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86" name="Oval 5"/>
              <p:cNvSpPr/>
              <p:nvPr/>
            </p:nvSpPr>
            <p:spPr>
              <a:xfrm>
                <a:off x="2411795" y="3437411"/>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1</m:t>
                          </m:r>
                        </m:sub>
                      </m:sSub>
                    </m:oMath>
                  </m:oMathPara>
                </a14:m>
                <a:endParaRPr lang="en-US" dirty="0"/>
              </a:p>
            </p:txBody>
          </p:sp>
        </mc:Choice>
        <mc:Fallback xmlns="">
          <p:sp>
            <p:nvSpPr>
              <p:cNvPr id="86" name="Oval 5"/>
              <p:cNvSpPr>
                <a:spLocks noRot="1" noChangeAspect="1" noMove="1" noResize="1" noEditPoints="1" noAdjustHandles="1" noChangeArrowheads="1" noChangeShapeType="1" noTextEdit="1"/>
              </p:cNvSpPr>
              <p:nvPr/>
            </p:nvSpPr>
            <p:spPr>
              <a:xfrm>
                <a:off x="2411795" y="3437411"/>
                <a:ext cx="356615" cy="356615"/>
              </a:xfrm>
              <a:prstGeom prst="ellipse">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Oval 6"/>
              <p:cNvSpPr/>
              <p:nvPr/>
            </p:nvSpPr>
            <p:spPr>
              <a:xfrm>
                <a:off x="2410317" y="4058498"/>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2</m:t>
                          </m:r>
                        </m:sub>
                      </m:sSub>
                    </m:oMath>
                  </m:oMathPara>
                </a14:m>
                <a:endParaRPr lang="en-US" dirty="0"/>
              </a:p>
            </p:txBody>
          </p:sp>
        </mc:Choice>
        <mc:Fallback xmlns="">
          <p:sp>
            <p:nvSpPr>
              <p:cNvPr id="87" name="Oval 6"/>
              <p:cNvSpPr>
                <a:spLocks noRot="1" noChangeAspect="1" noMove="1" noResize="1" noEditPoints="1" noAdjustHandles="1" noChangeArrowheads="1" noChangeShapeType="1" noTextEdit="1"/>
              </p:cNvSpPr>
              <p:nvPr/>
            </p:nvSpPr>
            <p:spPr>
              <a:xfrm>
                <a:off x="2410317" y="4058498"/>
                <a:ext cx="356615" cy="356615"/>
              </a:xfrm>
              <a:prstGeom prst="ellipse">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Oval 7"/>
              <p:cNvSpPr/>
              <p:nvPr/>
            </p:nvSpPr>
            <p:spPr>
              <a:xfrm>
                <a:off x="2410316" y="4639110"/>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3</m:t>
                          </m:r>
                        </m:sub>
                      </m:sSub>
                    </m:oMath>
                  </m:oMathPara>
                </a14:m>
                <a:endParaRPr lang="en-US" dirty="0"/>
              </a:p>
            </p:txBody>
          </p:sp>
        </mc:Choice>
        <mc:Fallback xmlns="">
          <p:sp>
            <p:nvSpPr>
              <p:cNvPr id="88" name="Oval 7"/>
              <p:cNvSpPr>
                <a:spLocks noRot="1" noChangeAspect="1" noMove="1" noResize="1" noEditPoints="1" noAdjustHandles="1" noChangeArrowheads="1" noChangeShapeType="1" noTextEdit="1"/>
              </p:cNvSpPr>
              <p:nvPr/>
            </p:nvSpPr>
            <p:spPr>
              <a:xfrm>
                <a:off x="2410316" y="4639110"/>
                <a:ext cx="356615" cy="356615"/>
              </a:xfrm>
              <a:prstGeom prst="ellipse">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Oval 8"/>
              <p:cNvSpPr/>
              <p:nvPr/>
            </p:nvSpPr>
            <p:spPr>
              <a:xfrm>
                <a:off x="3851957" y="3432680"/>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1</m:t>
                          </m:r>
                        </m:sub>
                      </m:sSub>
                    </m:oMath>
                  </m:oMathPara>
                </a14:m>
                <a:endParaRPr lang="en-US" dirty="0"/>
              </a:p>
            </p:txBody>
          </p:sp>
        </mc:Choice>
        <mc:Fallback xmlns="">
          <p:sp>
            <p:nvSpPr>
              <p:cNvPr id="89" name="Oval 8"/>
              <p:cNvSpPr>
                <a:spLocks noRot="1" noChangeAspect="1" noMove="1" noResize="1" noEditPoints="1" noAdjustHandles="1" noChangeArrowheads="1" noChangeShapeType="1" noTextEdit="1"/>
              </p:cNvSpPr>
              <p:nvPr/>
            </p:nvSpPr>
            <p:spPr>
              <a:xfrm>
                <a:off x="3851957" y="3432680"/>
                <a:ext cx="356615" cy="356615"/>
              </a:xfrm>
              <a:prstGeom prst="ellipse">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Oval 9"/>
              <p:cNvSpPr/>
              <p:nvPr/>
            </p:nvSpPr>
            <p:spPr>
              <a:xfrm>
                <a:off x="3851957" y="4057679"/>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2</m:t>
                          </m:r>
                        </m:sub>
                      </m:sSub>
                    </m:oMath>
                  </m:oMathPara>
                </a14:m>
                <a:endParaRPr lang="en-US" dirty="0"/>
              </a:p>
            </p:txBody>
          </p:sp>
        </mc:Choice>
        <mc:Fallback xmlns="">
          <p:sp>
            <p:nvSpPr>
              <p:cNvPr id="90" name="Oval 9"/>
              <p:cNvSpPr>
                <a:spLocks noRot="1" noChangeAspect="1" noMove="1" noResize="1" noEditPoints="1" noAdjustHandles="1" noChangeArrowheads="1" noChangeShapeType="1" noTextEdit="1"/>
              </p:cNvSpPr>
              <p:nvPr/>
            </p:nvSpPr>
            <p:spPr>
              <a:xfrm>
                <a:off x="3851957" y="4057679"/>
                <a:ext cx="356615" cy="356615"/>
              </a:xfrm>
              <a:prstGeom prst="ellipse">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Oval 10"/>
              <p:cNvSpPr/>
              <p:nvPr/>
            </p:nvSpPr>
            <p:spPr>
              <a:xfrm>
                <a:off x="3856824" y="4634733"/>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3</m:t>
                          </m:r>
                        </m:sub>
                      </m:sSub>
                    </m:oMath>
                  </m:oMathPara>
                </a14:m>
                <a:endParaRPr lang="en-US" dirty="0"/>
              </a:p>
            </p:txBody>
          </p:sp>
        </mc:Choice>
        <mc:Fallback xmlns="">
          <p:sp>
            <p:nvSpPr>
              <p:cNvPr id="91" name="Oval 10"/>
              <p:cNvSpPr>
                <a:spLocks noRot="1" noChangeAspect="1" noMove="1" noResize="1" noEditPoints="1" noAdjustHandles="1" noChangeArrowheads="1" noChangeShapeType="1" noTextEdit="1"/>
              </p:cNvSpPr>
              <p:nvPr/>
            </p:nvSpPr>
            <p:spPr>
              <a:xfrm>
                <a:off x="3856824" y="4634733"/>
                <a:ext cx="356615" cy="356615"/>
              </a:xfrm>
              <a:prstGeom prst="ellipse">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Oval 11"/>
              <p:cNvSpPr/>
              <p:nvPr/>
            </p:nvSpPr>
            <p:spPr>
              <a:xfrm>
                <a:off x="3851955" y="5300523"/>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4</m:t>
                          </m:r>
                        </m:sub>
                      </m:sSub>
                    </m:oMath>
                  </m:oMathPara>
                </a14:m>
                <a:endParaRPr lang="en-US" dirty="0"/>
              </a:p>
            </p:txBody>
          </p:sp>
        </mc:Choice>
        <mc:Fallback xmlns="">
          <p:sp>
            <p:nvSpPr>
              <p:cNvPr id="92" name="Oval 11"/>
              <p:cNvSpPr>
                <a:spLocks noRot="1" noChangeAspect="1" noMove="1" noResize="1" noEditPoints="1" noAdjustHandles="1" noChangeArrowheads="1" noChangeShapeType="1" noTextEdit="1"/>
              </p:cNvSpPr>
              <p:nvPr/>
            </p:nvSpPr>
            <p:spPr>
              <a:xfrm>
                <a:off x="3851955" y="5300523"/>
                <a:ext cx="356615" cy="356615"/>
              </a:xfrm>
              <a:prstGeom prst="ellipse">
                <a:avLst/>
              </a:prstGeom>
              <a:blipFill>
                <a:blip r:embed="rId17"/>
                <a:stretch>
                  <a:fillRect/>
                </a:stretch>
              </a:blipFill>
            </p:spPr>
            <p:txBody>
              <a:bodyPr/>
              <a:lstStyle/>
              <a:p>
                <a:r>
                  <a:rPr lang="zh-CN" altLang="en-US">
                    <a:noFill/>
                  </a:rPr>
                  <a:t> </a:t>
                </a:r>
              </a:p>
            </p:txBody>
          </p:sp>
        </mc:Fallback>
      </mc:AlternateContent>
      <p:cxnSp>
        <p:nvCxnSpPr>
          <p:cNvPr id="93" name="直接连接符 92"/>
          <p:cNvCxnSpPr>
            <a:stCxn id="86" idx="6"/>
            <a:endCxn id="89" idx="2"/>
          </p:cNvCxnSpPr>
          <p:nvPr/>
        </p:nvCxnSpPr>
        <p:spPr bwMode="auto">
          <a:xfrm flipV="1">
            <a:off x="2768410" y="3610988"/>
            <a:ext cx="1083547" cy="4731"/>
          </a:xfrm>
          <a:prstGeom prst="line">
            <a:avLst/>
          </a:prstGeom>
          <a:solidFill>
            <a:srgbClr val="C0C0C0">
              <a:alpha val="0"/>
            </a:srgbClr>
          </a:solidFill>
          <a:ln w="28575" cap="flat" cmpd="sng" algn="ctr">
            <a:solidFill>
              <a:srgbClr val="0070C0"/>
            </a:solidFill>
            <a:prstDash val="solid"/>
            <a:round/>
            <a:headEnd type="none" w="med" len="med"/>
            <a:tailEnd type="none" w="med" len="med"/>
          </a:ln>
        </p:spPr>
      </p:cxnSp>
      <p:cxnSp>
        <p:nvCxnSpPr>
          <p:cNvPr id="94" name="直接连接符 93"/>
          <p:cNvCxnSpPr>
            <a:stCxn id="87" idx="6"/>
            <a:endCxn id="89" idx="2"/>
          </p:cNvCxnSpPr>
          <p:nvPr/>
        </p:nvCxnSpPr>
        <p:spPr bwMode="auto">
          <a:xfrm flipV="1">
            <a:off x="2766932" y="3610988"/>
            <a:ext cx="1085025" cy="625818"/>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95" name="直接连接符 94"/>
          <p:cNvCxnSpPr>
            <a:stCxn id="87" idx="6"/>
            <a:endCxn id="91" idx="2"/>
          </p:cNvCxnSpPr>
          <p:nvPr/>
        </p:nvCxnSpPr>
        <p:spPr bwMode="auto">
          <a:xfrm>
            <a:off x="2766932" y="4236806"/>
            <a:ext cx="1089892" cy="576235"/>
          </a:xfrm>
          <a:prstGeom prst="line">
            <a:avLst/>
          </a:prstGeom>
          <a:solidFill>
            <a:srgbClr val="C0C0C0">
              <a:alpha val="0"/>
            </a:srgbClr>
          </a:solidFill>
          <a:ln w="28575" cap="flat" cmpd="sng" algn="ctr">
            <a:solidFill>
              <a:srgbClr val="0070C0"/>
            </a:solidFill>
            <a:prstDash val="solid"/>
            <a:round/>
            <a:headEnd type="none" w="med" len="med"/>
            <a:tailEnd type="none" w="med" len="med"/>
          </a:ln>
        </p:spPr>
      </p:cxnSp>
      <p:cxnSp>
        <p:nvCxnSpPr>
          <p:cNvPr id="96" name="直接连接符 95"/>
          <p:cNvCxnSpPr>
            <a:stCxn id="88" idx="6"/>
            <a:endCxn id="91" idx="2"/>
          </p:cNvCxnSpPr>
          <p:nvPr/>
        </p:nvCxnSpPr>
        <p:spPr bwMode="auto">
          <a:xfrm flipV="1">
            <a:off x="2766931" y="4813041"/>
            <a:ext cx="1089893" cy="4377"/>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97" name="直接连接符 96"/>
          <p:cNvCxnSpPr>
            <a:stCxn id="88" idx="6"/>
            <a:endCxn id="92" idx="2"/>
          </p:cNvCxnSpPr>
          <p:nvPr/>
        </p:nvCxnSpPr>
        <p:spPr bwMode="auto">
          <a:xfrm>
            <a:off x="2766931" y="4817418"/>
            <a:ext cx="1085024" cy="661413"/>
          </a:xfrm>
          <a:prstGeom prst="line">
            <a:avLst/>
          </a:prstGeom>
          <a:solidFill>
            <a:srgbClr val="C0C0C0">
              <a:alpha val="0"/>
            </a:srgbClr>
          </a:solidFill>
          <a:ln w="28575" cap="flat" cmpd="sng" algn="ctr">
            <a:solidFill>
              <a:srgbClr val="0070C0"/>
            </a:solidFill>
            <a:prstDash val="solid"/>
            <a:round/>
            <a:headEnd type="none" w="med" len="med"/>
            <a:tailEnd type="none" w="med" len="med"/>
          </a:ln>
        </p:spPr>
      </p:cxnSp>
      <p:cxnSp>
        <p:nvCxnSpPr>
          <p:cNvPr id="98" name="直接连接符 97"/>
          <p:cNvCxnSpPr>
            <a:stCxn id="87" idx="6"/>
            <a:endCxn id="90" idx="2"/>
          </p:cNvCxnSpPr>
          <p:nvPr/>
        </p:nvCxnSpPr>
        <p:spPr bwMode="auto">
          <a:xfrm flipV="1">
            <a:off x="2766932" y="4235987"/>
            <a:ext cx="1085025" cy="819"/>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sp>
        <p:nvSpPr>
          <p:cNvPr id="32"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74</a:t>
            </a:fld>
            <a:endParaRPr lang="en-US" altLang="zh-CN" sz="1200" b="0">
              <a:ea typeface="Gulim" pitchFamily="34" charset="-127"/>
            </a:endParaRPr>
          </a:p>
        </p:txBody>
      </p:sp>
    </p:spTree>
    <p:extLst>
      <p:ext uri="{BB962C8B-B14F-4D97-AF65-F5344CB8AC3E}">
        <p14:creationId xmlns:p14="http://schemas.microsoft.com/office/powerpoint/2010/main" val="184391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txBox="1">
            <a:spLocks noChangeArrowheads="1"/>
          </p:cNvSpPr>
          <p:nvPr/>
        </p:nvSpPr>
        <p:spPr bwMode="auto">
          <a:xfrm>
            <a:off x="228600" y="957263"/>
            <a:ext cx="8591550" cy="11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Basic idea</a:t>
            </a:r>
          </a:p>
          <a:p>
            <a:pPr lvl="1" algn="just">
              <a:lnSpc>
                <a:spcPct val="95000"/>
              </a:lnSpc>
              <a:spcBef>
                <a:spcPct val="25000"/>
              </a:spcBef>
              <a:spcAft>
                <a:spcPct val="10000"/>
              </a:spcAft>
              <a:buSzPct val="60000"/>
              <a:defRPr/>
            </a:pPr>
            <a:r>
              <a:rPr lang="en-US" altLang="zh-CN" sz="2300" dirty="0">
                <a:latin typeface="+mn-lt"/>
                <a:cs typeface="ＭＳ Ｐゴシック" charset="-128"/>
              </a:rPr>
              <a:t>For the second half of objects, once a new object arrives, compute the optimal matching on the revealed part of the graph.</a:t>
            </a:r>
          </a:p>
          <a:p>
            <a:pPr lvl="1" algn="just">
              <a:lnSpc>
                <a:spcPct val="95000"/>
              </a:lnSpc>
              <a:spcBef>
                <a:spcPct val="25000"/>
              </a:spcBef>
              <a:spcAft>
                <a:spcPct val="10000"/>
              </a:spcAft>
              <a:buSzPct val="60000"/>
              <a:defRPr/>
            </a:pPr>
            <a:r>
              <a:rPr lang="en-US" altLang="zh-CN" sz="2300" dirty="0">
                <a:latin typeface="+mn-lt"/>
                <a:cs typeface="ＭＳ Ｐゴシック" charset="-128"/>
              </a:rPr>
              <a:t>Match the new object to its adjacent node in the optimal matching if possible.</a:t>
            </a:r>
          </a:p>
          <a:p>
            <a:pPr lvl="1" algn="just">
              <a:lnSpc>
                <a:spcPct val="95000"/>
              </a:lnSpc>
              <a:spcBef>
                <a:spcPct val="25000"/>
              </a:spcBef>
              <a:spcAft>
                <a:spcPct val="10000"/>
              </a:spcAft>
              <a:buSzPct val="60000"/>
              <a:defRPr/>
            </a:pPr>
            <a:endParaRPr lang="en-US" altLang="zh-CN" sz="2300" dirty="0">
              <a:latin typeface="+mn-lt"/>
              <a:cs typeface="ＭＳ Ｐゴシック" charset="-128"/>
            </a:endParaRPr>
          </a:p>
        </p:txBody>
      </p:sp>
      <p:sp>
        <p:nvSpPr>
          <p:cNvPr id="6" name="标题 1"/>
          <p:cNvSpPr>
            <a:spLocks noGrp="1"/>
          </p:cNvSpPr>
          <p:nvPr>
            <p:ph type="title"/>
          </p:nvPr>
        </p:nvSpPr>
        <p:spPr>
          <a:xfrm>
            <a:off x="395536" y="98425"/>
            <a:ext cx="8748464" cy="738188"/>
          </a:xfrm>
        </p:spPr>
        <p:txBody>
          <a:bodyPr/>
          <a:lstStyle/>
          <a:p>
            <a:pPr eaLnBrk="1" hangingPunct="1"/>
            <a:r>
              <a:rPr lang="en-US" altLang="zh-CN" sz="3500" dirty="0"/>
              <a:t>TGOA Algorithm</a:t>
            </a:r>
            <a:endParaRPr lang="zh-CN" altLang="en-US" sz="3500" dirty="0"/>
          </a:p>
        </p:txBody>
      </p:sp>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extLst/>
              </p:nvPr>
            </p:nvGraphicFramePr>
            <p:xfrm>
              <a:off x="4572000" y="3487674"/>
              <a:ext cx="4248472" cy="2317590"/>
            </p:xfrm>
            <a:graphic>
              <a:graphicData uri="http://schemas.openxmlformats.org/drawingml/2006/table">
                <a:tbl>
                  <a:tblPr firstRow="1" bandRow="1">
                    <a:tableStyleId>{93296810-A885-4BE3-A3E7-6D5BEEA58F35}</a:tableStyleId>
                  </a:tblPr>
                  <a:tblGrid>
                    <a:gridCol w="768717">
                      <a:extLst>
                        <a:ext uri="{9D8B030D-6E8A-4147-A177-3AD203B41FA5}">
                          <a16:colId xmlns:a16="http://schemas.microsoft.com/office/drawing/2014/main" val="20000"/>
                        </a:ext>
                      </a:extLst>
                    </a:gridCol>
                    <a:gridCol w="695951">
                      <a:extLst>
                        <a:ext uri="{9D8B030D-6E8A-4147-A177-3AD203B41FA5}">
                          <a16:colId xmlns:a16="http://schemas.microsoft.com/office/drawing/2014/main" val="20001"/>
                        </a:ext>
                      </a:extLst>
                    </a:gridCol>
                    <a:gridCol w="695951">
                      <a:extLst>
                        <a:ext uri="{9D8B030D-6E8A-4147-A177-3AD203B41FA5}">
                          <a16:colId xmlns:a16="http://schemas.microsoft.com/office/drawing/2014/main" val="20002"/>
                        </a:ext>
                      </a:extLst>
                    </a:gridCol>
                    <a:gridCol w="695951">
                      <a:extLst>
                        <a:ext uri="{9D8B030D-6E8A-4147-A177-3AD203B41FA5}">
                          <a16:colId xmlns:a16="http://schemas.microsoft.com/office/drawing/2014/main" val="20003"/>
                        </a:ext>
                      </a:extLst>
                    </a:gridCol>
                    <a:gridCol w="695951">
                      <a:extLst>
                        <a:ext uri="{9D8B030D-6E8A-4147-A177-3AD203B41FA5}">
                          <a16:colId xmlns:a16="http://schemas.microsoft.com/office/drawing/2014/main" val="20004"/>
                        </a:ext>
                      </a:extLst>
                    </a:gridCol>
                    <a:gridCol w="695951">
                      <a:extLst>
                        <a:ext uri="{9D8B030D-6E8A-4147-A177-3AD203B41FA5}">
                          <a16:colId xmlns:a16="http://schemas.microsoft.com/office/drawing/2014/main" val="20005"/>
                        </a:ext>
                      </a:extLst>
                    </a:gridCol>
                  </a:tblGrid>
                  <a:tr h="463518">
                    <a:tc>
                      <a:txBody>
                        <a:bodyPr/>
                        <a:lstStyle/>
                        <a:p>
                          <a:endParaRPr lang="zh-CN" altLang="en-US" sz="1800" b="1" i="1" kern="1200" dirty="0">
                            <a:solidFill>
                              <a:schemeClr val="tx1"/>
                            </a:solidFill>
                            <a:latin typeface="Calibri" panose="020F0502020204030204" pitchFamily="34" charset="0"/>
                            <a:ea typeface="+mn-ea"/>
                            <a:cs typeface="+mn-cs"/>
                          </a:endParaRP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𝟏</m:t>
                                    </m:r>
                                  </m:sub>
                                </m:sSub>
                              </m:oMath>
                            </m:oMathPara>
                          </a14:m>
                          <a:endParaRPr lang="zh-CN" altLang="en-US" sz="1800" b="1" dirty="0">
                            <a:solidFill>
                              <a:schemeClr val="tx1"/>
                            </a:solidFill>
                            <a:latin typeface="Calibri" panose="020F0502020204030204" pitchFamily="34" charset="0"/>
                          </a:endParaRP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𝟐</m:t>
                                    </m:r>
                                  </m:sub>
                                </m:sSub>
                              </m:oMath>
                            </m:oMathPara>
                          </a14:m>
                          <a:endParaRPr lang="zh-CN" altLang="en-US" sz="1800" b="1" dirty="0">
                            <a:solidFill>
                              <a:schemeClr val="tx1"/>
                            </a:solidFill>
                            <a:latin typeface="Calibri" panose="020F0502020204030204" pitchFamily="34" charset="0"/>
                          </a:endParaRP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𝟑</m:t>
                                    </m:r>
                                  </m:sub>
                                </m:sSub>
                              </m:oMath>
                            </m:oMathPara>
                          </a14:m>
                          <a:endParaRPr lang="zh-CN" altLang="en-US" sz="1800" b="1" dirty="0">
                            <a:solidFill>
                              <a:schemeClr val="tx1"/>
                            </a:solidFill>
                            <a:latin typeface="Calibri" panose="020F0502020204030204" pitchFamily="34" charset="0"/>
                          </a:endParaRP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𝟒</m:t>
                                    </m:r>
                                  </m:sub>
                                </m:sSub>
                              </m:oMath>
                            </m:oMathPara>
                          </a14:m>
                          <a:endParaRPr lang="zh-CN" altLang="en-US" sz="1800" b="1" dirty="0">
                            <a:solidFill>
                              <a:schemeClr val="tx1"/>
                            </a:solidFill>
                            <a:latin typeface="Calibri" panose="020F0502020204030204" pitchFamily="34" charset="0"/>
                          </a:endParaRPr>
                        </a:p>
                      </a:txBody>
                      <a:tcPr anchor="ctr"/>
                    </a:tc>
                    <a:tc>
                      <a:txBody>
                        <a:bodyPr/>
                        <a:lstStyle/>
                        <a:p>
                          <a:endParaRPr lang="zh-CN" altLang="en-US" sz="1800" b="1" dirty="0">
                            <a:solidFill>
                              <a:schemeClr val="tx1"/>
                            </a:solidFill>
                            <a:latin typeface="Calibri" panose="020F0502020204030204" pitchFamily="34" charset="0"/>
                          </a:endParaRPr>
                        </a:p>
                      </a:txBody>
                      <a:tcPr anchor="ctr"/>
                    </a:tc>
                    <a:extLst>
                      <a:ext uri="{0D108BD9-81ED-4DB2-BD59-A6C34878D82A}">
                        <a16:rowId xmlns:a16="http://schemas.microsoft.com/office/drawing/2014/main" val="10000"/>
                      </a:ext>
                    </a:extLst>
                  </a:tr>
                  <a:tr h="463518">
                    <a:tc>
                      <a:txBody>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𝟏</m:t>
                                  </m:r>
                                </m:sub>
                              </m:sSub>
                            </m:oMath>
                          </a14:m>
                          <a:r>
                            <a:rPr lang="en-US" altLang="zh-CN" sz="1800" b="1" i="0" dirty="0">
                              <a:latin typeface="Calibri" panose="020F0502020204030204" pitchFamily="34" charset="0"/>
                            </a:rPr>
                            <a:t>(1)</a:t>
                          </a:r>
                          <a:endParaRPr lang="zh-CN" altLang="en-US" sz="1800" b="1" i="0" dirty="0">
                            <a:latin typeface="Calibri" panose="020F0502020204030204" pitchFamily="34" charset="0"/>
                          </a:endParaRPr>
                        </a:p>
                      </a:txBody>
                      <a:tcPr anchor="ctr"/>
                    </a:tc>
                    <a:tc>
                      <a:txBody>
                        <a:bodyPr/>
                        <a:lstStyle/>
                        <a:p>
                          <a:pPr algn="ctr"/>
                          <a:r>
                            <a:rPr lang="en-US" altLang="zh-CN" sz="1800" dirty="0">
                              <a:solidFill>
                                <a:srgbClr val="FF0000"/>
                              </a:solidFill>
                            </a:rPr>
                            <a:t>4</a:t>
                          </a:r>
                          <a:endParaRPr lang="zh-CN" altLang="en-US" sz="1800" dirty="0">
                            <a:solidFill>
                              <a:srgbClr val="FF0000"/>
                            </a:solidFill>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1"/>
                      </a:ext>
                    </a:extLst>
                  </a:tr>
                  <a:tr h="463518">
                    <a:tc>
                      <a:txBody>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𝟐</m:t>
                                  </m:r>
                                </m:sub>
                              </m:sSub>
                            </m:oMath>
                          </a14:m>
                          <a:r>
                            <a:rPr lang="en-US" altLang="zh-CN" sz="1800" b="1" i="0" dirty="0">
                              <a:latin typeface="Calibri" panose="020F0502020204030204" pitchFamily="34" charset="0"/>
                            </a:rPr>
                            <a:t>(1)</a:t>
                          </a:r>
                          <a:endParaRPr lang="zh-CN" altLang="en-US" sz="1800" b="1" i="0" dirty="0">
                            <a:latin typeface="Calibri" panose="020F0502020204030204" pitchFamily="34" charset="0"/>
                          </a:endParaRPr>
                        </a:p>
                      </a:txBody>
                      <a:tcPr anchor="ctr"/>
                    </a:tc>
                    <a:tc>
                      <a:txBody>
                        <a:bodyPr/>
                        <a:lstStyle/>
                        <a:p>
                          <a:pPr algn="ctr"/>
                          <a:r>
                            <a:rPr lang="en-US" altLang="zh-CN" sz="1800" dirty="0"/>
                            <a:t>3</a:t>
                          </a:r>
                          <a:endParaRPr lang="zh-CN" altLang="en-US" sz="1800" dirty="0">
                            <a:latin typeface="Calibri" panose="020F0502020204030204" pitchFamily="34" charset="0"/>
                          </a:endParaRPr>
                        </a:p>
                      </a:txBody>
                      <a:tcPr anchor="ctr"/>
                    </a:tc>
                    <a:tc>
                      <a:txBody>
                        <a:bodyPr/>
                        <a:lstStyle/>
                        <a:p>
                          <a:pPr algn="ctr"/>
                          <a:r>
                            <a:rPr lang="en-US" altLang="zh-CN" sz="1800" dirty="0">
                              <a:solidFill>
                                <a:srgbClr val="FF0000"/>
                              </a:solidFill>
                            </a:rPr>
                            <a:t>2</a:t>
                          </a:r>
                          <a:endParaRPr lang="zh-CN" altLang="en-US" sz="1800" dirty="0">
                            <a:solidFill>
                              <a:srgbClr val="FF0000"/>
                            </a:solidFill>
                            <a:latin typeface="Calibri" panose="020F0502020204030204" pitchFamily="34" charset="0"/>
                          </a:endParaRPr>
                        </a:p>
                      </a:txBody>
                      <a:tcPr anchor="ctr"/>
                    </a:tc>
                    <a:tc>
                      <a:txBody>
                        <a:bodyPr/>
                        <a:lstStyle/>
                        <a:p>
                          <a:pPr algn="ctr"/>
                          <a:r>
                            <a:rPr lang="en-US" altLang="zh-CN" sz="1800" dirty="0"/>
                            <a:t>7</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2"/>
                      </a:ext>
                    </a:extLst>
                  </a:tr>
                  <a:tr h="463518">
                    <a:tc>
                      <a:txBody>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𝟑</m:t>
                                  </m:r>
                                </m:sub>
                              </m:sSub>
                            </m:oMath>
                          </a14:m>
                          <a:r>
                            <a:rPr lang="en-US" altLang="zh-CN" sz="1800" b="1" i="0" dirty="0">
                              <a:latin typeface="Calibri" panose="020F0502020204030204" pitchFamily="34" charset="0"/>
                            </a:rPr>
                            <a:t>(1)</a:t>
                          </a:r>
                          <a:endParaRPr lang="zh-CN" altLang="en-US" sz="1800" b="1" i="0" dirty="0">
                            <a:latin typeface="Calibri" panose="020F0502020204030204" pitchFamily="34" charset="0"/>
                          </a:endParaRPr>
                        </a:p>
                      </a:txBody>
                      <a:tcPr anchor="ctr"/>
                    </a:tc>
                    <a:tc>
                      <a:txBody>
                        <a:bodyPr/>
                        <a:lstStyle/>
                        <a:p>
                          <a:pPr algn="ctr"/>
                          <a:r>
                            <a:rPr lang="en-US" altLang="zh-CN" sz="1800" dirty="0">
                              <a:latin typeface="+mn-lt"/>
                            </a:rPr>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solidFill>
                                <a:schemeClr val="tx1"/>
                              </a:solidFill>
                            </a:rPr>
                            <a:t>2</a:t>
                          </a:r>
                          <a:endParaRPr lang="zh-CN" altLang="en-US" sz="1800" dirty="0">
                            <a:solidFill>
                              <a:schemeClr val="tx1"/>
                            </a:solidFill>
                            <a:latin typeface="Calibri" panose="020F0502020204030204" pitchFamily="34" charset="0"/>
                          </a:endParaRPr>
                        </a:p>
                      </a:txBody>
                      <a:tcPr anchor="ctr"/>
                    </a:tc>
                    <a:tc>
                      <a:txBody>
                        <a:bodyPr/>
                        <a:lstStyle/>
                        <a:p>
                          <a:pPr algn="ctr"/>
                          <a:r>
                            <a:rPr lang="en-US" altLang="zh-CN" sz="1800" dirty="0">
                              <a:solidFill>
                                <a:srgbClr val="FF0000"/>
                              </a:solidFill>
                            </a:rPr>
                            <a:t>11</a:t>
                          </a:r>
                          <a:endParaRPr lang="zh-CN" altLang="en-US" sz="1800" dirty="0">
                            <a:solidFill>
                              <a:srgbClr val="FF0000"/>
                            </a:solidFill>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3"/>
                      </a:ext>
                    </a:extLst>
                  </a:tr>
                  <a:tr h="463518">
                    <a:tc>
                      <a:txBody>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𝟒</m:t>
                                  </m:r>
                                </m:sub>
                              </m:sSub>
                            </m:oMath>
                          </a14:m>
                          <a:r>
                            <a:rPr lang="en-US" altLang="zh-CN" sz="1800" b="1" i="0" dirty="0"/>
                            <a:t>(2)</a:t>
                          </a:r>
                          <a:endParaRPr lang="zh-CN" altLang="en-US" sz="1800" b="1" i="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6</a:t>
                          </a:r>
                          <a:endParaRPr lang="zh-CN" altLang="en-US" sz="1800" dirty="0">
                            <a:solidFill>
                              <a:schemeClr val="tx1"/>
                            </a:solidFill>
                            <a:latin typeface="Calibri" panose="020F0502020204030204" pitchFamily="34" charset="0"/>
                          </a:endParaRPr>
                        </a:p>
                      </a:txBody>
                      <a:tcPr anchor="ctr"/>
                    </a:tc>
                    <a:tc>
                      <a:txBody>
                        <a:bodyPr/>
                        <a:lstStyle/>
                        <a:p>
                          <a:pPr algn="ctr"/>
                          <a:r>
                            <a:rPr lang="en-US" altLang="zh-CN" sz="1800" dirty="0">
                              <a:solidFill>
                                <a:schemeClr val="tx1"/>
                              </a:solidFill>
                            </a:rPr>
                            <a:t>3</a:t>
                          </a:r>
                          <a:endParaRPr lang="zh-CN" altLang="en-US" sz="1800" dirty="0">
                            <a:solidFill>
                              <a:schemeClr val="tx1"/>
                            </a:solidFill>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4"/>
                      </a:ext>
                    </a:extLst>
                  </a:tr>
                </a:tbl>
              </a:graphicData>
            </a:graphic>
          </p:graphicFrame>
        </mc:Choice>
        <mc:Fallback xmlns="">
          <p:graphicFrame>
            <p:nvGraphicFramePr>
              <p:cNvPr id="4" name="表格 3"/>
              <p:cNvGraphicFramePr>
                <a:graphicFrameLocks noGrp="1"/>
              </p:cNvGraphicFramePr>
              <p:nvPr>
                <p:extLst>
                  <p:ext uri="{D42A27DB-BD31-4B8C-83A1-F6EECF244321}">
                    <p14:modId xmlns:p14="http://schemas.microsoft.com/office/powerpoint/2010/main" val="3492447095"/>
                  </p:ext>
                </p:extLst>
              </p:nvPr>
            </p:nvGraphicFramePr>
            <p:xfrm>
              <a:off x="4572000" y="3487674"/>
              <a:ext cx="4248472" cy="2317590"/>
            </p:xfrm>
            <a:graphic>
              <a:graphicData uri="http://schemas.openxmlformats.org/drawingml/2006/table">
                <a:tbl>
                  <a:tblPr firstRow="1" bandRow="1">
                    <a:tableStyleId>{93296810-A885-4BE3-A3E7-6D5BEEA58F35}</a:tableStyleId>
                  </a:tblPr>
                  <a:tblGrid>
                    <a:gridCol w="768717">
                      <a:extLst>
                        <a:ext uri="{9D8B030D-6E8A-4147-A177-3AD203B41FA5}">
                          <a16:colId xmlns:a16="http://schemas.microsoft.com/office/drawing/2014/main" val="20000"/>
                        </a:ext>
                      </a:extLst>
                    </a:gridCol>
                    <a:gridCol w="695951">
                      <a:extLst>
                        <a:ext uri="{9D8B030D-6E8A-4147-A177-3AD203B41FA5}">
                          <a16:colId xmlns:a16="http://schemas.microsoft.com/office/drawing/2014/main" val="20001"/>
                        </a:ext>
                      </a:extLst>
                    </a:gridCol>
                    <a:gridCol w="695951">
                      <a:extLst>
                        <a:ext uri="{9D8B030D-6E8A-4147-A177-3AD203B41FA5}">
                          <a16:colId xmlns:a16="http://schemas.microsoft.com/office/drawing/2014/main" val="20002"/>
                        </a:ext>
                      </a:extLst>
                    </a:gridCol>
                    <a:gridCol w="695951">
                      <a:extLst>
                        <a:ext uri="{9D8B030D-6E8A-4147-A177-3AD203B41FA5}">
                          <a16:colId xmlns:a16="http://schemas.microsoft.com/office/drawing/2014/main" val="20003"/>
                        </a:ext>
                      </a:extLst>
                    </a:gridCol>
                    <a:gridCol w="695951">
                      <a:extLst>
                        <a:ext uri="{9D8B030D-6E8A-4147-A177-3AD203B41FA5}">
                          <a16:colId xmlns:a16="http://schemas.microsoft.com/office/drawing/2014/main" val="20004"/>
                        </a:ext>
                      </a:extLst>
                    </a:gridCol>
                    <a:gridCol w="695951">
                      <a:extLst>
                        <a:ext uri="{9D8B030D-6E8A-4147-A177-3AD203B41FA5}">
                          <a16:colId xmlns:a16="http://schemas.microsoft.com/office/drawing/2014/main" val="20005"/>
                        </a:ext>
                      </a:extLst>
                    </a:gridCol>
                  </a:tblGrid>
                  <a:tr h="463518">
                    <a:tc>
                      <a:txBody>
                        <a:bodyPr/>
                        <a:lstStyle/>
                        <a:p>
                          <a:endParaRPr lang="zh-CN" altLang="en-US" sz="1800" b="1" i="1" kern="1200" dirty="0">
                            <a:solidFill>
                              <a:schemeClr val="tx1"/>
                            </a:solidFill>
                            <a:latin typeface="Calibri" panose="020F0502020204030204" pitchFamily="34" charset="0"/>
                            <a:ea typeface="+mn-ea"/>
                            <a:cs typeface="+mn-cs"/>
                          </a:endParaRPr>
                        </a:p>
                      </a:txBody>
                      <a:tcPr anchor="ctr"/>
                    </a:tc>
                    <a:tc>
                      <a:txBody>
                        <a:bodyPr/>
                        <a:lstStyle/>
                        <a:p>
                          <a:endParaRPr lang="zh-CN"/>
                        </a:p>
                      </a:txBody>
                      <a:tcPr anchor="ctr">
                        <a:blipFill>
                          <a:blip r:embed="rId3"/>
                          <a:stretch>
                            <a:fillRect l="-112281" t="-1316" r="-405263" b="-409211"/>
                          </a:stretch>
                        </a:blipFill>
                      </a:tcPr>
                    </a:tc>
                    <a:tc>
                      <a:txBody>
                        <a:bodyPr/>
                        <a:lstStyle/>
                        <a:p>
                          <a:endParaRPr lang="zh-CN"/>
                        </a:p>
                      </a:txBody>
                      <a:tcPr anchor="ctr">
                        <a:blipFill>
                          <a:blip r:embed="rId3"/>
                          <a:stretch>
                            <a:fillRect l="-212281" t="-1316" r="-305263" b="-409211"/>
                          </a:stretch>
                        </a:blipFill>
                      </a:tcPr>
                    </a:tc>
                    <a:tc>
                      <a:txBody>
                        <a:bodyPr/>
                        <a:lstStyle/>
                        <a:p>
                          <a:endParaRPr lang="zh-CN"/>
                        </a:p>
                      </a:txBody>
                      <a:tcPr anchor="ctr">
                        <a:blipFill>
                          <a:blip r:embed="rId3"/>
                          <a:stretch>
                            <a:fillRect l="-309565" t="-1316" r="-202609" b="-409211"/>
                          </a:stretch>
                        </a:blipFill>
                      </a:tcPr>
                    </a:tc>
                    <a:tc>
                      <a:txBody>
                        <a:bodyPr/>
                        <a:lstStyle/>
                        <a:p>
                          <a:endParaRPr lang="zh-CN"/>
                        </a:p>
                      </a:txBody>
                      <a:tcPr anchor="ctr">
                        <a:blipFill>
                          <a:blip r:embed="rId3"/>
                          <a:stretch>
                            <a:fillRect l="-413158" t="-1316" r="-104386" b="-409211"/>
                          </a:stretch>
                        </a:blipFill>
                      </a:tcPr>
                    </a:tc>
                    <a:tc>
                      <a:txBody>
                        <a:bodyPr/>
                        <a:lstStyle/>
                        <a:p>
                          <a:pPr/>
                          <a:endParaRPr lang="zh-CN" altLang="en-US" sz="1800" b="1" dirty="0">
                            <a:solidFill>
                              <a:schemeClr val="tx1"/>
                            </a:solidFill>
                            <a:latin typeface="Calibri" panose="020F0502020204030204" pitchFamily="34" charset="0"/>
                          </a:endParaRPr>
                        </a:p>
                      </a:txBody>
                      <a:tcPr anchor="ctr"/>
                    </a:tc>
                    <a:extLst>
                      <a:ext uri="{0D108BD9-81ED-4DB2-BD59-A6C34878D82A}">
                        <a16:rowId xmlns:a16="http://schemas.microsoft.com/office/drawing/2014/main" val="10000"/>
                      </a:ext>
                    </a:extLst>
                  </a:tr>
                  <a:tr h="463518">
                    <a:tc>
                      <a:txBody>
                        <a:bodyPr/>
                        <a:lstStyle/>
                        <a:p>
                          <a:endParaRPr lang="zh-CN"/>
                        </a:p>
                      </a:txBody>
                      <a:tcPr anchor="ctr">
                        <a:blipFill>
                          <a:blip r:embed="rId3"/>
                          <a:stretch>
                            <a:fillRect l="-1587" t="-101316" r="-457143" b="-309211"/>
                          </a:stretch>
                        </a:blipFill>
                      </a:tcPr>
                    </a:tc>
                    <a:tc>
                      <a:txBody>
                        <a:bodyPr/>
                        <a:lstStyle/>
                        <a:p>
                          <a:pPr algn="ctr"/>
                          <a:r>
                            <a:rPr lang="en-US" altLang="zh-CN" sz="1800" dirty="0">
                              <a:solidFill>
                                <a:srgbClr val="FF0000"/>
                              </a:solidFill>
                            </a:rPr>
                            <a:t>4</a:t>
                          </a:r>
                          <a:endParaRPr lang="zh-CN" altLang="en-US" sz="1800" dirty="0">
                            <a:solidFill>
                              <a:srgbClr val="FF0000"/>
                            </a:solidFill>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1"/>
                      </a:ext>
                    </a:extLst>
                  </a:tr>
                  <a:tr h="463518">
                    <a:tc>
                      <a:txBody>
                        <a:bodyPr/>
                        <a:lstStyle/>
                        <a:p>
                          <a:endParaRPr lang="zh-CN"/>
                        </a:p>
                      </a:txBody>
                      <a:tcPr anchor="ctr">
                        <a:blipFill>
                          <a:blip r:embed="rId3"/>
                          <a:stretch>
                            <a:fillRect l="-1587" t="-198701" r="-457143" b="-205195"/>
                          </a:stretch>
                        </a:blipFill>
                      </a:tcPr>
                    </a:tc>
                    <a:tc>
                      <a:txBody>
                        <a:bodyPr/>
                        <a:lstStyle/>
                        <a:p>
                          <a:pPr algn="ctr"/>
                          <a:r>
                            <a:rPr lang="en-US" altLang="zh-CN" sz="1800" dirty="0"/>
                            <a:t>3</a:t>
                          </a:r>
                          <a:endParaRPr lang="zh-CN" altLang="en-US" sz="1800" dirty="0">
                            <a:latin typeface="Calibri" panose="020F0502020204030204" pitchFamily="34" charset="0"/>
                          </a:endParaRPr>
                        </a:p>
                      </a:txBody>
                      <a:tcPr anchor="ctr"/>
                    </a:tc>
                    <a:tc>
                      <a:txBody>
                        <a:bodyPr/>
                        <a:lstStyle/>
                        <a:p>
                          <a:pPr algn="ctr"/>
                          <a:r>
                            <a:rPr lang="en-US" altLang="zh-CN" sz="1800" dirty="0">
                              <a:solidFill>
                                <a:srgbClr val="FF0000"/>
                              </a:solidFill>
                            </a:rPr>
                            <a:t>2</a:t>
                          </a:r>
                          <a:endParaRPr lang="zh-CN" altLang="en-US" sz="1800" dirty="0">
                            <a:solidFill>
                              <a:srgbClr val="FF0000"/>
                            </a:solidFill>
                            <a:latin typeface="Calibri" panose="020F0502020204030204" pitchFamily="34" charset="0"/>
                          </a:endParaRPr>
                        </a:p>
                      </a:txBody>
                      <a:tcPr anchor="ctr"/>
                    </a:tc>
                    <a:tc>
                      <a:txBody>
                        <a:bodyPr/>
                        <a:lstStyle/>
                        <a:p>
                          <a:pPr algn="ctr"/>
                          <a:r>
                            <a:rPr lang="en-US" altLang="zh-CN" sz="1800" dirty="0"/>
                            <a:t>7</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2"/>
                      </a:ext>
                    </a:extLst>
                  </a:tr>
                  <a:tr h="463518">
                    <a:tc>
                      <a:txBody>
                        <a:bodyPr/>
                        <a:lstStyle/>
                        <a:p>
                          <a:endParaRPr lang="zh-CN"/>
                        </a:p>
                      </a:txBody>
                      <a:tcPr anchor="ctr">
                        <a:blipFill>
                          <a:blip r:embed="rId3"/>
                          <a:stretch>
                            <a:fillRect l="-1587" t="-302632" r="-457143" b="-107895"/>
                          </a:stretch>
                        </a:blipFill>
                      </a:tcPr>
                    </a:tc>
                    <a:tc>
                      <a:txBody>
                        <a:bodyPr/>
                        <a:lstStyle/>
                        <a:p>
                          <a:pPr algn="ctr"/>
                          <a:r>
                            <a:rPr lang="en-US" altLang="zh-CN" sz="1800" dirty="0">
                              <a:latin typeface="+mn-lt"/>
                            </a:rPr>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solidFill>
                                <a:schemeClr val="tx1"/>
                              </a:solidFill>
                            </a:rPr>
                            <a:t>2</a:t>
                          </a:r>
                          <a:endParaRPr lang="zh-CN" altLang="en-US" sz="1800" dirty="0">
                            <a:solidFill>
                              <a:schemeClr val="tx1"/>
                            </a:solidFill>
                            <a:latin typeface="Calibri" panose="020F0502020204030204" pitchFamily="34" charset="0"/>
                          </a:endParaRPr>
                        </a:p>
                      </a:txBody>
                      <a:tcPr anchor="ctr"/>
                    </a:tc>
                    <a:tc>
                      <a:txBody>
                        <a:bodyPr/>
                        <a:lstStyle/>
                        <a:p>
                          <a:pPr algn="ctr"/>
                          <a:r>
                            <a:rPr lang="en-US" altLang="zh-CN" sz="1800" dirty="0">
                              <a:solidFill>
                                <a:srgbClr val="FF0000"/>
                              </a:solidFill>
                            </a:rPr>
                            <a:t>11</a:t>
                          </a:r>
                          <a:endParaRPr lang="zh-CN" altLang="en-US" sz="1800" dirty="0">
                            <a:solidFill>
                              <a:srgbClr val="FF0000"/>
                            </a:solidFill>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3"/>
                      </a:ext>
                    </a:extLst>
                  </a:tr>
                  <a:tr h="463518">
                    <a:tc>
                      <a:txBody>
                        <a:bodyPr/>
                        <a:lstStyle/>
                        <a:p>
                          <a:endParaRPr lang="zh-CN"/>
                        </a:p>
                      </a:txBody>
                      <a:tcPr anchor="ctr">
                        <a:blipFill>
                          <a:blip r:embed="rId3"/>
                          <a:stretch>
                            <a:fillRect l="-1587" t="-402632" r="-457143" b="-7895"/>
                          </a:stretch>
                        </a:blipFill>
                      </a:tcP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6</a:t>
                          </a:r>
                          <a:endParaRPr lang="zh-CN" altLang="en-US" sz="1800" dirty="0">
                            <a:solidFill>
                              <a:schemeClr val="tx1"/>
                            </a:solidFill>
                            <a:latin typeface="Calibri" panose="020F0502020204030204" pitchFamily="34" charset="0"/>
                          </a:endParaRPr>
                        </a:p>
                      </a:txBody>
                      <a:tcPr anchor="ctr"/>
                    </a:tc>
                    <a:tc>
                      <a:txBody>
                        <a:bodyPr/>
                        <a:lstStyle/>
                        <a:p>
                          <a:pPr algn="ctr"/>
                          <a:r>
                            <a:rPr lang="en-US" altLang="zh-CN" sz="1800" dirty="0">
                              <a:solidFill>
                                <a:schemeClr val="tx1"/>
                              </a:solidFill>
                            </a:rPr>
                            <a:t>3</a:t>
                          </a:r>
                          <a:endParaRPr lang="zh-CN" altLang="en-US" sz="1800" dirty="0">
                            <a:solidFill>
                              <a:schemeClr val="tx1"/>
                            </a:solidFill>
                            <a:latin typeface="Calibri" panose="020F0502020204030204" pitchFamily="34" charset="0"/>
                          </a:endParaRPr>
                        </a:p>
                      </a:txBody>
                      <a:tcPr anchor="ctr"/>
                    </a:tc>
                    <a:tc>
                      <a:txBody>
                        <a:bodyPr/>
                        <a:lstStyle/>
                        <a:p>
                          <a:pPr algn="ct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4"/>
                      </a:ext>
                    </a:extLst>
                  </a:tr>
                </a:tbl>
              </a:graphicData>
            </a:graphic>
          </p:graphicFrame>
        </mc:Fallback>
      </mc:AlternateContent>
      <p:sp>
        <p:nvSpPr>
          <p:cNvPr id="46" name="矩形标注 45"/>
          <p:cNvSpPr>
            <a:spLocks noChangeArrowheads="1"/>
          </p:cNvSpPr>
          <p:nvPr/>
        </p:nvSpPr>
        <p:spPr bwMode="auto">
          <a:xfrm>
            <a:off x="395536" y="5968292"/>
            <a:ext cx="5400600" cy="773076"/>
          </a:xfrm>
          <a:prstGeom prst="wedgeRectCallout">
            <a:avLst>
              <a:gd name="adj1" fmla="val 6517"/>
              <a:gd name="adj2" fmla="val -104537"/>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defRPr/>
            </a:pPr>
            <a:r>
              <a:rPr lang="en-US" altLang="zh-CN" sz="2000" dirty="0">
                <a:latin typeface="+mn-lt"/>
                <a:cs typeface="ＭＳ Ｐゴシック" charset="-128"/>
              </a:rPr>
              <a:t>The optimal matching on the revealed part of graph, </a:t>
            </a:r>
            <a:r>
              <a:rPr lang="en-US" altLang="zh-CN" sz="2000" dirty="0">
                <a:cs typeface="ＭＳ Ｐゴシック" charset="-128"/>
              </a:rPr>
              <a:t>so no new edges is inserted.</a:t>
            </a:r>
            <a:endParaRPr lang="zh-CN" altLang="en-US" sz="2000" dirty="0">
              <a:latin typeface="+mn-lt"/>
              <a:cs typeface="ＭＳ Ｐゴシック" charset="-128"/>
            </a:endParaRPr>
          </a:p>
        </p:txBody>
      </p:sp>
      <mc:AlternateContent xmlns:mc="http://schemas.openxmlformats.org/markup-compatibility/2006" xmlns:a14="http://schemas.microsoft.com/office/drawing/2010/main">
        <mc:Choice Requires="a14">
          <p:sp>
            <p:nvSpPr>
              <p:cNvPr id="32" name="Oval 5"/>
              <p:cNvSpPr/>
              <p:nvPr/>
            </p:nvSpPr>
            <p:spPr>
              <a:xfrm>
                <a:off x="469023" y="3437841"/>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1</m:t>
                          </m:r>
                        </m:sub>
                      </m:sSub>
                    </m:oMath>
                  </m:oMathPara>
                </a14:m>
                <a:endParaRPr lang="en-US" dirty="0"/>
              </a:p>
            </p:txBody>
          </p:sp>
        </mc:Choice>
        <mc:Fallback xmlns="">
          <p:sp>
            <p:nvSpPr>
              <p:cNvPr id="32" name="Oval 5"/>
              <p:cNvSpPr>
                <a:spLocks noRot="1" noChangeAspect="1" noMove="1" noResize="1" noEditPoints="1" noAdjustHandles="1" noChangeArrowheads="1" noChangeShapeType="1" noTextEdit="1"/>
              </p:cNvSpPr>
              <p:nvPr/>
            </p:nvSpPr>
            <p:spPr>
              <a:xfrm>
                <a:off x="469023" y="3437841"/>
                <a:ext cx="356615" cy="356615"/>
              </a:xfrm>
              <a:prstGeom prst="ellipse">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Oval 6"/>
              <p:cNvSpPr/>
              <p:nvPr/>
            </p:nvSpPr>
            <p:spPr>
              <a:xfrm>
                <a:off x="467545" y="4058928"/>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2</m:t>
                          </m:r>
                        </m:sub>
                      </m:sSub>
                    </m:oMath>
                  </m:oMathPara>
                </a14:m>
                <a:endParaRPr lang="en-US" dirty="0"/>
              </a:p>
            </p:txBody>
          </p:sp>
        </mc:Choice>
        <mc:Fallback xmlns="">
          <p:sp>
            <p:nvSpPr>
              <p:cNvPr id="33" name="Oval 6"/>
              <p:cNvSpPr>
                <a:spLocks noRot="1" noChangeAspect="1" noMove="1" noResize="1" noEditPoints="1" noAdjustHandles="1" noChangeArrowheads="1" noChangeShapeType="1" noTextEdit="1"/>
              </p:cNvSpPr>
              <p:nvPr/>
            </p:nvSpPr>
            <p:spPr>
              <a:xfrm>
                <a:off x="467545" y="4058928"/>
                <a:ext cx="356615" cy="356615"/>
              </a:xfrm>
              <a:prstGeom prst="ellipse">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Oval 7"/>
              <p:cNvSpPr/>
              <p:nvPr/>
            </p:nvSpPr>
            <p:spPr>
              <a:xfrm>
                <a:off x="467544" y="4639540"/>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3</m:t>
                          </m:r>
                        </m:sub>
                      </m:sSub>
                    </m:oMath>
                  </m:oMathPara>
                </a14:m>
                <a:endParaRPr lang="en-US" dirty="0"/>
              </a:p>
            </p:txBody>
          </p:sp>
        </mc:Choice>
        <mc:Fallback xmlns="">
          <p:sp>
            <p:nvSpPr>
              <p:cNvPr id="34" name="Oval 7"/>
              <p:cNvSpPr>
                <a:spLocks noRot="1" noChangeAspect="1" noMove="1" noResize="1" noEditPoints="1" noAdjustHandles="1" noChangeArrowheads="1" noChangeShapeType="1" noTextEdit="1"/>
              </p:cNvSpPr>
              <p:nvPr/>
            </p:nvSpPr>
            <p:spPr>
              <a:xfrm>
                <a:off x="467544" y="4639540"/>
                <a:ext cx="356615" cy="356615"/>
              </a:xfrm>
              <a:prstGeom prst="ellipse">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Oval 8"/>
              <p:cNvSpPr/>
              <p:nvPr/>
            </p:nvSpPr>
            <p:spPr>
              <a:xfrm>
                <a:off x="1909185" y="3433110"/>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1</m:t>
                          </m:r>
                        </m:sub>
                      </m:sSub>
                    </m:oMath>
                  </m:oMathPara>
                </a14:m>
                <a:endParaRPr lang="en-US" dirty="0"/>
              </a:p>
            </p:txBody>
          </p:sp>
        </mc:Choice>
        <mc:Fallback xmlns="">
          <p:sp>
            <p:nvSpPr>
              <p:cNvPr id="35" name="Oval 8"/>
              <p:cNvSpPr>
                <a:spLocks noRot="1" noChangeAspect="1" noMove="1" noResize="1" noEditPoints="1" noAdjustHandles="1" noChangeArrowheads="1" noChangeShapeType="1" noTextEdit="1"/>
              </p:cNvSpPr>
              <p:nvPr/>
            </p:nvSpPr>
            <p:spPr>
              <a:xfrm>
                <a:off x="1909185" y="3433110"/>
                <a:ext cx="356615" cy="356615"/>
              </a:xfrm>
              <a:prstGeom prst="ellipse">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Oval 9"/>
              <p:cNvSpPr/>
              <p:nvPr/>
            </p:nvSpPr>
            <p:spPr>
              <a:xfrm>
                <a:off x="1909185" y="4058109"/>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2</m:t>
                          </m:r>
                        </m:sub>
                      </m:sSub>
                    </m:oMath>
                  </m:oMathPara>
                </a14:m>
                <a:endParaRPr lang="en-US" dirty="0"/>
              </a:p>
            </p:txBody>
          </p:sp>
        </mc:Choice>
        <mc:Fallback xmlns="">
          <p:sp>
            <p:nvSpPr>
              <p:cNvPr id="36" name="Oval 9"/>
              <p:cNvSpPr>
                <a:spLocks noRot="1" noChangeAspect="1" noMove="1" noResize="1" noEditPoints="1" noAdjustHandles="1" noChangeArrowheads="1" noChangeShapeType="1" noTextEdit="1"/>
              </p:cNvSpPr>
              <p:nvPr/>
            </p:nvSpPr>
            <p:spPr>
              <a:xfrm>
                <a:off x="1909185" y="4058109"/>
                <a:ext cx="356615" cy="356615"/>
              </a:xfrm>
              <a:prstGeom prst="ellipse">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Oval 10"/>
              <p:cNvSpPr/>
              <p:nvPr/>
            </p:nvSpPr>
            <p:spPr>
              <a:xfrm>
                <a:off x="1914052" y="4635163"/>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3</m:t>
                          </m:r>
                        </m:sub>
                      </m:sSub>
                    </m:oMath>
                  </m:oMathPara>
                </a14:m>
                <a:endParaRPr lang="en-US" dirty="0"/>
              </a:p>
            </p:txBody>
          </p:sp>
        </mc:Choice>
        <mc:Fallback xmlns="">
          <p:sp>
            <p:nvSpPr>
              <p:cNvPr id="37" name="Oval 10"/>
              <p:cNvSpPr>
                <a:spLocks noRot="1" noChangeAspect="1" noMove="1" noResize="1" noEditPoints="1" noAdjustHandles="1" noChangeArrowheads="1" noChangeShapeType="1" noTextEdit="1"/>
              </p:cNvSpPr>
              <p:nvPr/>
            </p:nvSpPr>
            <p:spPr>
              <a:xfrm>
                <a:off x="1914052" y="4635163"/>
                <a:ext cx="356615" cy="356615"/>
              </a:xfrm>
              <a:prstGeom prst="ellipse">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Oval 11"/>
              <p:cNvSpPr/>
              <p:nvPr/>
            </p:nvSpPr>
            <p:spPr>
              <a:xfrm>
                <a:off x="1909183" y="5300953"/>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4</m:t>
                          </m:r>
                        </m:sub>
                      </m:sSub>
                    </m:oMath>
                  </m:oMathPara>
                </a14:m>
                <a:endParaRPr lang="en-US" dirty="0"/>
              </a:p>
            </p:txBody>
          </p:sp>
        </mc:Choice>
        <mc:Fallback xmlns="">
          <p:sp>
            <p:nvSpPr>
              <p:cNvPr id="38" name="Oval 11"/>
              <p:cNvSpPr>
                <a:spLocks noRot="1" noChangeAspect="1" noMove="1" noResize="1" noEditPoints="1" noAdjustHandles="1" noChangeArrowheads="1" noChangeShapeType="1" noTextEdit="1"/>
              </p:cNvSpPr>
              <p:nvPr/>
            </p:nvSpPr>
            <p:spPr>
              <a:xfrm>
                <a:off x="1909183" y="5300953"/>
                <a:ext cx="356615" cy="356615"/>
              </a:xfrm>
              <a:prstGeom prst="ellipse">
                <a:avLst/>
              </a:prstGeom>
              <a:blipFill>
                <a:blip r:embed="rId10"/>
                <a:stretch>
                  <a:fillRect/>
                </a:stretch>
              </a:blipFill>
            </p:spPr>
            <p:txBody>
              <a:bodyPr/>
              <a:lstStyle/>
              <a:p>
                <a:r>
                  <a:rPr lang="zh-CN" altLang="en-US">
                    <a:noFill/>
                  </a:rPr>
                  <a:t> </a:t>
                </a:r>
              </a:p>
            </p:txBody>
          </p:sp>
        </mc:Fallback>
      </mc:AlternateContent>
      <p:cxnSp>
        <p:nvCxnSpPr>
          <p:cNvPr id="39" name="直接连接符 38"/>
          <p:cNvCxnSpPr>
            <a:stCxn id="32" idx="6"/>
            <a:endCxn id="35" idx="2"/>
          </p:cNvCxnSpPr>
          <p:nvPr/>
        </p:nvCxnSpPr>
        <p:spPr bwMode="auto">
          <a:xfrm flipV="1">
            <a:off x="825638" y="3611418"/>
            <a:ext cx="1083547" cy="4731"/>
          </a:xfrm>
          <a:prstGeom prst="line">
            <a:avLst/>
          </a:prstGeom>
          <a:solidFill>
            <a:srgbClr val="C0C0C0">
              <a:alpha val="0"/>
            </a:srgbClr>
          </a:solidFill>
          <a:ln w="28575" cap="flat" cmpd="sng" algn="ctr">
            <a:solidFill>
              <a:srgbClr val="FF0000"/>
            </a:solidFill>
            <a:prstDash val="solid"/>
            <a:round/>
            <a:headEnd type="none" w="med" len="med"/>
            <a:tailEnd type="none" w="med" len="med"/>
          </a:ln>
        </p:spPr>
      </p:cxnSp>
      <p:cxnSp>
        <p:nvCxnSpPr>
          <p:cNvPr id="40" name="直接连接符 39"/>
          <p:cNvCxnSpPr>
            <a:stCxn id="33" idx="6"/>
            <a:endCxn id="35" idx="2"/>
          </p:cNvCxnSpPr>
          <p:nvPr/>
        </p:nvCxnSpPr>
        <p:spPr bwMode="auto">
          <a:xfrm flipV="1">
            <a:off x="824160" y="3611418"/>
            <a:ext cx="1085025" cy="625818"/>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41" name="直接连接符 40"/>
          <p:cNvCxnSpPr>
            <a:stCxn id="33" idx="6"/>
            <a:endCxn id="37" idx="2"/>
          </p:cNvCxnSpPr>
          <p:nvPr/>
        </p:nvCxnSpPr>
        <p:spPr bwMode="auto">
          <a:xfrm>
            <a:off x="824160" y="4237236"/>
            <a:ext cx="1089892" cy="576235"/>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42" name="直接连接符 41"/>
          <p:cNvCxnSpPr>
            <a:stCxn id="34" idx="6"/>
            <a:endCxn id="37" idx="2"/>
          </p:cNvCxnSpPr>
          <p:nvPr/>
        </p:nvCxnSpPr>
        <p:spPr bwMode="auto">
          <a:xfrm flipV="1">
            <a:off x="824159" y="4813471"/>
            <a:ext cx="1089893" cy="4377"/>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43" name="直接连接符 42"/>
          <p:cNvCxnSpPr>
            <a:stCxn id="34" idx="6"/>
            <a:endCxn id="38" idx="2"/>
          </p:cNvCxnSpPr>
          <p:nvPr/>
        </p:nvCxnSpPr>
        <p:spPr bwMode="auto">
          <a:xfrm>
            <a:off x="824159" y="4817848"/>
            <a:ext cx="1085024" cy="661413"/>
          </a:xfrm>
          <a:prstGeom prst="line">
            <a:avLst/>
          </a:prstGeom>
          <a:solidFill>
            <a:srgbClr val="C0C0C0">
              <a:alpha val="0"/>
            </a:srgbClr>
          </a:solidFill>
          <a:ln w="28575" cap="flat" cmpd="sng" algn="ctr">
            <a:solidFill>
              <a:srgbClr val="FF0000"/>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44" name="Oval 7"/>
              <p:cNvSpPr/>
              <p:nvPr/>
            </p:nvSpPr>
            <p:spPr>
              <a:xfrm>
                <a:off x="467544" y="5304633"/>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4</m:t>
                          </m:r>
                        </m:sub>
                      </m:sSub>
                    </m:oMath>
                  </m:oMathPara>
                </a14:m>
                <a:endParaRPr lang="en-US" dirty="0"/>
              </a:p>
            </p:txBody>
          </p:sp>
        </mc:Choice>
        <mc:Fallback xmlns="">
          <p:sp>
            <p:nvSpPr>
              <p:cNvPr id="44" name="Oval 7"/>
              <p:cNvSpPr>
                <a:spLocks noRot="1" noChangeAspect="1" noMove="1" noResize="1" noEditPoints="1" noAdjustHandles="1" noChangeArrowheads="1" noChangeShapeType="1" noTextEdit="1"/>
              </p:cNvSpPr>
              <p:nvPr/>
            </p:nvSpPr>
            <p:spPr>
              <a:xfrm>
                <a:off x="467544" y="5304633"/>
                <a:ext cx="356615" cy="356615"/>
              </a:xfrm>
              <a:prstGeom prst="ellipse">
                <a:avLst/>
              </a:prstGeom>
              <a:blipFill>
                <a:blip r:embed="rId11"/>
                <a:stretch>
                  <a:fillRect/>
                </a:stretch>
              </a:blipFill>
            </p:spPr>
            <p:txBody>
              <a:bodyPr/>
              <a:lstStyle/>
              <a:p>
                <a:r>
                  <a:rPr lang="zh-CN" altLang="en-US">
                    <a:noFill/>
                  </a:rPr>
                  <a:t> </a:t>
                </a:r>
              </a:p>
            </p:txBody>
          </p:sp>
        </mc:Fallback>
      </mc:AlternateContent>
      <p:cxnSp>
        <p:nvCxnSpPr>
          <p:cNvPr id="45" name="直接连接符 44"/>
          <p:cNvCxnSpPr>
            <a:stCxn id="33" idx="6"/>
            <a:endCxn id="36" idx="2"/>
          </p:cNvCxnSpPr>
          <p:nvPr/>
        </p:nvCxnSpPr>
        <p:spPr bwMode="auto">
          <a:xfrm flipV="1">
            <a:off x="824160" y="4236417"/>
            <a:ext cx="1085025" cy="819"/>
          </a:xfrm>
          <a:prstGeom prst="line">
            <a:avLst/>
          </a:prstGeom>
          <a:solidFill>
            <a:srgbClr val="C0C0C0">
              <a:alpha val="0"/>
            </a:srgbClr>
          </a:solidFill>
          <a:ln w="28575" cap="flat" cmpd="sng" algn="ctr">
            <a:solidFill>
              <a:srgbClr val="FF0000"/>
            </a:solidFill>
            <a:prstDash val="solid"/>
            <a:round/>
            <a:headEnd type="none" w="med" len="med"/>
            <a:tailEnd type="none" w="med" len="med"/>
          </a:ln>
        </p:spPr>
      </p:cxnSp>
      <p:cxnSp>
        <p:nvCxnSpPr>
          <p:cNvPr id="47" name="直接连接符 46"/>
          <p:cNvCxnSpPr>
            <a:stCxn id="44" idx="6"/>
            <a:endCxn id="38" idx="2"/>
          </p:cNvCxnSpPr>
          <p:nvPr/>
        </p:nvCxnSpPr>
        <p:spPr bwMode="auto">
          <a:xfrm flipV="1">
            <a:off x="824159" y="5479261"/>
            <a:ext cx="1085024" cy="3680"/>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48" name="直接连接符 47"/>
          <p:cNvCxnSpPr>
            <a:stCxn id="44" idx="6"/>
            <a:endCxn id="37" idx="2"/>
          </p:cNvCxnSpPr>
          <p:nvPr/>
        </p:nvCxnSpPr>
        <p:spPr bwMode="auto">
          <a:xfrm flipV="1">
            <a:off x="824159" y="4813471"/>
            <a:ext cx="1089893" cy="669470"/>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49" name="Oval 5"/>
              <p:cNvSpPr/>
              <p:nvPr/>
            </p:nvSpPr>
            <p:spPr>
              <a:xfrm>
                <a:off x="2411795" y="3433731"/>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1</m:t>
                          </m:r>
                        </m:sub>
                      </m:sSub>
                    </m:oMath>
                  </m:oMathPara>
                </a14:m>
                <a:endParaRPr lang="en-US" dirty="0"/>
              </a:p>
            </p:txBody>
          </p:sp>
        </mc:Choice>
        <mc:Fallback xmlns="">
          <p:sp>
            <p:nvSpPr>
              <p:cNvPr id="49" name="Oval 5"/>
              <p:cNvSpPr>
                <a:spLocks noRot="1" noChangeAspect="1" noMove="1" noResize="1" noEditPoints="1" noAdjustHandles="1" noChangeArrowheads="1" noChangeShapeType="1" noTextEdit="1"/>
              </p:cNvSpPr>
              <p:nvPr/>
            </p:nvSpPr>
            <p:spPr>
              <a:xfrm>
                <a:off x="2411795" y="3433731"/>
                <a:ext cx="356615" cy="356615"/>
              </a:xfrm>
              <a:prstGeom prst="ellipse">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Oval 6"/>
              <p:cNvSpPr/>
              <p:nvPr/>
            </p:nvSpPr>
            <p:spPr>
              <a:xfrm>
                <a:off x="2410317" y="4054818"/>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2</m:t>
                          </m:r>
                        </m:sub>
                      </m:sSub>
                    </m:oMath>
                  </m:oMathPara>
                </a14:m>
                <a:endParaRPr lang="en-US" dirty="0"/>
              </a:p>
            </p:txBody>
          </p:sp>
        </mc:Choice>
        <mc:Fallback xmlns="">
          <p:sp>
            <p:nvSpPr>
              <p:cNvPr id="50" name="Oval 6"/>
              <p:cNvSpPr>
                <a:spLocks noRot="1" noChangeAspect="1" noMove="1" noResize="1" noEditPoints="1" noAdjustHandles="1" noChangeArrowheads="1" noChangeShapeType="1" noTextEdit="1"/>
              </p:cNvSpPr>
              <p:nvPr/>
            </p:nvSpPr>
            <p:spPr>
              <a:xfrm>
                <a:off x="2410317" y="4054818"/>
                <a:ext cx="356615" cy="356615"/>
              </a:xfrm>
              <a:prstGeom prst="ellipse">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Oval 7"/>
              <p:cNvSpPr/>
              <p:nvPr/>
            </p:nvSpPr>
            <p:spPr>
              <a:xfrm>
                <a:off x="2410316" y="4635430"/>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3</m:t>
                          </m:r>
                        </m:sub>
                      </m:sSub>
                    </m:oMath>
                  </m:oMathPara>
                </a14:m>
                <a:endParaRPr lang="en-US" dirty="0"/>
              </a:p>
            </p:txBody>
          </p:sp>
        </mc:Choice>
        <mc:Fallback xmlns="">
          <p:sp>
            <p:nvSpPr>
              <p:cNvPr id="51" name="Oval 7"/>
              <p:cNvSpPr>
                <a:spLocks noRot="1" noChangeAspect="1" noMove="1" noResize="1" noEditPoints="1" noAdjustHandles="1" noChangeArrowheads="1" noChangeShapeType="1" noTextEdit="1"/>
              </p:cNvSpPr>
              <p:nvPr/>
            </p:nvSpPr>
            <p:spPr>
              <a:xfrm>
                <a:off x="2410316" y="4635430"/>
                <a:ext cx="356615" cy="356615"/>
              </a:xfrm>
              <a:prstGeom prst="ellipse">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Oval 8"/>
              <p:cNvSpPr/>
              <p:nvPr/>
            </p:nvSpPr>
            <p:spPr>
              <a:xfrm>
                <a:off x="3851957" y="3429000"/>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1</m:t>
                          </m:r>
                        </m:sub>
                      </m:sSub>
                    </m:oMath>
                  </m:oMathPara>
                </a14:m>
                <a:endParaRPr lang="en-US" dirty="0"/>
              </a:p>
            </p:txBody>
          </p:sp>
        </mc:Choice>
        <mc:Fallback xmlns="">
          <p:sp>
            <p:nvSpPr>
              <p:cNvPr id="52" name="Oval 8"/>
              <p:cNvSpPr>
                <a:spLocks noRot="1" noChangeAspect="1" noMove="1" noResize="1" noEditPoints="1" noAdjustHandles="1" noChangeArrowheads="1" noChangeShapeType="1" noTextEdit="1"/>
              </p:cNvSpPr>
              <p:nvPr/>
            </p:nvSpPr>
            <p:spPr>
              <a:xfrm>
                <a:off x="3851957" y="3429000"/>
                <a:ext cx="356615" cy="356615"/>
              </a:xfrm>
              <a:prstGeom prst="ellipse">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Oval 9"/>
              <p:cNvSpPr/>
              <p:nvPr/>
            </p:nvSpPr>
            <p:spPr>
              <a:xfrm>
                <a:off x="3851957" y="4053999"/>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2</m:t>
                          </m:r>
                        </m:sub>
                      </m:sSub>
                    </m:oMath>
                  </m:oMathPara>
                </a14:m>
                <a:endParaRPr lang="en-US" dirty="0"/>
              </a:p>
            </p:txBody>
          </p:sp>
        </mc:Choice>
        <mc:Fallback xmlns="">
          <p:sp>
            <p:nvSpPr>
              <p:cNvPr id="53" name="Oval 9"/>
              <p:cNvSpPr>
                <a:spLocks noRot="1" noChangeAspect="1" noMove="1" noResize="1" noEditPoints="1" noAdjustHandles="1" noChangeArrowheads="1" noChangeShapeType="1" noTextEdit="1"/>
              </p:cNvSpPr>
              <p:nvPr/>
            </p:nvSpPr>
            <p:spPr>
              <a:xfrm>
                <a:off x="3851957" y="4053999"/>
                <a:ext cx="356615" cy="356615"/>
              </a:xfrm>
              <a:prstGeom prst="ellipse">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Oval 10"/>
              <p:cNvSpPr/>
              <p:nvPr/>
            </p:nvSpPr>
            <p:spPr>
              <a:xfrm>
                <a:off x="3856824" y="4631053"/>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3</m:t>
                          </m:r>
                        </m:sub>
                      </m:sSub>
                    </m:oMath>
                  </m:oMathPara>
                </a14:m>
                <a:endParaRPr lang="en-US" dirty="0"/>
              </a:p>
            </p:txBody>
          </p:sp>
        </mc:Choice>
        <mc:Fallback xmlns="">
          <p:sp>
            <p:nvSpPr>
              <p:cNvPr id="54" name="Oval 10"/>
              <p:cNvSpPr>
                <a:spLocks noRot="1" noChangeAspect="1" noMove="1" noResize="1" noEditPoints="1" noAdjustHandles="1" noChangeArrowheads="1" noChangeShapeType="1" noTextEdit="1"/>
              </p:cNvSpPr>
              <p:nvPr/>
            </p:nvSpPr>
            <p:spPr>
              <a:xfrm>
                <a:off x="3856824" y="4631053"/>
                <a:ext cx="356615" cy="356615"/>
              </a:xfrm>
              <a:prstGeom prst="ellipse">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Oval 11"/>
              <p:cNvSpPr/>
              <p:nvPr/>
            </p:nvSpPr>
            <p:spPr>
              <a:xfrm>
                <a:off x="3851955" y="5296843"/>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4</m:t>
                          </m:r>
                        </m:sub>
                      </m:sSub>
                    </m:oMath>
                  </m:oMathPara>
                </a14:m>
                <a:endParaRPr lang="en-US" dirty="0"/>
              </a:p>
            </p:txBody>
          </p:sp>
        </mc:Choice>
        <mc:Fallback xmlns="">
          <p:sp>
            <p:nvSpPr>
              <p:cNvPr id="55" name="Oval 11"/>
              <p:cNvSpPr>
                <a:spLocks noRot="1" noChangeAspect="1" noMove="1" noResize="1" noEditPoints="1" noAdjustHandles="1" noChangeArrowheads="1" noChangeShapeType="1" noTextEdit="1"/>
              </p:cNvSpPr>
              <p:nvPr/>
            </p:nvSpPr>
            <p:spPr>
              <a:xfrm>
                <a:off x="3851955" y="5296843"/>
                <a:ext cx="356615" cy="356615"/>
              </a:xfrm>
              <a:prstGeom prst="ellipse">
                <a:avLst/>
              </a:prstGeom>
              <a:blipFill>
                <a:blip r:embed="rId18"/>
                <a:stretch>
                  <a:fillRect/>
                </a:stretch>
              </a:blipFill>
            </p:spPr>
            <p:txBody>
              <a:bodyPr/>
              <a:lstStyle/>
              <a:p>
                <a:r>
                  <a:rPr lang="zh-CN" altLang="en-US">
                    <a:noFill/>
                  </a:rPr>
                  <a:t> </a:t>
                </a:r>
              </a:p>
            </p:txBody>
          </p:sp>
        </mc:Fallback>
      </mc:AlternateContent>
      <p:cxnSp>
        <p:nvCxnSpPr>
          <p:cNvPr id="56" name="直接连接符 55"/>
          <p:cNvCxnSpPr>
            <a:stCxn id="49" idx="6"/>
            <a:endCxn id="52" idx="2"/>
          </p:cNvCxnSpPr>
          <p:nvPr/>
        </p:nvCxnSpPr>
        <p:spPr bwMode="auto">
          <a:xfrm flipV="1">
            <a:off x="2768410" y="3607308"/>
            <a:ext cx="1083547" cy="4731"/>
          </a:xfrm>
          <a:prstGeom prst="line">
            <a:avLst/>
          </a:prstGeom>
          <a:solidFill>
            <a:srgbClr val="C0C0C0">
              <a:alpha val="0"/>
            </a:srgbClr>
          </a:solidFill>
          <a:ln w="28575" cap="flat" cmpd="sng" algn="ctr">
            <a:solidFill>
              <a:srgbClr val="0070C0"/>
            </a:solidFill>
            <a:prstDash val="solid"/>
            <a:round/>
            <a:headEnd type="none" w="med" len="med"/>
            <a:tailEnd type="none" w="med" len="med"/>
          </a:ln>
        </p:spPr>
      </p:cxnSp>
      <p:cxnSp>
        <p:nvCxnSpPr>
          <p:cNvPr id="57" name="直接连接符 56"/>
          <p:cNvCxnSpPr>
            <a:stCxn id="50" idx="6"/>
            <a:endCxn id="52" idx="2"/>
          </p:cNvCxnSpPr>
          <p:nvPr/>
        </p:nvCxnSpPr>
        <p:spPr bwMode="auto">
          <a:xfrm flipV="1">
            <a:off x="2766932" y="3607308"/>
            <a:ext cx="1085025" cy="625818"/>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58" name="直接连接符 57"/>
          <p:cNvCxnSpPr>
            <a:stCxn id="50" idx="6"/>
            <a:endCxn id="54" idx="2"/>
          </p:cNvCxnSpPr>
          <p:nvPr/>
        </p:nvCxnSpPr>
        <p:spPr bwMode="auto">
          <a:xfrm>
            <a:off x="2766932" y="4233126"/>
            <a:ext cx="1089892" cy="576235"/>
          </a:xfrm>
          <a:prstGeom prst="line">
            <a:avLst/>
          </a:prstGeom>
          <a:solidFill>
            <a:srgbClr val="C0C0C0">
              <a:alpha val="0"/>
            </a:srgbClr>
          </a:solidFill>
          <a:ln w="28575" cap="flat" cmpd="sng" algn="ctr">
            <a:solidFill>
              <a:srgbClr val="0070C0"/>
            </a:solidFill>
            <a:prstDash val="solid"/>
            <a:round/>
            <a:headEnd type="none" w="med" len="med"/>
            <a:tailEnd type="none" w="med" len="med"/>
          </a:ln>
        </p:spPr>
      </p:cxnSp>
      <p:cxnSp>
        <p:nvCxnSpPr>
          <p:cNvPr id="59" name="直接连接符 58"/>
          <p:cNvCxnSpPr>
            <a:stCxn id="51" idx="6"/>
            <a:endCxn id="54" idx="2"/>
          </p:cNvCxnSpPr>
          <p:nvPr/>
        </p:nvCxnSpPr>
        <p:spPr bwMode="auto">
          <a:xfrm flipV="1">
            <a:off x="2766931" y="4809361"/>
            <a:ext cx="1089893" cy="4377"/>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60" name="直接连接符 59"/>
          <p:cNvCxnSpPr>
            <a:stCxn id="51" idx="6"/>
            <a:endCxn id="55" idx="2"/>
          </p:cNvCxnSpPr>
          <p:nvPr/>
        </p:nvCxnSpPr>
        <p:spPr bwMode="auto">
          <a:xfrm>
            <a:off x="2766931" y="4813738"/>
            <a:ext cx="1085024" cy="661413"/>
          </a:xfrm>
          <a:prstGeom prst="line">
            <a:avLst/>
          </a:prstGeom>
          <a:solidFill>
            <a:srgbClr val="C0C0C0">
              <a:alpha val="0"/>
            </a:srgbClr>
          </a:solidFill>
          <a:ln w="28575" cap="flat" cmpd="sng" algn="ctr">
            <a:solidFill>
              <a:srgbClr val="0070C0"/>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61" name="Oval 7"/>
              <p:cNvSpPr/>
              <p:nvPr/>
            </p:nvSpPr>
            <p:spPr>
              <a:xfrm>
                <a:off x="2410316" y="5300523"/>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4</m:t>
                          </m:r>
                        </m:sub>
                      </m:sSub>
                    </m:oMath>
                  </m:oMathPara>
                </a14:m>
                <a:endParaRPr lang="en-US" dirty="0"/>
              </a:p>
            </p:txBody>
          </p:sp>
        </mc:Choice>
        <mc:Fallback xmlns="">
          <p:sp>
            <p:nvSpPr>
              <p:cNvPr id="61" name="Oval 7"/>
              <p:cNvSpPr>
                <a:spLocks noRot="1" noChangeAspect="1" noMove="1" noResize="1" noEditPoints="1" noAdjustHandles="1" noChangeArrowheads="1" noChangeShapeType="1" noTextEdit="1"/>
              </p:cNvSpPr>
              <p:nvPr/>
            </p:nvSpPr>
            <p:spPr>
              <a:xfrm>
                <a:off x="2410316" y="5300523"/>
                <a:ext cx="356615" cy="356615"/>
              </a:xfrm>
              <a:prstGeom prst="ellipse">
                <a:avLst/>
              </a:prstGeom>
              <a:blipFill>
                <a:blip r:embed="rId19"/>
                <a:stretch>
                  <a:fillRect/>
                </a:stretch>
              </a:blipFill>
            </p:spPr>
            <p:txBody>
              <a:bodyPr/>
              <a:lstStyle/>
              <a:p>
                <a:r>
                  <a:rPr lang="zh-CN" altLang="en-US">
                    <a:noFill/>
                  </a:rPr>
                  <a:t> </a:t>
                </a:r>
              </a:p>
            </p:txBody>
          </p:sp>
        </mc:Fallback>
      </mc:AlternateContent>
      <p:cxnSp>
        <p:nvCxnSpPr>
          <p:cNvPr id="62" name="直接连接符 61"/>
          <p:cNvCxnSpPr>
            <a:stCxn id="50" idx="6"/>
            <a:endCxn id="53" idx="2"/>
          </p:cNvCxnSpPr>
          <p:nvPr/>
        </p:nvCxnSpPr>
        <p:spPr bwMode="auto">
          <a:xfrm flipV="1">
            <a:off x="2766932" y="4232307"/>
            <a:ext cx="1085025" cy="819"/>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63" name="直接连接符 62"/>
          <p:cNvCxnSpPr>
            <a:stCxn id="61" idx="6"/>
            <a:endCxn id="55" idx="2"/>
          </p:cNvCxnSpPr>
          <p:nvPr/>
        </p:nvCxnSpPr>
        <p:spPr bwMode="auto">
          <a:xfrm flipV="1">
            <a:off x="2766931" y="5475151"/>
            <a:ext cx="1085024" cy="3680"/>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64" name="直接连接符 63"/>
          <p:cNvCxnSpPr>
            <a:stCxn id="61" idx="6"/>
            <a:endCxn id="54" idx="2"/>
          </p:cNvCxnSpPr>
          <p:nvPr/>
        </p:nvCxnSpPr>
        <p:spPr bwMode="auto">
          <a:xfrm flipV="1">
            <a:off x="2766931" y="4809361"/>
            <a:ext cx="1089893" cy="669470"/>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sp>
        <p:nvSpPr>
          <p:cNvPr id="65"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75</a:t>
            </a:fld>
            <a:endParaRPr lang="en-US" altLang="zh-CN" sz="1200" b="0">
              <a:ea typeface="Gulim" pitchFamily="34" charset="-127"/>
            </a:endParaRPr>
          </a:p>
        </p:txBody>
      </p:sp>
    </p:spTree>
    <p:extLst>
      <p:ext uri="{BB962C8B-B14F-4D97-AF65-F5344CB8AC3E}">
        <p14:creationId xmlns:p14="http://schemas.microsoft.com/office/powerpoint/2010/main" val="44788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txBox="1">
            <a:spLocks noChangeArrowheads="1"/>
          </p:cNvSpPr>
          <p:nvPr/>
        </p:nvSpPr>
        <p:spPr bwMode="auto">
          <a:xfrm>
            <a:off x="228600" y="957263"/>
            <a:ext cx="8591550" cy="11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Basic idea</a:t>
            </a:r>
          </a:p>
          <a:p>
            <a:pPr lvl="1" algn="just">
              <a:lnSpc>
                <a:spcPct val="95000"/>
              </a:lnSpc>
              <a:spcBef>
                <a:spcPct val="25000"/>
              </a:spcBef>
              <a:spcAft>
                <a:spcPct val="10000"/>
              </a:spcAft>
              <a:buSzPct val="60000"/>
              <a:defRPr/>
            </a:pPr>
            <a:r>
              <a:rPr lang="en-US" altLang="zh-CN" sz="2300" dirty="0">
                <a:latin typeface="+mn-lt"/>
                <a:cs typeface="ＭＳ Ｐゴシック" charset="-128"/>
              </a:rPr>
              <a:t>For the second half of objects, once a new object arrives, compute the optimal matching on the revealed part of the graph.</a:t>
            </a:r>
          </a:p>
          <a:p>
            <a:pPr lvl="1" algn="just">
              <a:lnSpc>
                <a:spcPct val="95000"/>
              </a:lnSpc>
              <a:spcBef>
                <a:spcPct val="25000"/>
              </a:spcBef>
              <a:spcAft>
                <a:spcPct val="10000"/>
              </a:spcAft>
              <a:buSzPct val="60000"/>
              <a:defRPr/>
            </a:pPr>
            <a:r>
              <a:rPr lang="en-US" altLang="zh-CN" sz="2300" dirty="0">
                <a:latin typeface="+mn-lt"/>
                <a:cs typeface="ＭＳ Ｐゴシック" charset="-128"/>
              </a:rPr>
              <a:t>Match the new object to its adjacent node in the optimal matching if possible.</a:t>
            </a:r>
          </a:p>
          <a:p>
            <a:pPr lvl="1" algn="just">
              <a:lnSpc>
                <a:spcPct val="95000"/>
              </a:lnSpc>
              <a:spcBef>
                <a:spcPct val="25000"/>
              </a:spcBef>
              <a:spcAft>
                <a:spcPct val="10000"/>
              </a:spcAft>
              <a:buSzPct val="60000"/>
              <a:defRPr/>
            </a:pPr>
            <a:endParaRPr lang="en-US" altLang="zh-CN" sz="2300" dirty="0">
              <a:latin typeface="+mn-lt"/>
              <a:cs typeface="ＭＳ Ｐゴシック" charset="-128"/>
            </a:endParaRPr>
          </a:p>
          <a:p>
            <a:pPr lvl="1" algn="just">
              <a:lnSpc>
                <a:spcPct val="95000"/>
              </a:lnSpc>
              <a:spcBef>
                <a:spcPct val="25000"/>
              </a:spcBef>
              <a:spcAft>
                <a:spcPct val="10000"/>
              </a:spcAft>
              <a:buSzPct val="60000"/>
              <a:defRPr/>
            </a:pPr>
            <a:endParaRPr lang="en-US" altLang="zh-CN" sz="2300" dirty="0">
              <a:latin typeface="+mn-lt"/>
              <a:cs typeface="ＭＳ Ｐゴシック" charset="-128"/>
            </a:endParaRPr>
          </a:p>
          <a:p>
            <a:pPr lvl="1" algn="just">
              <a:lnSpc>
                <a:spcPct val="95000"/>
              </a:lnSpc>
              <a:spcBef>
                <a:spcPct val="25000"/>
              </a:spcBef>
              <a:spcAft>
                <a:spcPct val="10000"/>
              </a:spcAft>
              <a:buSzPct val="60000"/>
              <a:defRPr/>
            </a:pPr>
            <a:endParaRPr lang="en-US" altLang="zh-CN" sz="2300" dirty="0">
              <a:latin typeface="+mn-lt"/>
              <a:cs typeface="ＭＳ Ｐゴシック" charset="-128"/>
            </a:endParaRPr>
          </a:p>
          <a:p>
            <a:pPr lvl="1" algn="just">
              <a:lnSpc>
                <a:spcPct val="95000"/>
              </a:lnSpc>
              <a:spcBef>
                <a:spcPct val="25000"/>
              </a:spcBef>
              <a:spcAft>
                <a:spcPct val="10000"/>
              </a:spcAft>
              <a:buSzPct val="60000"/>
              <a:defRPr/>
            </a:pPr>
            <a:endParaRPr lang="en-US" altLang="zh-CN" sz="2300" dirty="0">
              <a:latin typeface="+mn-lt"/>
              <a:cs typeface="ＭＳ Ｐゴシック" charset="-128"/>
            </a:endParaRPr>
          </a:p>
          <a:p>
            <a:pPr lvl="1" algn="just">
              <a:lnSpc>
                <a:spcPct val="95000"/>
              </a:lnSpc>
              <a:spcBef>
                <a:spcPct val="25000"/>
              </a:spcBef>
              <a:spcAft>
                <a:spcPct val="10000"/>
              </a:spcAft>
              <a:buSzPct val="60000"/>
              <a:defRPr/>
            </a:pPr>
            <a:endParaRPr lang="en-US" altLang="zh-CN" sz="2300" dirty="0">
              <a:latin typeface="+mn-lt"/>
              <a:cs typeface="ＭＳ Ｐゴシック" charset="-128"/>
            </a:endParaRPr>
          </a:p>
          <a:p>
            <a:pPr lvl="1" algn="just">
              <a:lnSpc>
                <a:spcPct val="95000"/>
              </a:lnSpc>
              <a:spcBef>
                <a:spcPct val="25000"/>
              </a:spcBef>
              <a:spcAft>
                <a:spcPct val="10000"/>
              </a:spcAft>
              <a:buSzPct val="60000"/>
              <a:defRPr/>
            </a:pPr>
            <a:endParaRPr lang="en-US" altLang="zh-CN" sz="3200" dirty="0">
              <a:latin typeface="+mn-lt"/>
              <a:cs typeface="ＭＳ Ｐゴシック" charset="-128"/>
            </a:endParaRPr>
          </a:p>
          <a:p>
            <a:pPr lvl="1" algn="just">
              <a:lnSpc>
                <a:spcPct val="95000"/>
              </a:lnSpc>
              <a:spcBef>
                <a:spcPct val="25000"/>
              </a:spcBef>
              <a:spcAft>
                <a:spcPct val="10000"/>
              </a:spcAft>
              <a:buSzPct val="60000"/>
              <a:defRPr/>
            </a:pPr>
            <a:r>
              <a:rPr lang="en-US" altLang="zh-CN" sz="2300" dirty="0">
                <a:cs typeface="ＭＳ Ｐゴシック" charset="-128"/>
              </a:rPr>
              <a:t>For the arrival order, the utility of TGOA is 22. </a:t>
            </a:r>
            <a:endParaRPr lang="en-US" altLang="zh-CN" sz="2400" b="0" dirty="0">
              <a:latin typeface="黑体" panose="02010609060101010101" pitchFamily="49" charset="-122"/>
            </a:endParaRPr>
          </a:p>
          <a:p>
            <a:pPr marL="349250" lvl="1" indent="0" algn="just">
              <a:lnSpc>
                <a:spcPct val="95000"/>
              </a:lnSpc>
              <a:spcBef>
                <a:spcPct val="25000"/>
              </a:spcBef>
              <a:spcAft>
                <a:spcPct val="10000"/>
              </a:spcAft>
              <a:buSzPct val="60000"/>
              <a:buNone/>
              <a:defRPr/>
            </a:pPr>
            <a:endParaRPr lang="en-US" altLang="zh-CN" sz="2300" dirty="0">
              <a:latin typeface="+mn-lt"/>
              <a:cs typeface="ＭＳ Ｐゴシック" charset="-128"/>
            </a:endParaRPr>
          </a:p>
          <a:p>
            <a:pPr lvl="1" algn="just">
              <a:lnSpc>
                <a:spcPct val="95000"/>
              </a:lnSpc>
              <a:spcBef>
                <a:spcPct val="25000"/>
              </a:spcBef>
              <a:spcAft>
                <a:spcPct val="10000"/>
              </a:spcAft>
              <a:buSzPct val="60000"/>
              <a:defRPr/>
            </a:pPr>
            <a:endParaRPr lang="en-US" altLang="zh-CN" sz="2300" dirty="0">
              <a:latin typeface="+mn-lt"/>
              <a:cs typeface="ＭＳ Ｐゴシック" charset="-128"/>
            </a:endParaRPr>
          </a:p>
        </p:txBody>
      </p:sp>
      <p:sp>
        <p:nvSpPr>
          <p:cNvPr id="6" name="标题 1"/>
          <p:cNvSpPr>
            <a:spLocks noGrp="1"/>
          </p:cNvSpPr>
          <p:nvPr>
            <p:ph type="title"/>
          </p:nvPr>
        </p:nvSpPr>
        <p:spPr>
          <a:xfrm>
            <a:off x="0" y="98425"/>
            <a:ext cx="9144000" cy="738188"/>
          </a:xfrm>
        </p:spPr>
        <p:txBody>
          <a:bodyPr/>
          <a:lstStyle/>
          <a:p>
            <a:pPr algn="ctr" eaLnBrk="1" hangingPunct="1"/>
            <a:r>
              <a:rPr lang="en-US" altLang="zh-CN" sz="3500" dirty="0"/>
              <a:t>TGOA Algorithm</a:t>
            </a:r>
            <a:endParaRPr lang="zh-CN" altLang="en-US" sz="3500" dirty="0"/>
          </a:p>
        </p:txBody>
      </p:sp>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extLst/>
              </p:nvPr>
            </p:nvGraphicFramePr>
            <p:xfrm>
              <a:off x="4572000" y="3487674"/>
              <a:ext cx="4248472" cy="2317590"/>
            </p:xfrm>
            <a:graphic>
              <a:graphicData uri="http://schemas.openxmlformats.org/drawingml/2006/table">
                <a:tbl>
                  <a:tblPr firstRow="1" bandRow="1">
                    <a:tableStyleId>{93296810-A885-4BE3-A3E7-6D5BEEA58F35}</a:tableStyleId>
                  </a:tblPr>
                  <a:tblGrid>
                    <a:gridCol w="768717">
                      <a:extLst>
                        <a:ext uri="{9D8B030D-6E8A-4147-A177-3AD203B41FA5}">
                          <a16:colId xmlns:a16="http://schemas.microsoft.com/office/drawing/2014/main" val="20000"/>
                        </a:ext>
                      </a:extLst>
                    </a:gridCol>
                    <a:gridCol w="695951">
                      <a:extLst>
                        <a:ext uri="{9D8B030D-6E8A-4147-A177-3AD203B41FA5}">
                          <a16:colId xmlns:a16="http://schemas.microsoft.com/office/drawing/2014/main" val="20001"/>
                        </a:ext>
                      </a:extLst>
                    </a:gridCol>
                    <a:gridCol w="695951">
                      <a:extLst>
                        <a:ext uri="{9D8B030D-6E8A-4147-A177-3AD203B41FA5}">
                          <a16:colId xmlns:a16="http://schemas.microsoft.com/office/drawing/2014/main" val="20002"/>
                        </a:ext>
                      </a:extLst>
                    </a:gridCol>
                    <a:gridCol w="695951">
                      <a:extLst>
                        <a:ext uri="{9D8B030D-6E8A-4147-A177-3AD203B41FA5}">
                          <a16:colId xmlns:a16="http://schemas.microsoft.com/office/drawing/2014/main" val="20003"/>
                        </a:ext>
                      </a:extLst>
                    </a:gridCol>
                    <a:gridCol w="695951">
                      <a:extLst>
                        <a:ext uri="{9D8B030D-6E8A-4147-A177-3AD203B41FA5}">
                          <a16:colId xmlns:a16="http://schemas.microsoft.com/office/drawing/2014/main" val="20004"/>
                        </a:ext>
                      </a:extLst>
                    </a:gridCol>
                    <a:gridCol w="695951">
                      <a:extLst>
                        <a:ext uri="{9D8B030D-6E8A-4147-A177-3AD203B41FA5}">
                          <a16:colId xmlns:a16="http://schemas.microsoft.com/office/drawing/2014/main" val="20005"/>
                        </a:ext>
                      </a:extLst>
                    </a:gridCol>
                  </a:tblGrid>
                  <a:tr h="463518">
                    <a:tc>
                      <a:txBody>
                        <a:bodyPr/>
                        <a:lstStyle/>
                        <a:p>
                          <a:endParaRPr lang="zh-CN" altLang="en-US" sz="1800" b="1" i="1" kern="1200" dirty="0">
                            <a:solidFill>
                              <a:schemeClr val="tx1"/>
                            </a:solidFill>
                            <a:latin typeface="Calibri" panose="020F0502020204030204" pitchFamily="34" charset="0"/>
                            <a:ea typeface="+mn-ea"/>
                            <a:cs typeface="+mn-cs"/>
                          </a:endParaRP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𝟏</m:t>
                                    </m:r>
                                  </m:sub>
                                </m:sSub>
                              </m:oMath>
                            </m:oMathPara>
                          </a14:m>
                          <a:endParaRPr lang="zh-CN" altLang="en-US" sz="1800" b="1" dirty="0">
                            <a:solidFill>
                              <a:schemeClr val="tx1"/>
                            </a:solidFill>
                            <a:latin typeface="Calibri" panose="020F0502020204030204" pitchFamily="34" charset="0"/>
                          </a:endParaRP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𝟐</m:t>
                                    </m:r>
                                  </m:sub>
                                </m:sSub>
                              </m:oMath>
                            </m:oMathPara>
                          </a14:m>
                          <a:endParaRPr lang="zh-CN" altLang="en-US" sz="1800" b="1" dirty="0">
                            <a:solidFill>
                              <a:schemeClr val="tx1"/>
                            </a:solidFill>
                            <a:latin typeface="Calibri" panose="020F0502020204030204" pitchFamily="34" charset="0"/>
                          </a:endParaRP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𝟑</m:t>
                                    </m:r>
                                  </m:sub>
                                </m:sSub>
                              </m:oMath>
                            </m:oMathPara>
                          </a14:m>
                          <a:endParaRPr lang="zh-CN" altLang="en-US" sz="1800" b="1" dirty="0">
                            <a:solidFill>
                              <a:schemeClr val="tx1"/>
                            </a:solidFill>
                            <a:latin typeface="Calibri" panose="020F0502020204030204" pitchFamily="34" charset="0"/>
                          </a:endParaRP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𝟒</m:t>
                                    </m:r>
                                  </m:sub>
                                </m:sSub>
                              </m:oMath>
                            </m:oMathPara>
                          </a14:m>
                          <a:endParaRPr lang="zh-CN" altLang="en-US" sz="1800" b="1" dirty="0">
                            <a:solidFill>
                              <a:schemeClr val="tx1"/>
                            </a:solidFill>
                            <a:latin typeface="Calibri" panose="020F0502020204030204" pitchFamily="34" charset="0"/>
                          </a:endParaRP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𝟓</m:t>
                                    </m:r>
                                  </m:sub>
                                </m:sSub>
                              </m:oMath>
                            </m:oMathPara>
                          </a14:m>
                          <a:endParaRPr lang="zh-CN" altLang="en-US" sz="1800" b="1" dirty="0">
                            <a:solidFill>
                              <a:schemeClr val="tx1"/>
                            </a:solidFill>
                            <a:latin typeface="Calibri" panose="020F0502020204030204" pitchFamily="34" charset="0"/>
                          </a:endParaRPr>
                        </a:p>
                      </a:txBody>
                      <a:tcPr anchor="ctr"/>
                    </a:tc>
                    <a:extLst>
                      <a:ext uri="{0D108BD9-81ED-4DB2-BD59-A6C34878D82A}">
                        <a16:rowId xmlns:a16="http://schemas.microsoft.com/office/drawing/2014/main" val="10000"/>
                      </a:ext>
                    </a:extLst>
                  </a:tr>
                  <a:tr h="463518">
                    <a:tc>
                      <a:txBody>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𝟏</m:t>
                                  </m:r>
                                </m:sub>
                              </m:sSub>
                            </m:oMath>
                          </a14:m>
                          <a:r>
                            <a:rPr lang="en-US" altLang="zh-CN" sz="1800" b="1" i="0" dirty="0">
                              <a:latin typeface="Calibri" panose="020F0502020204030204" pitchFamily="34" charset="0"/>
                            </a:rPr>
                            <a:t>(1)</a:t>
                          </a:r>
                          <a:endParaRPr lang="zh-CN" altLang="en-US" sz="1800" b="1" i="0" dirty="0">
                            <a:latin typeface="Calibri" panose="020F0502020204030204" pitchFamily="34" charset="0"/>
                          </a:endParaRPr>
                        </a:p>
                      </a:txBody>
                      <a:tcPr anchor="ctr"/>
                    </a:tc>
                    <a:tc>
                      <a:txBody>
                        <a:bodyPr/>
                        <a:lstStyle/>
                        <a:p>
                          <a:pPr algn="ctr"/>
                          <a:r>
                            <a:rPr lang="en-US" altLang="zh-CN" sz="1800" dirty="0">
                              <a:solidFill>
                                <a:srgbClr val="FF0000"/>
                              </a:solidFill>
                            </a:rPr>
                            <a:t>4</a:t>
                          </a:r>
                          <a:endParaRPr lang="zh-CN" altLang="en-US" sz="1800" dirty="0">
                            <a:solidFill>
                              <a:srgbClr val="FF0000"/>
                            </a:solidFill>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1"/>
                      </a:ext>
                    </a:extLst>
                  </a:tr>
                  <a:tr h="463518">
                    <a:tc>
                      <a:txBody>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𝟐</m:t>
                                  </m:r>
                                </m:sub>
                              </m:sSub>
                            </m:oMath>
                          </a14:m>
                          <a:r>
                            <a:rPr lang="en-US" altLang="zh-CN" sz="1800" b="1" i="0" dirty="0">
                              <a:latin typeface="Calibri" panose="020F0502020204030204" pitchFamily="34" charset="0"/>
                            </a:rPr>
                            <a:t>(1)</a:t>
                          </a:r>
                          <a:endParaRPr lang="zh-CN" altLang="en-US" sz="1800" b="1" i="0" dirty="0">
                            <a:latin typeface="Calibri" panose="020F0502020204030204" pitchFamily="34" charset="0"/>
                          </a:endParaRPr>
                        </a:p>
                      </a:txBody>
                      <a:tcPr anchor="ctr"/>
                    </a:tc>
                    <a:tc>
                      <a:txBody>
                        <a:bodyPr/>
                        <a:lstStyle/>
                        <a:p>
                          <a:pPr algn="ctr"/>
                          <a:r>
                            <a:rPr lang="en-US" altLang="zh-CN" sz="1800" dirty="0"/>
                            <a:t>3</a:t>
                          </a:r>
                          <a:endParaRPr lang="zh-CN" altLang="en-US" sz="1800" dirty="0">
                            <a:latin typeface="Calibri" panose="020F0502020204030204" pitchFamily="34" charset="0"/>
                          </a:endParaRPr>
                        </a:p>
                      </a:txBody>
                      <a:tcPr anchor="ctr"/>
                    </a:tc>
                    <a:tc>
                      <a:txBody>
                        <a:bodyPr/>
                        <a:lstStyle/>
                        <a:p>
                          <a:pPr algn="ctr"/>
                          <a:r>
                            <a:rPr lang="en-US" altLang="zh-CN" sz="1800" dirty="0">
                              <a:solidFill>
                                <a:srgbClr val="FF0000"/>
                              </a:solidFill>
                            </a:rPr>
                            <a:t>2</a:t>
                          </a:r>
                          <a:endParaRPr lang="zh-CN" altLang="en-US" sz="1800" dirty="0">
                            <a:solidFill>
                              <a:srgbClr val="FF0000"/>
                            </a:solidFill>
                            <a:latin typeface="Calibri" panose="020F0502020204030204" pitchFamily="34" charset="0"/>
                          </a:endParaRPr>
                        </a:p>
                      </a:txBody>
                      <a:tcPr anchor="ctr"/>
                    </a:tc>
                    <a:tc>
                      <a:txBody>
                        <a:bodyPr/>
                        <a:lstStyle/>
                        <a:p>
                          <a:pPr algn="ctr"/>
                          <a:r>
                            <a:rPr lang="en-US" altLang="zh-CN" sz="1800" dirty="0"/>
                            <a:t>7</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2"/>
                      </a:ext>
                    </a:extLst>
                  </a:tr>
                  <a:tr h="463518">
                    <a:tc>
                      <a:txBody>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𝟑</m:t>
                                  </m:r>
                                </m:sub>
                              </m:sSub>
                            </m:oMath>
                          </a14:m>
                          <a:r>
                            <a:rPr lang="en-US" altLang="zh-CN" sz="1800" b="1" i="0" dirty="0">
                              <a:latin typeface="Calibri" panose="020F0502020204030204" pitchFamily="34" charset="0"/>
                            </a:rPr>
                            <a:t>(1)</a:t>
                          </a:r>
                          <a:endParaRPr lang="zh-CN" altLang="en-US" sz="1800" b="1" i="0" dirty="0">
                            <a:latin typeface="Calibri" panose="020F0502020204030204" pitchFamily="34" charset="0"/>
                          </a:endParaRPr>
                        </a:p>
                      </a:txBody>
                      <a:tcPr anchor="ctr"/>
                    </a:tc>
                    <a:tc>
                      <a:txBody>
                        <a:bodyPr/>
                        <a:lstStyle/>
                        <a:p>
                          <a:pPr algn="ctr"/>
                          <a:r>
                            <a:rPr lang="en-US" altLang="zh-CN" sz="1800" dirty="0">
                              <a:latin typeface="+mn-lt"/>
                            </a:rPr>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solidFill>
                                <a:schemeClr val="tx1"/>
                              </a:solidFill>
                            </a:rPr>
                            <a:t>2</a:t>
                          </a:r>
                          <a:endParaRPr lang="zh-CN" altLang="en-US" sz="1800" dirty="0">
                            <a:solidFill>
                              <a:schemeClr val="tx1"/>
                            </a:solidFill>
                            <a:latin typeface="Calibri" panose="020F0502020204030204" pitchFamily="34" charset="0"/>
                          </a:endParaRPr>
                        </a:p>
                      </a:txBody>
                      <a:tcPr anchor="ctr"/>
                    </a:tc>
                    <a:tc>
                      <a:txBody>
                        <a:bodyPr/>
                        <a:lstStyle/>
                        <a:p>
                          <a:pPr algn="ctr"/>
                          <a:r>
                            <a:rPr lang="en-US" altLang="zh-CN" sz="1800" dirty="0">
                              <a:solidFill>
                                <a:srgbClr val="FF0000"/>
                              </a:solidFill>
                            </a:rPr>
                            <a:t>11</a:t>
                          </a:r>
                          <a:endParaRPr lang="zh-CN" altLang="en-US" sz="1800" dirty="0">
                            <a:solidFill>
                              <a:srgbClr val="FF0000"/>
                            </a:solidFill>
                            <a:latin typeface="Calibri" panose="020F0502020204030204" pitchFamily="34" charset="0"/>
                          </a:endParaRPr>
                        </a:p>
                      </a:txBody>
                      <a:tcPr anchor="ctr"/>
                    </a:tc>
                    <a:tc>
                      <a:txBody>
                        <a:bodyPr/>
                        <a:lstStyle/>
                        <a:p>
                          <a:pPr algn="ctr"/>
                          <a:r>
                            <a:rPr lang="en-US" altLang="zh-CN" sz="1800" dirty="0"/>
                            <a:t>-</a:t>
                          </a: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3"/>
                      </a:ext>
                    </a:extLst>
                  </a:tr>
                  <a:tr h="463518">
                    <a:tc>
                      <a:txBody>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𝟒</m:t>
                                  </m:r>
                                </m:sub>
                              </m:sSub>
                            </m:oMath>
                          </a14:m>
                          <a:r>
                            <a:rPr lang="en-US" altLang="zh-CN" sz="1800" b="1" i="0" dirty="0"/>
                            <a:t>(2)</a:t>
                          </a:r>
                          <a:endParaRPr lang="zh-CN" altLang="en-US" sz="1800" b="1" i="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6</a:t>
                          </a:r>
                          <a:endParaRPr lang="zh-CN" altLang="en-US" sz="1800" dirty="0">
                            <a:solidFill>
                              <a:schemeClr val="tx1"/>
                            </a:solidFill>
                            <a:latin typeface="Calibri" panose="020F0502020204030204" pitchFamily="34" charset="0"/>
                          </a:endParaRPr>
                        </a:p>
                      </a:txBody>
                      <a:tcPr anchor="ctr"/>
                    </a:tc>
                    <a:tc>
                      <a:txBody>
                        <a:bodyPr/>
                        <a:lstStyle/>
                        <a:p>
                          <a:pPr algn="ctr"/>
                          <a:r>
                            <a:rPr lang="en-US" altLang="zh-CN" sz="1800" dirty="0">
                              <a:solidFill>
                                <a:schemeClr val="tx1"/>
                              </a:solidFill>
                            </a:rPr>
                            <a:t>3</a:t>
                          </a:r>
                          <a:endParaRPr lang="zh-CN" altLang="en-US" sz="1800" dirty="0">
                            <a:solidFill>
                              <a:schemeClr val="tx1"/>
                            </a:solidFill>
                            <a:latin typeface="Calibri" panose="020F0502020204030204" pitchFamily="34" charset="0"/>
                          </a:endParaRPr>
                        </a:p>
                      </a:txBody>
                      <a:tcPr anchor="ctr"/>
                    </a:tc>
                    <a:tc>
                      <a:txBody>
                        <a:bodyPr/>
                        <a:lstStyle/>
                        <a:p>
                          <a:pPr algn="ctr"/>
                          <a:r>
                            <a:rPr lang="en-US" altLang="zh-CN" sz="1800" dirty="0">
                              <a:solidFill>
                                <a:srgbClr val="FF0000"/>
                              </a:solidFill>
                            </a:rPr>
                            <a:t>5</a:t>
                          </a: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4"/>
                      </a:ext>
                    </a:extLst>
                  </a:tr>
                </a:tbl>
              </a:graphicData>
            </a:graphic>
          </p:graphicFrame>
        </mc:Choice>
        <mc:Fallback xmlns="">
          <p:graphicFrame>
            <p:nvGraphicFramePr>
              <p:cNvPr id="4" name="表格 3"/>
              <p:cNvGraphicFramePr>
                <a:graphicFrameLocks noGrp="1"/>
              </p:cNvGraphicFramePr>
              <p:nvPr>
                <p:extLst/>
              </p:nvPr>
            </p:nvGraphicFramePr>
            <p:xfrm>
              <a:off x="4572000" y="3487674"/>
              <a:ext cx="4248472" cy="2317590"/>
            </p:xfrm>
            <a:graphic>
              <a:graphicData uri="http://schemas.openxmlformats.org/drawingml/2006/table">
                <a:tbl>
                  <a:tblPr firstRow="1" bandRow="1">
                    <a:tableStyleId>{93296810-A885-4BE3-A3E7-6D5BEEA58F35}</a:tableStyleId>
                  </a:tblPr>
                  <a:tblGrid>
                    <a:gridCol w="768717">
                      <a:extLst>
                        <a:ext uri="{9D8B030D-6E8A-4147-A177-3AD203B41FA5}">
                          <a16:colId xmlns:a16="http://schemas.microsoft.com/office/drawing/2014/main" val="20000"/>
                        </a:ext>
                      </a:extLst>
                    </a:gridCol>
                    <a:gridCol w="695951">
                      <a:extLst>
                        <a:ext uri="{9D8B030D-6E8A-4147-A177-3AD203B41FA5}">
                          <a16:colId xmlns:a16="http://schemas.microsoft.com/office/drawing/2014/main" val="20001"/>
                        </a:ext>
                      </a:extLst>
                    </a:gridCol>
                    <a:gridCol w="695951">
                      <a:extLst>
                        <a:ext uri="{9D8B030D-6E8A-4147-A177-3AD203B41FA5}">
                          <a16:colId xmlns:a16="http://schemas.microsoft.com/office/drawing/2014/main" val="20002"/>
                        </a:ext>
                      </a:extLst>
                    </a:gridCol>
                    <a:gridCol w="695951">
                      <a:extLst>
                        <a:ext uri="{9D8B030D-6E8A-4147-A177-3AD203B41FA5}">
                          <a16:colId xmlns:a16="http://schemas.microsoft.com/office/drawing/2014/main" val="20003"/>
                        </a:ext>
                      </a:extLst>
                    </a:gridCol>
                    <a:gridCol w="695951">
                      <a:extLst>
                        <a:ext uri="{9D8B030D-6E8A-4147-A177-3AD203B41FA5}">
                          <a16:colId xmlns:a16="http://schemas.microsoft.com/office/drawing/2014/main" val="20004"/>
                        </a:ext>
                      </a:extLst>
                    </a:gridCol>
                    <a:gridCol w="695951">
                      <a:extLst>
                        <a:ext uri="{9D8B030D-6E8A-4147-A177-3AD203B41FA5}">
                          <a16:colId xmlns:a16="http://schemas.microsoft.com/office/drawing/2014/main" val="20005"/>
                        </a:ext>
                      </a:extLst>
                    </a:gridCol>
                  </a:tblGrid>
                  <a:tr h="463518">
                    <a:tc>
                      <a:txBody>
                        <a:bodyPr/>
                        <a:lstStyle/>
                        <a:p>
                          <a:endParaRPr lang="zh-CN" altLang="en-US" sz="1800" b="1" i="1" kern="1200" dirty="0">
                            <a:solidFill>
                              <a:schemeClr val="tx1"/>
                            </a:solidFill>
                            <a:latin typeface="Calibri" panose="020F0502020204030204" pitchFamily="34" charset="0"/>
                            <a:ea typeface="+mn-ea"/>
                            <a:cs typeface="+mn-cs"/>
                          </a:endParaRPr>
                        </a:p>
                      </a:txBody>
                      <a:tcPr anchor="ctr"/>
                    </a:tc>
                    <a:tc>
                      <a:txBody>
                        <a:bodyPr/>
                        <a:lstStyle/>
                        <a:p>
                          <a:endParaRPr lang="zh-CN"/>
                        </a:p>
                      </a:txBody>
                      <a:tcPr anchor="ctr">
                        <a:blipFill>
                          <a:blip r:embed="rId3"/>
                          <a:stretch>
                            <a:fillRect l="-112281" t="-1316" r="-405263" b="-409211"/>
                          </a:stretch>
                        </a:blipFill>
                      </a:tcPr>
                    </a:tc>
                    <a:tc>
                      <a:txBody>
                        <a:bodyPr/>
                        <a:lstStyle/>
                        <a:p>
                          <a:endParaRPr lang="zh-CN"/>
                        </a:p>
                      </a:txBody>
                      <a:tcPr anchor="ctr">
                        <a:blipFill>
                          <a:blip r:embed="rId3"/>
                          <a:stretch>
                            <a:fillRect l="-212281" t="-1316" r="-305263" b="-409211"/>
                          </a:stretch>
                        </a:blipFill>
                      </a:tcPr>
                    </a:tc>
                    <a:tc>
                      <a:txBody>
                        <a:bodyPr/>
                        <a:lstStyle/>
                        <a:p>
                          <a:endParaRPr lang="zh-CN"/>
                        </a:p>
                      </a:txBody>
                      <a:tcPr anchor="ctr">
                        <a:blipFill>
                          <a:blip r:embed="rId3"/>
                          <a:stretch>
                            <a:fillRect l="-309565" t="-1316" r="-202609" b="-409211"/>
                          </a:stretch>
                        </a:blipFill>
                      </a:tcPr>
                    </a:tc>
                    <a:tc>
                      <a:txBody>
                        <a:bodyPr/>
                        <a:lstStyle/>
                        <a:p>
                          <a:endParaRPr lang="zh-CN"/>
                        </a:p>
                      </a:txBody>
                      <a:tcPr anchor="ctr">
                        <a:blipFill>
                          <a:blip r:embed="rId3"/>
                          <a:stretch>
                            <a:fillRect l="-413158" t="-1316" r="-104386" b="-409211"/>
                          </a:stretch>
                        </a:blipFill>
                      </a:tcPr>
                    </a:tc>
                    <a:tc>
                      <a:txBody>
                        <a:bodyPr/>
                        <a:lstStyle/>
                        <a:p>
                          <a:endParaRPr lang="zh-CN"/>
                        </a:p>
                      </a:txBody>
                      <a:tcPr anchor="ctr">
                        <a:blipFill>
                          <a:blip r:embed="rId3"/>
                          <a:stretch>
                            <a:fillRect l="-513158" t="-1316" r="-4386" b="-409211"/>
                          </a:stretch>
                        </a:blipFill>
                      </a:tcPr>
                    </a:tc>
                    <a:extLst>
                      <a:ext uri="{0D108BD9-81ED-4DB2-BD59-A6C34878D82A}">
                        <a16:rowId xmlns:a16="http://schemas.microsoft.com/office/drawing/2014/main" val="10000"/>
                      </a:ext>
                    </a:extLst>
                  </a:tr>
                  <a:tr h="463518">
                    <a:tc>
                      <a:txBody>
                        <a:bodyPr/>
                        <a:lstStyle/>
                        <a:p>
                          <a:endParaRPr lang="zh-CN"/>
                        </a:p>
                      </a:txBody>
                      <a:tcPr anchor="ctr">
                        <a:blipFill>
                          <a:blip r:embed="rId3"/>
                          <a:stretch>
                            <a:fillRect l="-1587" t="-101316" r="-457143" b="-309211"/>
                          </a:stretch>
                        </a:blipFill>
                      </a:tcPr>
                    </a:tc>
                    <a:tc>
                      <a:txBody>
                        <a:bodyPr/>
                        <a:lstStyle/>
                        <a:p>
                          <a:pPr algn="ctr"/>
                          <a:r>
                            <a:rPr lang="en-US" altLang="zh-CN" sz="1800" dirty="0">
                              <a:solidFill>
                                <a:srgbClr val="FF0000"/>
                              </a:solidFill>
                            </a:rPr>
                            <a:t>4</a:t>
                          </a:r>
                          <a:endParaRPr lang="zh-CN" altLang="en-US" sz="1800" dirty="0">
                            <a:solidFill>
                              <a:srgbClr val="FF0000"/>
                            </a:solidFill>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1"/>
                      </a:ext>
                    </a:extLst>
                  </a:tr>
                  <a:tr h="463518">
                    <a:tc>
                      <a:txBody>
                        <a:bodyPr/>
                        <a:lstStyle/>
                        <a:p>
                          <a:endParaRPr lang="zh-CN"/>
                        </a:p>
                      </a:txBody>
                      <a:tcPr anchor="ctr">
                        <a:blipFill>
                          <a:blip r:embed="rId3"/>
                          <a:stretch>
                            <a:fillRect l="-1587" t="-198701" r="-457143" b="-205195"/>
                          </a:stretch>
                        </a:blipFill>
                      </a:tcPr>
                    </a:tc>
                    <a:tc>
                      <a:txBody>
                        <a:bodyPr/>
                        <a:lstStyle/>
                        <a:p>
                          <a:pPr algn="ctr"/>
                          <a:r>
                            <a:rPr lang="en-US" altLang="zh-CN" sz="1800" dirty="0"/>
                            <a:t>3</a:t>
                          </a:r>
                          <a:endParaRPr lang="zh-CN" altLang="en-US" sz="1800" dirty="0">
                            <a:latin typeface="Calibri" panose="020F0502020204030204" pitchFamily="34" charset="0"/>
                          </a:endParaRPr>
                        </a:p>
                      </a:txBody>
                      <a:tcPr anchor="ctr"/>
                    </a:tc>
                    <a:tc>
                      <a:txBody>
                        <a:bodyPr/>
                        <a:lstStyle/>
                        <a:p>
                          <a:pPr algn="ctr"/>
                          <a:r>
                            <a:rPr lang="en-US" altLang="zh-CN" sz="1800" dirty="0">
                              <a:solidFill>
                                <a:srgbClr val="FF0000"/>
                              </a:solidFill>
                            </a:rPr>
                            <a:t>2</a:t>
                          </a:r>
                          <a:endParaRPr lang="zh-CN" altLang="en-US" sz="1800" dirty="0">
                            <a:solidFill>
                              <a:srgbClr val="FF0000"/>
                            </a:solidFill>
                            <a:latin typeface="Calibri" panose="020F0502020204030204" pitchFamily="34" charset="0"/>
                          </a:endParaRPr>
                        </a:p>
                      </a:txBody>
                      <a:tcPr anchor="ctr"/>
                    </a:tc>
                    <a:tc>
                      <a:txBody>
                        <a:bodyPr/>
                        <a:lstStyle/>
                        <a:p>
                          <a:pPr algn="ctr"/>
                          <a:r>
                            <a:rPr lang="en-US" altLang="zh-CN" sz="1800" dirty="0"/>
                            <a:t>7</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extLst>
                      <a:ext uri="{0D108BD9-81ED-4DB2-BD59-A6C34878D82A}">
                        <a16:rowId xmlns:a16="http://schemas.microsoft.com/office/drawing/2014/main" val="10002"/>
                      </a:ext>
                    </a:extLst>
                  </a:tr>
                  <a:tr h="463518">
                    <a:tc>
                      <a:txBody>
                        <a:bodyPr/>
                        <a:lstStyle/>
                        <a:p>
                          <a:endParaRPr lang="zh-CN"/>
                        </a:p>
                      </a:txBody>
                      <a:tcPr anchor="ctr">
                        <a:blipFill>
                          <a:blip r:embed="rId3"/>
                          <a:stretch>
                            <a:fillRect l="-1587" t="-302632" r="-457143" b="-107895"/>
                          </a:stretch>
                        </a:blipFill>
                      </a:tcPr>
                    </a:tc>
                    <a:tc>
                      <a:txBody>
                        <a:bodyPr/>
                        <a:lstStyle/>
                        <a:p>
                          <a:pPr algn="ctr"/>
                          <a:r>
                            <a:rPr lang="en-US" altLang="zh-CN" sz="1800" dirty="0">
                              <a:latin typeface="+mn-lt"/>
                            </a:rPr>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solidFill>
                                <a:schemeClr val="tx1"/>
                              </a:solidFill>
                            </a:rPr>
                            <a:t>2</a:t>
                          </a:r>
                          <a:endParaRPr lang="zh-CN" altLang="en-US" sz="1800" dirty="0">
                            <a:solidFill>
                              <a:schemeClr val="tx1"/>
                            </a:solidFill>
                            <a:latin typeface="Calibri" panose="020F0502020204030204" pitchFamily="34" charset="0"/>
                          </a:endParaRPr>
                        </a:p>
                      </a:txBody>
                      <a:tcPr anchor="ctr"/>
                    </a:tc>
                    <a:tc>
                      <a:txBody>
                        <a:bodyPr/>
                        <a:lstStyle/>
                        <a:p>
                          <a:pPr algn="ctr"/>
                          <a:r>
                            <a:rPr lang="en-US" altLang="zh-CN" sz="1800" dirty="0">
                              <a:solidFill>
                                <a:srgbClr val="FF0000"/>
                              </a:solidFill>
                            </a:rPr>
                            <a:t>11</a:t>
                          </a:r>
                          <a:endParaRPr lang="zh-CN" altLang="en-US" sz="1800" dirty="0">
                            <a:solidFill>
                              <a:srgbClr val="FF0000"/>
                            </a:solidFill>
                            <a:latin typeface="Calibri" panose="020F0502020204030204" pitchFamily="34" charset="0"/>
                          </a:endParaRPr>
                        </a:p>
                      </a:txBody>
                      <a:tcPr anchor="ctr"/>
                    </a:tc>
                    <a:tc>
                      <a:txBody>
                        <a:bodyPr/>
                        <a:lstStyle/>
                        <a:p>
                          <a:pPr algn="ctr"/>
                          <a:r>
                            <a:rPr lang="en-US" altLang="zh-CN" sz="1800" dirty="0"/>
                            <a:t>-</a:t>
                          </a: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3"/>
                      </a:ext>
                    </a:extLst>
                  </a:tr>
                  <a:tr h="463518">
                    <a:tc>
                      <a:txBody>
                        <a:bodyPr/>
                        <a:lstStyle/>
                        <a:p>
                          <a:endParaRPr lang="zh-CN"/>
                        </a:p>
                      </a:txBody>
                      <a:tcPr anchor="ctr">
                        <a:blipFill>
                          <a:blip r:embed="rId3"/>
                          <a:stretch>
                            <a:fillRect l="-1587" t="-402632" r="-457143" b="-7895"/>
                          </a:stretch>
                        </a:blipFill>
                      </a:tcP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a:t>
                          </a:r>
                          <a:endParaRPr lang="zh-CN" altLang="en-US" sz="1800" dirty="0">
                            <a:latin typeface="Calibri" panose="020F0502020204030204" pitchFamily="34" charset="0"/>
                          </a:endParaRPr>
                        </a:p>
                      </a:txBody>
                      <a:tcPr anchor="ctr"/>
                    </a:tc>
                    <a:tc>
                      <a:txBody>
                        <a:bodyPr/>
                        <a:lstStyle/>
                        <a:p>
                          <a:pPr algn="ctr"/>
                          <a:r>
                            <a:rPr lang="en-US" altLang="zh-CN" sz="1800" dirty="0"/>
                            <a:t>6</a:t>
                          </a:r>
                          <a:endParaRPr lang="zh-CN" altLang="en-US" sz="1800" dirty="0">
                            <a:solidFill>
                              <a:schemeClr val="tx1"/>
                            </a:solidFill>
                            <a:latin typeface="Calibri" panose="020F0502020204030204" pitchFamily="34" charset="0"/>
                          </a:endParaRPr>
                        </a:p>
                      </a:txBody>
                      <a:tcPr anchor="ctr"/>
                    </a:tc>
                    <a:tc>
                      <a:txBody>
                        <a:bodyPr/>
                        <a:lstStyle/>
                        <a:p>
                          <a:pPr algn="ctr"/>
                          <a:r>
                            <a:rPr lang="en-US" altLang="zh-CN" sz="1800" dirty="0">
                              <a:solidFill>
                                <a:schemeClr val="tx1"/>
                              </a:solidFill>
                            </a:rPr>
                            <a:t>3</a:t>
                          </a:r>
                          <a:endParaRPr lang="zh-CN" altLang="en-US" sz="1800" dirty="0">
                            <a:solidFill>
                              <a:schemeClr val="tx1"/>
                            </a:solidFill>
                            <a:latin typeface="Calibri" panose="020F0502020204030204" pitchFamily="34" charset="0"/>
                          </a:endParaRPr>
                        </a:p>
                      </a:txBody>
                      <a:tcPr anchor="ctr"/>
                    </a:tc>
                    <a:tc>
                      <a:txBody>
                        <a:bodyPr/>
                        <a:lstStyle/>
                        <a:p>
                          <a:pPr algn="ctr"/>
                          <a:r>
                            <a:rPr lang="en-US" altLang="zh-CN" sz="1800" dirty="0">
                              <a:solidFill>
                                <a:srgbClr val="FF0000"/>
                              </a:solidFill>
                            </a:rPr>
                            <a:t>5</a:t>
                          </a:r>
                          <a:endParaRPr lang="zh-CN" altLang="en-US" sz="1800" dirty="0">
                            <a:solidFill>
                              <a:srgbClr val="FF0000"/>
                            </a:solidFill>
                            <a:latin typeface="Calibri" panose="020F0502020204030204" pitchFamily="34" charset="0"/>
                          </a:endParaRPr>
                        </a:p>
                      </a:txBody>
                      <a:tcPr anchor="ct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65" name="Oval 5"/>
              <p:cNvSpPr/>
              <p:nvPr/>
            </p:nvSpPr>
            <p:spPr>
              <a:xfrm>
                <a:off x="469023" y="3437841"/>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1</m:t>
                          </m:r>
                        </m:sub>
                      </m:sSub>
                    </m:oMath>
                  </m:oMathPara>
                </a14:m>
                <a:endParaRPr lang="en-US" dirty="0"/>
              </a:p>
            </p:txBody>
          </p:sp>
        </mc:Choice>
        <mc:Fallback xmlns="">
          <p:sp>
            <p:nvSpPr>
              <p:cNvPr id="65" name="Oval 5"/>
              <p:cNvSpPr>
                <a:spLocks noRot="1" noChangeAspect="1" noMove="1" noResize="1" noEditPoints="1" noAdjustHandles="1" noChangeArrowheads="1" noChangeShapeType="1" noTextEdit="1"/>
              </p:cNvSpPr>
              <p:nvPr/>
            </p:nvSpPr>
            <p:spPr>
              <a:xfrm>
                <a:off x="469023" y="3437841"/>
                <a:ext cx="356615" cy="356615"/>
              </a:xfrm>
              <a:prstGeom prst="ellipse">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Oval 6"/>
              <p:cNvSpPr/>
              <p:nvPr/>
            </p:nvSpPr>
            <p:spPr>
              <a:xfrm>
                <a:off x="467545" y="4058928"/>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2</m:t>
                          </m:r>
                        </m:sub>
                      </m:sSub>
                    </m:oMath>
                  </m:oMathPara>
                </a14:m>
                <a:endParaRPr lang="en-US" dirty="0"/>
              </a:p>
            </p:txBody>
          </p:sp>
        </mc:Choice>
        <mc:Fallback xmlns="">
          <p:sp>
            <p:nvSpPr>
              <p:cNvPr id="66" name="Oval 6"/>
              <p:cNvSpPr>
                <a:spLocks noRot="1" noChangeAspect="1" noMove="1" noResize="1" noEditPoints="1" noAdjustHandles="1" noChangeArrowheads="1" noChangeShapeType="1" noTextEdit="1"/>
              </p:cNvSpPr>
              <p:nvPr/>
            </p:nvSpPr>
            <p:spPr>
              <a:xfrm>
                <a:off x="467545" y="4058928"/>
                <a:ext cx="356615" cy="356615"/>
              </a:xfrm>
              <a:prstGeom prst="ellipse">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Oval 7"/>
              <p:cNvSpPr/>
              <p:nvPr/>
            </p:nvSpPr>
            <p:spPr>
              <a:xfrm>
                <a:off x="467544" y="4639540"/>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3</m:t>
                          </m:r>
                        </m:sub>
                      </m:sSub>
                    </m:oMath>
                  </m:oMathPara>
                </a14:m>
                <a:endParaRPr lang="en-US" dirty="0"/>
              </a:p>
            </p:txBody>
          </p:sp>
        </mc:Choice>
        <mc:Fallback xmlns="">
          <p:sp>
            <p:nvSpPr>
              <p:cNvPr id="67" name="Oval 7"/>
              <p:cNvSpPr>
                <a:spLocks noRot="1" noChangeAspect="1" noMove="1" noResize="1" noEditPoints="1" noAdjustHandles="1" noChangeArrowheads="1" noChangeShapeType="1" noTextEdit="1"/>
              </p:cNvSpPr>
              <p:nvPr/>
            </p:nvSpPr>
            <p:spPr>
              <a:xfrm>
                <a:off x="467544" y="4639540"/>
                <a:ext cx="356615" cy="356615"/>
              </a:xfrm>
              <a:prstGeom prst="ellipse">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Oval 8"/>
              <p:cNvSpPr/>
              <p:nvPr/>
            </p:nvSpPr>
            <p:spPr>
              <a:xfrm>
                <a:off x="1909185" y="3433110"/>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1</m:t>
                          </m:r>
                        </m:sub>
                      </m:sSub>
                    </m:oMath>
                  </m:oMathPara>
                </a14:m>
                <a:endParaRPr lang="en-US" dirty="0"/>
              </a:p>
            </p:txBody>
          </p:sp>
        </mc:Choice>
        <mc:Fallback xmlns="">
          <p:sp>
            <p:nvSpPr>
              <p:cNvPr id="68" name="Oval 8"/>
              <p:cNvSpPr>
                <a:spLocks noRot="1" noChangeAspect="1" noMove="1" noResize="1" noEditPoints="1" noAdjustHandles="1" noChangeArrowheads="1" noChangeShapeType="1" noTextEdit="1"/>
              </p:cNvSpPr>
              <p:nvPr/>
            </p:nvSpPr>
            <p:spPr>
              <a:xfrm>
                <a:off x="1909185" y="3433110"/>
                <a:ext cx="356615" cy="356615"/>
              </a:xfrm>
              <a:prstGeom prst="ellipse">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Oval 9"/>
              <p:cNvSpPr/>
              <p:nvPr/>
            </p:nvSpPr>
            <p:spPr>
              <a:xfrm>
                <a:off x="1909185" y="4058109"/>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2</m:t>
                          </m:r>
                        </m:sub>
                      </m:sSub>
                    </m:oMath>
                  </m:oMathPara>
                </a14:m>
                <a:endParaRPr lang="en-US" dirty="0"/>
              </a:p>
            </p:txBody>
          </p:sp>
        </mc:Choice>
        <mc:Fallback xmlns="">
          <p:sp>
            <p:nvSpPr>
              <p:cNvPr id="69" name="Oval 9"/>
              <p:cNvSpPr>
                <a:spLocks noRot="1" noChangeAspect="1" noMove="1" noResize="1" noEditPoints="1" noAdjustHandles="1" noChangeArrowheads="1" noChangeShapeType="1" noTextEdit="1"/>
              </p:cNvSpPr>
              <p:nvPr/>
            </p:nvSpPr>
            <p:spPr>
              <a:xfrm>
                <a:off x="1909185" y="4058109"/>
                <a:ext cx="356615" cy="356615"/>
              </a:xfrm>
              <a:prstGeom prst="ellipse">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Oval 10"/>
              <p:cNvSpPr/>
              <p:nvPr/>
            </p:nvSpPr>
            <p:spPr>
              <a:xfrm>
                <a:off x="1914052" y="4635163"/>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3</m:t>
                          </m:r>
                        </m:sub>
                      </m:sSub>
                    </m:oMath>
                  </m:oMathPara>
                </a14:m>
                <a:endParaRPr lang="en-US" dirty="0"/>
              </a:p>
            </p:txBody>
          </p:sp>
        </mc:Choice>
        <mc:Fallback xmlns="">
          <p:sp>
            <p:nvSpPr>
              <p:cNvPr id="70" name="Oval 10"/>
              <p:cNvSpPr>
                <a:spLocks noRot="1" noChangeAspect="1" noMove="1" noResize="1" noEditPoints="1" noAdjustHandles="1" noChangeArrowheads="1" noChangeShapeType="1" noTextEdit="1"/>
              </p:cNvSpPr>
              <p:nvPr/>
            </p:nvSpPr>
            <p:spPr>
              <a:xfrm>
                <a:off x="1914052" y="4635163"/>
                <a:ext cx="356615" cy="356615"/>
              </a:xfrm>
              <a:prstGeom prst="ellipse">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Oval 11"/>
              <p:cNvSpPr/>
              <p:nvPr/>
            </p:nvSpPr>
            <p:spPr>
              <a:xfrm>
                <a:off x="1909183" y="5300953"/>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4</m:t>
                          </m:r>
                        </m:sub>
                      </m:sSub>
                    </m:oMath>
                  </m:oMathPara>
                </a14:m>
                <a:endParaRPr lang="en-US" dirty="0"/>
              </a:p>
            </p:txBody>
          </p:sp>
        </mc:Choice>
        <mc:Fallback xmlns="">
          <p:sp>
            <p:nvSpPr>
              <p:cNvPr id="71" name="Oval 11"/>
              <p:cNvSpPr>
                <a:spLocks noRot="1" noChangeAspect="1" noMove="1" noResize="1" noEditPoints="1" noAdjustHandles="1" noChangeArrowheads="1" noChangeShapeType="1" noTextEdit="1"/>
              </p:cNvSpPr>
              <p:nvPr/>
            </p:nvSpPr>
            <p:spPr>
              <a:xfrm>
                <a:off x="1909183" y="5300953"/>
                <a:ext cx="356615" cy="356615"/>
              </a:xfrm>
              <a:prstGeom prst="ellipse">
                <a:avLst/>
              </a:prstGeom>
              <a:blipFill>
                <a:blip r:embed="rId10"/>
                <a:stretch>
                  <a:fillRect/>
                </a:stretch>
              </a:blipFill>
            </p:spPr>
            <p:txBody>
              <a:bodyPr/>
              <a:lstStyle/>
              <a:p>
                <a:r>
                  <a:rPr lang="zh-CN" altLang="en-US">
                    <a:noFill/>
                  </a:rPr>
                  <a:t> </a:t>
                </a:r>
              </a:p>
            </p:txBody>
          </p:sp>
        </mc:Fallback>
      </mc:AlternateContent>
      <p:cxnSp>
        <p:nvCxnSpPr>
          <p:cNvPr id="72" name="直接连接符 71"/>
          <p:cNvCxnSpPr>
            <a:stCxn id="65" idx="6"/>
            <a:endCxn id="68" idx="2"/>
          </p:cNvCxnSpPr>
          <p:nvPr/>
        </p:nvCxnSpPr>
        <p:spPr bwMode="auto">
          <a:xfrm flipV="1">
            <a:off x="825638" y="3611418"/>
            <a:ext cx="1083547" cy="4731"/>
          </a:xfrm>
          <a:prstGeom prst="line">
            <a:avLst/>
          </a:prstGeom>
          <a:solidFill>
            <a:srgbClr val="C0C0C0">
              <a:alpha val="0"/>
            </a:srgbClr>
          </a:solidFill>
          <a:ln w="28575" cap="flat" cmpd="sng" algn="ctr">
            <a:solidFill>
              <a:srgbClr val="FF0000"/>
            </a:solidFill>
            <a:prstDash val="solid"/>
            <a:round/>
            <a:headEnd type="none" w="med" len="med"/>
            <a:tailEnd type="none" w="med" len="med"/>
          </a:ln>
        </p:spPr>
      </p:cxnSp>
      <p:cxnSp>
        <p:nvCxnSpPr>
          <p:cNvPr id="73" name="直接连接符 72"/>
          <p:cNvCxnSpPr>
            <a:stCxn id="66" idx="6"/>
            <a:endCxn id="68" idx="2"/>
          </p:cNvCxnSpPr>
          <p:nvPr/>
        </p:nvCxnSpPr>
        <p:spPr bwMode="auto">
          <a:xfrm flipV="1">
            <a:off x="824160" y="3611418"/>
            <a:ext cx="1085025" cy="625818"/>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74" name="直接连接符 73"/>
          <p:cNvCxnSpPr>
            <a:stCxn id="66" idx="6"/>
            <a:endCxn id="70" idx="2"/>
          </p:cNvCxnSpPr>
          <p:nvPr/>
        </p:nvCxnSpPr>
        <p:spPr bwMode="auto">
          <a:xfrm>
            <a:off x="824160" y="4237236"/>
            <a:ext cx="1089892" cy="576235"/>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75" name="直接连接符 74"/>
          <p:cNvCxnSpPr>
            <a:stCxn id="67" idx="6"/>
            <a:endCxn id="70" idx="2"/>
          </p:cNvCxnSpPr>
          <p:nvPr/>
        </p:nvCxnSpPr>
        <p:spPr bwMode="auto">
          <a:xfrm flipV="1">
            <a:off x="824159" y="4813471"/>
            <a:ext cx="1089893" cy="4377"/>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76" name="直接连接符 75"/>
          <p:cNvCxnSpPr>
            <a:stCxn id="67" idx="6"/>
            <a:endCxn id="71" idx="2"/>
          </p:cNvCxnSpPr>
          <p:nvPr/>
        </p:nvCxnSpPr>
        <p:spPr bwMode="auto">
          <a:xfrm>
            <a:off x="824159" y="4817848"/>
            <a:ext cx="1085024" cy="661413"/>
          </a:xfrm>
          <a:prstGeom prst="line">
            <a:avLst/>
          </a:prstGeom>
          <a:solidFill>
            <a:srgbClr val="C0C0C0">
              <a:alpha val="0"/>
            </a:srgbClr>
          </a:solidFill>
          <a:ln w="28575" cap="flat" cmpd="sng" algn="ctr">
            <a:solidFill>
              <a:srgbClr val="FF0000"/>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77" name="Oval 7"/>
              <p:cNvSpPr/>
              <p:nvPr/>
            </p:nvSpPr>
            <p:spPr>
              <a:xfrm>
                <a:off x="467544" y="5304633"/>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4</m:t>
                          </m:r>
                        </m:sub>
                      </m:sSub>
                    </m:oMath>
                  </m:oMathPara>
                </a14:m>
                <a:endParaRPr lang="en-US" dirty="0"/>
              </a:p>
            </p:txBody>
          </p:sp>
        </mc:Choice>
        <mc:Fallback xmlns="">
          <p:sp>
            <p:nvSpPr>
              <p:cNvPr id="77" name="Oval 7"/>
              <p:cNvSpPr>
                <a:spLocks noRot="1" noChangeAspect="1" noMove="1" noResize="1" noEditPoints="1" noAdjustHandles="1" noChangeArrowheads="1" noChangeShapeType="1" noTextEdit="1"/>
              </p:cNvSpPr>
              <p:nvPr/>
            </p:nvSpPr>
            <p:spPr>
              <a:xfrm>
                <a:off x="467544" y="5304633"/>
                <a:ext cx="356615" cy="356615"/>
              </a:xfrm>
              <a:prstGeom prst="ellipse">
                <a:avLst/>
              </a:prstGeom>
              <a:blipFill>
                <a:blip r:embed="rId11"/>
                <a:stretch>
                  <a:fillRect/>
                </a:stretch>
              </a:blipFill>
            </p:spPr>
            <p:txBody>
              <a:bodyPr/>
              <a:lstStyle/>
              <a:p>
                <a:r>
                  <a:rPr lang="zh-CN" altLang="en-US">
                    <a:noFill/>
                  </a:rPr>
                  <a:t> </a:t>
                </a:r>
              </a:p>
            </p:txBody>
          </p:sp>
        </mc:Fallback>
      </mc:AlternateContent>
      <p:cxnSp>
        <p:nvCxnSpPr>
          <p:cNvPr id="78" name="直接连接符 77"/>
          <p:cNvCxnSpPr>
            <a:stCxn id="66" idx="6"/>
            <a:endCxn id="69" idx="2"/>
          </p:cNvCxnSpPr>
          <p:nvPr/>
        </p:nvCxnSpPr>
        <p:spPr bwMode="auto">
          <a:xfrm flipV="1">
            <a:off x="824160" y="4236417"/>
            <a:ext cx="1085025" cy="819"/>
          </a:xfrm>
          <a:prstGeom prst="line">
            <a:avLst/>
          </a:prstGeom>
          <a:solidFill>
            <a:srgbClr val="C0C0C0">
              <a:alpha val="0"/>
            </a:srgbClr>
          </a:solidFill>
          <a:ln w="28575" cap="flat" cmpd="sng" algn="ctr">
            <a:solidFill>
              <a:srgbClr val="FF0000"/>
            </a:solidFill>
            <a:prstDash val="solid"/>
            <a:round/>
            <a:headEnd type="none" w="med" len="med"/>
            <a:tailEnd type="none" w="med" len="med"/>
          </a:ln>
        </p:spPr>
      </p:cxnSp>
      <p:cxnSp>
        <p:nvCxnSpPr>
          <p:cNvPr id="79" name="直接连接符 78"/>
          <p:cNvCxnSpPr>
            <a:stCxn id="77" idx="6"/>
            <a:endCxn id="71" idx="2"/>
          </p:cNvCxnSpPr>
          <p:nvPr/>
        </p:nvCxnSpPr>
        <p:spPr bwMode="auto">
          <a:xfrm flipV="1">
            <a:off x="824159" y="5479261"/>
            <a:ext cx="1085024" cy="3680"/>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80" name="直接连接符 79"/>
          <p:cNvCxnSpPr>
            <a:stCxn id="77" idx="6"/>
            <a:endCxn id="70" idx="2"/>
          </p:cNvCxnSpPr>
          <p:nvPr/>
        </p:nvCxnSpPr>
        <p:spPr bwMode="auto">
          <a:xfrm flipV="1">
            <a:off x="824159" y="4813471"/>
            <a:ext cx="1089893" cy="669470"/>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81" name="Oval 5"/>
              <p:cNvSpPr/>
              <p:nvPr/>
            </p:nvSpPr>
            <p:spPr>
              <a:xfrm>
                <a:off x="2411795" y="3433731"/>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1</m:t>
                          </m:r>
                        </m:sub>
                      </m:sSub>
                    </m:oMath>
                  </m:oMathPara>
                </a14:m>
                <a:endParaRPr lang="en-US" dirty="0"/>
              </a:p>
            </p:txBody>
          </p:sp>
        </mc:Choice>
        <mc:Fallback xmlns="">
          <p:sp>
            <p:nvSpPr>
              <p:cNvPr id="81" name="Oval 5"/>
              <p:cNvSpPr>
                <a:spLocks noRot="1" noChangeAspect="1" noMove="1" noResize="1" noEditPoints="1" noAdjustHandles="1" noChangeArrowheads="1" noChangeShapeType="1" noTextEdit="1"/>
              </p:cNvSpPr>
              <p:nvPr/>
            </p:nvSpPr>
            <p:spPr>
              <a:xfrm>
                <a:off x="2411795" y="3433731"/>
                <a:ext cx="356615" cy="356615"/>
              </a:xfrm>
              <a:prstGeom prst="ellipse">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Oval 6"/>
              <p:cNvSpPr/>
              <p:nvPr/>
            </p:nvSpPr>
            <p:spPr>
              <a:xfrm>
                <a:off x="2410317" y="4054818"/>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2</m:t>
                          </m:r>
                        </m:sub>
                      </m:sSub>
                    </m:oMath>
                  </m:oMathPara>
                </a14:m>
                <a:endParaRPr lang="en-US" dirty="0"/>
              </a:p>
            </p:txBody>
          </p:sp>
        </mc:Choice>
        <mc:Fallback xmlns="">
          <p:sp>
            <p:nvSpPr>
              <p:cNvPr id="82" name="Oval 6"/>
              <p:cNvSpPr>
                <a:spLocks noRot="1" noChangeAspect="1" noMove="1" noResize="1" noEditPoints="1" noAdjustHandles="1" noChangeArrowheads="1" noChangeShapeType="1" noTextEdit="1"/>
              </p:cNvSpPr>
              <p:nvPr/>
            </p:nvSpPr>
            <p:spPr>
              <a:xfrm>
                <a:off x="2410317" y="4054818"/>
                <a:ext cx="356615" cy="356615"/>
              </a:xfrm>
              <a:prstGeom prst="ellipse">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Oval 7"/>
              <p:cNvSpPr/>
              <p:nvPr/>
            </p:nvSpPr>
            <p:spPr>
              <a:xfrm>
                <a:off x="2410316" y="4635430"/>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3</m:t>
                          </m:r>
                        </m:sub>
                      </m:sSub>
                    </m:oMath>
                  </m:oMathPara>
                </a14:m>
                <a:endParaRPr lang="en-US" dirty="0"/>
              </a:p>
            </p:txBody>
          </p:sp>
        </mc:Choice>
        <mc:Fallback xmlns="">
          <p:sp>
            <p:nvSpPr>
              <p:cNvPr id="83" name="Oval 7"/>
              <p:cNvSpPr>
                <a:spLocks noRot="1" noChangeAspect="1" noMove="1" noResize="1" noEditPoints="1" noAdjustHandles="1" noChangeArrowheads="1" noChangeShapeType="1" noTextEdit="1"/>
              </p:cNvSpPr>
              <p:nvPr/>
            </p:nvSpPr>
            <p:spPr>
              <a:xfrm>
                <a:off x="2410316" y="4635430"/>
                <a:ext cx="356615" cy="356615"/>
              </a:xfrm>
              <a:prstGeom prst="ellipse">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Oval 8"/>
              <p:cNvSpPr/>
              <p:nvPr/>
            </p:nvSpPr>
            <p:spPr>
              <a:xfrm>
                <a:off x="3851957" y="3429000"/>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1</m:t>
                          </m:r>
                        </m:sub>
                      </m:sSub>
                    </m:oMath>
                  </m:oMathPara>
                </a14:m>
                <a:endParaRPr lang="en-US" dirty="0"/>
              </a:p>
            </p:txBody>
          </p:sp>
        </mc:Choice>
        <mc:Fallback xmlns="">
          <p:sp>
            <p:nvSpPr>
              <p:cNvPr id="84" name="Oval 8"/>
              <p:cNvSpPr>
                <a:spLocks noRot="1" noChangeAspect="1" noMove="1" noResize="1" noEditPoints="1" noAdjustHandles="1" noChangeArrowheads="1" noChangeShapeType="1" noTextEdit="1"/>
              </p:cNvSpPr>
              <p:nvPr/>
            </p:nvSpPr>
            <p:spPr>
              <a:xfrm>
                <a:off x="3851957" y="3429000"/>
                <a:ext cx="356615" cy="356615"/>
              </a:xfrm>
              <a:prstGeom prst="ellipse">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Oval 9"/>
              <p:cNvSpPr/>
              <p:nvPr/>
            </p:nvSpPr>
            <p:spPr>
              <a:xfrm>
                <a:off x="3851957" y="4053999"/>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2</m:t>
                          </m:r>
                        </m:sub>
                      </m:sSub>
                    </m:oMath>
                  </m:oMathPara>
                </a14:m>
                <a:endParaRPr lang="en-US" dirty="0"/>
              </a:p>
            </p:txBody>
          </p:sp>
        </mc:Choice>
        <mc:Fallback xmlns="">
          <p:sp>
            <p:nvSpPr>
              <p:cNvPr id="85" name="Oval 9"/>
              <p:cNvSpPr>
                <a:spLocks noRot="1" noChangeAspect="1" noMove="1" noResize="1" noEditPoints="1" noAdjustHandles="1" noChangeArrowheads="1" noChangeShapeType="1" noTextEdit="1"/>
              </p:cNvSpPr>
              <p:nvPr/>
            </p:nvSpPr>
            <p:spPr>
              <a:xfrm>
                <a:off x="3851957" y="4053999"/>
                <a:ext cx="356615" cy="356615"/>
              </a:xfrm>
              <a:prstGeom prst="ellipse">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Oval 10"/>
              <p:cNvSpPr/>
              <p:nvPr/>
            </p:nvSpPr>
            <p:spPr>
              <a:xfrm>
                <a:off x="3856824" y="4631053"/>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3</m:t>
                          </m:r>
                        </m:sub>
                      </m:sSub>
                    </m:oMath>
                  </m:oMathPara>
                </a14:m>
                <a:endParaRPr lang="en-US" dirty="0"/>
              </a:p>
            </p:txBody>
          </p:sp>
        </mc:Choice>
        <mc:Fallback xmlns="">
          <p:sp>
            <p:nvSpPr>
              <p:cNvPr id="86" name="Oval 10"/>
              <p:cNvSpPr>
                <a:spLocks noRot="1" noChangeAspect="1" noMove="1" noResize="1" noEditPoints="1" noAdjustHandles="1" noChangeArrowheads="1" noChangeShapeType="1" noTextEdit="1"/>
              </p:cNvSpPr>
              <p:nvPr/>
            </p:nvSpPr>
            <p:spPr>
              <a:xfrm>
                <a:off x="3856824" y="4631053"/>
                <a:ext cx="356615" cy="356615"/>
              </a:xfrm>
              <a:prstGeom prst="ellipse">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Oval 11"/>
              <p:cNvSpPr/>
              <p:nvPr/>
            </p:nvSpPr>
            <p:spPr>
              <a:xfrm>
                <a:off x="3851955" y="5296843"/>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4</m:t>
                          </m:r>
                        </m:sub>
                      </m:sSub>
                    </m:oMath>
                  </m:oMathPara>
                </a14:m>
                <a:endParaRPr lang="en-US" dirty="0"/>
              </a:p>
            </p:txBody>
          </p:sp>
        </mc:Choice>
        <mc:Fallback xmlns="">
          <p:sp>
            <p:nvSpPr>
              <p:cNvPr id="87" name="Oval 11"/>
              <p:cNvSpPr>
                <a:spLocks noRot="1" noChangeAspect="1" noMove="1" noResize="1" noEditPoints="1" noAdjustHandles="1" noChangeArrowheads="1" noChangeShapeType="1" noTextEdit="1"/>
              </p:cNvSpPr>
              <p:nvPr/>
            </p:nvSpPr>
            <p:spPr>
              <a:xfrm>
                <a:off x="3851955" y="5296843"/>
                <a:ext cx="356615" cy="356615"/>
              </a:xfrm>
              <a:prstGeom prst="ellipse">
                <a:avLst/>
              </a:prstGeom>
              <a:blipFill>
                <a:blip r:embed="rId18"/>
                <a:stretch>
                  <a:fillRect/>
                </a:stretch>
              </a:blipFill>
            </p:spPr>
            <p:txBody>
              <a:bodyPr/>
              <a:lstStyle/>
              <a:p>
                <a:r>
                  <a:rPr lang="zh-CN" altLang="en-US">
                    <a:noFill/>
                  </a:rPr>
                  <a:t> </a:t>
                </a:r>
              </a:p>
            </p:txBody>
          </p:sp>
        </mc:Fallback>
      </mc:AlternateContent>
      <p:cxnSp>
        <p:nvCxnSpPr>
          <p:cNvPr id="88" name="直接连接符 87"/>
          <p:cNvCxnSpPr>
            <a:stCxn id="81" idx="6"/>
            <a:endCxn id="84" idx="2"/>
          </p:cNvCxnSpPr>
          <p:nvPr/>
        </p:nvCxnSpPr>
        <p:spPr bwMode="auto">
          <a:xfrm flipV="1">
            <a:off x="2768410" y="3607308"/>
            <a:ext cx="1083547" cy="4731"/>
          </a:xfrm>
          <a:prstGeom prst="line">
            <a:avLst/>
          </a:prstGeom>
          <a:solidFill>
            <a:srgbClr val="C0C0C0">
              <a:alpha val="0"/>
            </a:srgbClr>
          </a:solidFill>
          <a:ln w="28575" cap="flat" cmpd="sng" algn="ctr">
            <a:solidFill>
              <a:srgbClr val="0070C0"/>
            </a:solidFill>
            <a:prstDash val="solid"/>
            <a:round/>
            <a:headEnd type="none" w="med" len="med"/>
            <a:tailEnd type="none" w="med" len="med"/>
          </a:ln>
        </p:spPr>
      </p:cxnSp>
      <p:cxnSp>
        <p:nvCxnSpPr>
          <p:cNvPr id="89" name="直接连接符 88"/>
          <p:cNvCxnSpPr>
            <a:stCxn id="82" idx="6"/>
            <a:endCxn id="84" idx="2"/>
          </p:cNvCxnSpPr>
          <p:nvPr/>
        </p:nvCxnSpPr>
        <p:spPr bwMode="auto">
          <a:xfrm flipV="1">
            <a:off x="2766932" y="3607308"/>
            <a:ext cx="1085025" cy="625818"/>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90" name="直接连接符 89"/>
          <p:cNvCxnSpPr>
            <a:stCxn id="82" idx="6"/>
            <a:endCxn id="86" idx="2"/>
          </p:cNvCxnSpPr>
          <p:nvPr/>
        </p:nvCxnSpPr>
        <p:spPr bwMode="auto">
          <a:xfrm>
            <a:off x="2766932" y="4233126"/>
            <a:ext cx="1089892" cy="576235"/>
          </a:xfrm>
          <a:prstGeom prst="line">
            <a:avLst/>
          </a:prstGeom>
          <a:solidFill>
            <a:srgbClr val="C0C0C0">
              <a:alpha val="0"/>
            </a:srgbClr>
          </a:solidFill>
          <a:ln w="28575" cap="flat" cmpd="sng" algn="ctr">
            <a:solidFill>
              <a:srgbClr val="0070C0"/>
            </a:solidFill>
            <a:prstDash val="solid"/>
            <a:round/>
            <a:headEnd type="none" w="med" len="med"/>
            <a:tailEnd type="none" w="med" len="med"/>
          </a:ln>
        </p:spPr>
      </p:cxnSp>
      <p:cxnSp>
        <p:nvCxnSpPr>
          <p:cNvPr id="91" name="直接连接符 90"/>
          <p:cNvCxnSpPr>
            <a:stCxn id="83" idx="6"/>
            <a:endCxn id="86" idx="2"/>
          </p:cNvCxnSpPr>
          <p:nvPr/>
        </p:nvCxnSpPr>
        <p:spPr bwMode="auto">
          <a:xfrm flipV="1">
            <a:off x="2766931" y="4809361"/>
            <a:ext cx="1089893" cy="4377"/>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92" name="直接连接符 91"/>
          <p:cNvCxnSpPr>
            <a:stCxn id="83" idx="6"/>
            <a:endCxn id="87" idx="2"/>
          </p:cNvCxnSpPr>
          <p:nvPr/>
        </p:nvCxnSpPr>
        <p:spPr bwMode="auto">
          <a:xfrm>
            <a:off x="2766931" y="4813738"/>
            <a:ext cx="1085024" cy="661413"/>
          </a:xfrm>
          <a:prstGeom prst="line">
            <a:avLst/>
          </a:prstGeom>
          <a:solidFill>
            <a:srgbClr val="C0C0C0">
              <a:alpha val="0"/>
            </a:srgbClr>
          </a:solidFill>
          <a:ln w="28575" cap="flat" cmpd="sng" algn="ctr">
            <a:solidFill>
              <a:srgbClr val="0070C0"/>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93" name="Oval 7"/>
              <p:cNvSpPr/>
              <p:nvPr/>
            </p:nvSpPr>
            <p:spPr>
              <a:xfrm>
                <a:off x="2410316" y="5300523"/>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4</m:t>
                          </m:r>
                        </m:sub>
                      </m:sSub>
                    </m:oMath>
                  </m:oMathPara>
                </a14:m>
                <a:endParaRPr lang="en-US" dirty="0"/>
              </a:p>
            </p:txBody>
          </p:sp>
        </mc:Choice>
        <mc:Fallback xmlns="">
          <p:sp>
            <p:nvSpPr>
              <p:cNvPr id="93" name="Oval 7"/>
              <p:cNvSpPr>
                <a:spLocks noRot="1" noChangeAspect="1" noMove="1" noResize="1" noEditPoints="1" noAdjustHandles="1" noChangeArrowheads="1" noChangeShapeType="1" noTextEdit="1"/>
              </p:cNvSpPr>
              <p:nvPr/>
            </p:nvSpPr>
            <p:spPr>
              <a:xfrm>
                <a:off x="2410316" y="5300523"/>
                <a:ext cx="356615" cy="356615"/>
              </a:xfrm>
              <a:prstGeom prst="ellipse">
                <a:avLst/>
              </a:prstGeom>
              <a:blipFill>
                <a:blip r:embed="rId19"/>
                <a:stretch>
                  <a:fillRect/>
                </a:stretch>
              </a:blipFill>
            </p:spPr>
            <p:txBody>
              <a:bodyPr/>
              <a:lstStyle/>
              <a:p>
                <a:r>
                  <a:rPr lang="zh-CN" altLang="en-US">
                    <a:noFill/>
                  </a:rPr>
                  <a:t> </a:t>
                </a:r>
              </a:p>
            </p:txBody>
          </p:sp>
        </mc:Fallback>
      </mc:AlternateContent>
      <p:cxnSp>
        <p:nvCxnSpPr>
          <p:cNvPr id="94" name="直接连接符 93"/>
          <p:cNvCxnSpPr>
            <a:stCxn id="82" idx="6"/>
            <a:endCxn id="85" idx="2"/>
          </p:cNvCxnSpPr>
          <p:nvPr/>
        </p:nvCxnSpPr>
        <p:spPr bwMode="auto">
          <a:xfrm flipV="1">
            <a:off x="2766932" y="4232307"/>
            <a:ext cx="1085025" cy="819"/>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95" name="直接连接符 94"/>
          <p:cNvCxnSpPr>
            <a:stCxn id="93" idx="6"/>
            <a:endCxn id="87" idx="2"/>
          </p:cNvCxnSpPr>
          <p:nvPr/>
        </p:nvCxnSpPr>
        <p:spPr bwMode="auto">
          <a:xfrm flipV="1">
            <a:off x="2766931" y="5475151"/>
            <a:ext cx="1085024" cy="3680"/>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96" name="直接连接符 95"/>
          <p:cNvCxnSpPr>
            <a:stCxn id="93" idx="6"/>
            <a:endCxn id="86" idx="2"/>
          </p:cNvCxnSpPr>
          <p:nvPr/>
        </p:nvCxnSpPr>
        <p:spPr bwMode="auto">
          <a:xfrm flipV="1">
            <a:off x="2766931" y="4809361"/>
            <a:ext cx="1089893" cy="669470"/>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97" name="Oval 11"/>
              <p:cNvSpPr/>
              <p:nvPr/>
            </p:nvSpPr>
            <p:spPr>
              <a:xfrm>
                <a:off x="1909183" y="5877272"/>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5</m:t>
                          </m:r>
                        </m:sub>
                      </m:sSub>
                    </m:oMath>
                  </m:oMathPara>
                </a14:m>
                <a:endParaRPr lang="en-US" dirty="0"/>
              </a:p>
            </p:txBody>
          </p:sp>
        </mc:Choice>
        <mc:Fallback xmlns="">
          <p:sp>
            <p:nvSpPr>
              <p:cNvPr id="97" name="Oval 11"/>
              <p:cNvSpPr>
                <a:spLocks noRot="1" noChangeAspect="1" noMove="1" noResize="1" noEditPoints="1" noAdjustHandles="1" noChangeArrowheads="1" noChangeShapeType="1" noTextEdit="1"/>
              </p:cNvSpPr>
              <p:nvPr/>
            </p:nvSpPr>
            <p:spPr>
              <a:xfrm>
                <a:off x="1909183" y="5877272"/>
                <a:ext cx="356615" cy="356615"/>
              </a:xfrm>
              <a:prstGeom prst="ellipse">
                <a:avLst/>
              </a:prstGeom>
              <a:blipFill>
                <a:blip r:embed="rId20"/>
                <a:stretch>
                  <a:fillRect/>
                </a:stretch>
              </a:blipFill>
            </p:spPr>
            <p:txBody>
              <a:bodyPr/>
              <a:lstStyle/>
              <a:p>
                <a:r>
                  <a:rPr lang="zh-CN" altLang="en-US">
                    <a:noFill/>
                  </a:rPr>
                  <a:t> </a:t>
                </a:r>
              </a:p>
            </p:txBody>
          </p:sp>
        </mc:Fallback>
      </mc:AlternateContent>
      <p:cxnSp>
        <p:nvCxnSpPr>
          <p:cNvPr id="98" name="直接连接符 97"/>
          <p:cNvCxnSpPr>
            <a:stCxn id="77" idx="6"/>
            <a:endCxn id="97" idx="2"/>
          </p:cNvCxnSpPr>
          <p:nvPr/>
        </p:nvCxnSpPr>
        <p:spPr bwMode="auto">
          <a:xfrm>
            <a:off x="824159" y="5482941"/>
            <a:ext cx="1085024" cy="572639"/>
          </a:xfrm>
          <a:prstGeom prst="line">
            <a:avLst/>
          </a:prstGeom>
          <a:solidFill>
            <a:srgbClr val="C0C0C0">
              <a:alpha val="0"/>
            </a:srgbClr>
          </a:solidFill>
          <a:ln w="28575" cap="flat" cmpd="sng" algn="ctr">
            <a:solidFill>
              <a:srgbClr val="FF0000"/>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99" name="Oval 11"/>
              <p:cNvSpPr/>
              <p:nvPr/>
            </p:nvSpPr>
            <p:spPr>
              <a:xfrm>
                <a:off x="3851954" y="5876758"/>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5</m:t>
                          </m:r>
                        </m:sub>
                      </m:sSub>
                    </m:oMath>
                  </m:oMathPara>
                </a14:m>
                <a:endParaRPr lang="en-US" dirty="0"/>
              </a:p>
            </p:txBody>
          </p:sp>
        </mc:Choice>
        <mc:Fallback xmlns="">
          <p:sp>
            <p:nvSpPr>
              <p:cNvPr id="99" name="Oval 11"/>
              <p:cNvSpPr>
                <a:spLocks noRot="1" noChangeAspect="1" noMove="1" noResize="1" noEditPoints="1" noAdjustHandles="1" noChangeArrowheads="1" noChangeShapeType="1" noTextEdit="1"/>
              </p:cNvSpPr>
              <p:nvPr/>
            </p:nvSpPr>
            <p:spPr>
              <a:xfrm>
                <a:off x="3851954" y="5876758"/>
                <a:ext cx="356615" cy="356615"/>
              </a:xfrm>
              <a:prstGeom prst="ellipse">
                <a:avLst/>
              </a:prstGeom>
              <a:blipFill>
                <a:blip r:embed="rId21"/>
                <a:stretch>
                  <a:fillRect/>
                </a:stretch>
              </a:blipFill>
            </p:spPr>
            <p:txBody>
              <a:bodyPr/>
              <a:lstStyle/>
              <a:p>
                <a:r>
                  <a:rPr lang="zh-CN" altLang="en-US">
                    <a:noFill/>
                  </a:rPr>
                  <a:t> </a:t>
                </a:r>
              </a:p>
            </p:txBody>
          </p:sp>
        </mc:Fallback>
      </mc:AlternateContent>
      <p:cxnSp>
        <p:nvCxnSpPr>
          <p:cNvPr id="100" name="直接连接符 99"/>
          <p:cNvCxnSpPr/>
          <p:nvPr/>
        </p:nvCxnSpPr>
        <p:spPr bwMode="auto">
          <a:xfrm>
            <a:off x="2756906" y="5497309"/>
            <a:ext cx="1085024" cy="572639"/>
          </a:xfrm>
          <a:prstGeom prst="line">
            <a:avLst/>
          </a:prstGeom>
          <a:solidFill>
            <a:srgbClr val="C0C0C0">
              <a:alpha val="0"/>
            </a:srgbClr>
          </a:solidFill>
          <a:ln w="28575" cap="flat" cmpd="sng" algn="ctr">
            <a:solidFill>
              <a:srgbClr val="0070C0"/>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101" name="矩形 100"/>
              <p:cNvSpPr/>
              <p:nvPr/>
            </p:nvSpPr>
            <p:spPr bwMode="auto">
              <a:xfrm>
                <a:off x="5508104" y="957263"/>
                <a:ext cx="3312368" cy="527521"/>
              </a:xfrm>
              <a:prstGeom prst="rect">
                <a:avLst/>
              </a:prstGeom>
              <a:solidFill>
                <a:srgbClr val="FFC000"/>
              </a:solidFill>
              <a:ln>
                <a:noFill/>
              </a:ln>
            </p:spPr>
            <p:txBody>
              <a:bodyPr anchor="ctr"/>
              <a:lstStyle/>
              <a:p>
                <a:pPr algn="ctr" eaLnBrk="1" hangingPunct="1"/>
                <a:r>
                  <a:rPr lang="en-US" altLang="zh-CN" sz="2000" dirty="0">
                    <a:latin typeface="+mn-lt"/>
                    <a:cs typeface="ＭＳ Ｐゴシック" charset="-128"/>
                  </a:rPr>
                  <a:t>Competitive Ratio CR</a:t>
                </a:r>
                <a:r>
                  <a:rPr lang="en-US" altLang="zh-CN" sz="2000" baseline="-25000" dirty="0">
                    <a:latin typeface="+mn-lt"/>
                    <a:cs typeface="ＭＳ Ｐゴシック" charset="-128"/>
                  </a:rPr>
                  <a:t>RO</a:t>
                </a:r>
                <a:r>
                  <a:rPr lang="en-US" altLang="zh-CN" sz="2000" dirty="0">
                    <a:latin typeface="+mn-lt"/>
                    <a:cs typeface="ＭＳ Ｐゴシック" charset="-128"/>
                  </a:rPr>
                  <a:t>=</a:t>
                </a:r>
                <a14:m>
                  <m:oMath xmlns:m="http://schemas.openxmlformats.org/officeDocument/2006/math">
                    <m:f>
                      <m:fPr>
                        <m:ctrlPr>
                          <a:rPr lang="en-US" altLang="zh-CN" sz="2000" i="1">
                            <a:latin typeface="Cambria Math" panose="02040503050406030204" pitchFamily="18" charset="0"/>
                            <a:ea typeface="黑体" panose="02010609060101010101" pitchFamily="49" charset="-122"/>
                          </a:rPr>
                        </m:ctrlPr>
                      </m:fPr>
                      <m:num>
                        <m:r>
                          <a:rPr lang="en-US" altLang="zh-CN" sz="2000" i="1">
                            <a:latin typeface="Cambria Math" panose="02040503050406030204" pitchFamily="18" charset="0"/>
                            <a:ea typeface="黑体" panose="02010609060101010101" pitchFamily="49" charset="-122"/>
                          </a:rPr>
                          <m:t>1</m:t>
                        </m:r>
                      </m:num>
                      <m:den>
                        <m:r>
                          <a:rPr lang="en-US" altLang="zh-CN" sz="2000" i="1" smtClean="0">
                            <a:latin typeface="Cambria Math" panose="02040503050406030204" pitchFamily="18" charset="0"/>
                            <a:ea typeface="黑体" panose="02010609060101010101" pitchFamily="49" charset="-122"/>
                          </a:rPr>
                          <m:t>4</m:t>
                        </m:r>
                      </m:den>
                    </m:f>
                  </m:oMath>
                </a14:m>
                <a:endParaRPr lang="zh-CN" altLang="en-US" sz="2000" dirty="0">
                  <a:latin typeface="+mn-lt"/>
                  <a:cs typeface="ＭＳ Ｐゴシック" charset="-128"/>
                </a:endParaRPr>
              </a:p>
            </p:txBody>
          </p:sp>
        </mc:Choice>
        <mc:Fallback xmlns="">
          <p:sp>
            <p:nvSpPr>
              <p:cNvPr id="101" name="矩形 100"/>
              <p:cNvSpPr>
                <a:spLocks noRot="1" noChangeAspect="1" noMove="1" noResize="1" noEditPoints="1" noAdjustHandles="1" noChangeArrowheads="1" noChangeShapeType="1" noTextEdit="1"/>
              </p:cNvSpPr>
              <p:nvPr/>
            </p:nvSpPr>
            <p:spPr bwMode="auto">
              <a:xfrm>
                <a:off x="5508104" y="957263"/>
                <a:ext cx="3312368" cy="527521"/>
              </a:xfrm>
              <a:prstGeom prst="rect">
                <a:avLst/>
              </a:prstGeom>
              <a:blipFill>
                <a:blip r:embed="rId22"/>
                <a:stretch>
                  <a:fillRect l="-1657" b="-6897"/>
                </a:stretch>
              </a:blipFill>
              <a:ln>
                <a:noFill/>
              </a:ln>
            </p:spPr>
            <p:txBody>
              <a:bodyPr/>
              <a:lstStyle/>
              <a:p>
                <a:r>
                  <a:rPr lang="zh-CN" altLang="en-US">
                    <a:noFill/>
                  </a:rPr>
                  <a:t> </a:t>
                </a:r>
              </a:p>
            </p:txBody>
          </p:sp>
        </mc:Fallback>
      </mc:AlternateContent>
      <p:sp>
        <p:nvSpPr>
          <p:cNvPr id="42"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76</a:t>
            </a:fld>
            <a:endParaRPr lang="en-US" altLang="zh-CN" sz="1200" b="0">
              <a:ea typeface="Gulim" pitchFamily="34" charset="-127"/>
            </a:endParaRPr>
          </a:p>
        </p:txBody>
      </p:sp>
    </p:spTree>
    <p:extLst>
      <p:ext uri="{BB962C8B-B14F-4D97-AF65-F5344CB8AC3E}">
        <p14:creationId xmlns:p14="http://schemas.microsoft.com/office/powerpoint/2010/main" val="212410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txBox="1">
            <a:spLocks noChangeArrowheads="1"/>
          </p:cNvSpPr>
          <p:nvPr/>
        </p:nvSpPr>
        <p:spPr bwMode="auto">
          <a:xfrm>
            <a:off x="228600" y="957263"/>
            <a:ext cx="8591550" cy="2831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Basic idea</a:t>
            </a:r>
          </a:p>
          <a:p>
            <a:pPr lvl="1" algn="just">
              <a:lnSpc>
                <a:spcPct val="95000"/>
              </a:lnSpc>
              <a:spcBef>
                <a:spcPct val="25000"/>
              </a:spcBef>
              <a:spcAft>
                <a:spcPct val="10000"/>
              </a:spcAft>
              <a:buSzPct val="60000"/>
              <a:defRPr/>
            </a:pPr>
            <a:r>
              <a:rPr lang="en-US" altLang="zh-CN" sz="2300" dirty="0">
                <a:latin typeface="+mn-lt"/>
                <a:cs typeface="ＭＳ Ｐゴシック" charset="-128"/>
              </a:rPr>
              <a:t>Although TGOA provides a better competitive ratio, it has high computational complexity due to the offline optimal matching algorithm, e.g. Hungary algorithm.</a:t>
            </a:r>
          </a:p>
          <a:p>
            <a:pPr lvl="1" algn="just">
              <a:lnSpc>
                <a:spcPct val="95000"/>
              </a:lnSpc>
              <a:spcBef>
                <a:spcPct val="25000"/>
              </a:spcBef>
              <a:spcAft>
                <a:spcPct val="10000"/>
              </a:spcAft>
              <a:buSzPct val="60000"/>
              <a:defRPr/>
            </a:pPr>
            <a:endParaRPr lang="en-US" altLang="zh-CN" sz="2400" dirty="0"/>
          </a:p>
          <a:p>
            <a:pPr lvl="1" algn="just">
              <a:lnSpc>
                <a:spcPct val="95000"/>
              </a:lnSpc>
              <a:spcBef>
                <a:spcPct val="25000"/>
              </a:spcBef>
              <a:spcAft>
                <a:spcPct val="10000"/>
              </a:spcAft>
              <a:buSzPct val="60000"/>
              <a:defRPr/>
            </a:pPr>
            <a:r>
              <a:rPr lang="en-US" altLang="zh-CN" sz="2400" dirty="0"/>
              <a:t>Optimize the efficiency using a greedy solution to get the offline matching instead of the offline optimal matching  in the second phase.</a:t>
            </a:r>
            <a:endParaRPr lang="en-US" altLang="zh-CN" sz="2300" dirty="0">
              <a:latin typeface="+mn-lt"/>
              <a:cs typeface="ＭＳ Ｐゴシック" charset="-128"/>
            </a:endParaRPr>
          </a:p>
          <a:p>
            <a:pPr lvl="1" algn="just">
              <a:lnSpc>
                <a:spcPct val="95000"/>
              </a:lnSpc>
              <a:spcBef>
                <a:spcPct val="25000"/>
              </a:spcBef>
              <a:spcAft>
                <a:spcPct val="10000"/>
              </a:spcAft>
              <a:buSzPct val="60000"/>
              <a:defRPr/>
            </a:pPr>
            <a:endParaRPr lang="en-US" altLang="zh-CN" sz="2300" dirty="0">
              <a:latin typeface="+mn-lt"/>
              <a:cs typeface="ＭＳ Ｐゴシック" charset="-128"/>
            </a:endParaRPr>
          </a:p>
          <a:p>
            <a:pPr lvl="1" algn="just">
              <a:lnSpc>
                <a:spcPct val="95000"/>
              </a:lnSpc>
              <a:spcBef>
                <a:spcPct val="25000"/>
              </a:spcBef>
              <a:spcAft>
                <a:spcPct val="10000"/>
              </a:spcAft>
              <a:buSzPct val="60000"/>
              <a:defRPr/>
            </a:pPr>
            <a:endParaRPr lang="en-US" altLang="zh-CN" sz="2300" dirty="0">
              <a:latin typeface="+mn-lt"/>
              <a:cs typeface="ＭＳ Ｐゴシック" charset="-128"/>
            </a:endParaRPr>
          </a:p>
          <a:p>
            <a:pPr lvl="1" algn="just">
              <a:lnSpc>
                <a:spcPct val="95000"/>
              </a:lnSpc>
              <a:spcBef>
                <a:spcPct val="25000"/>
              </a:spcBef>
              <a:spcAft>
                <a:spcPct val="10000"/>
              </a:spcAft>
              <a:buSzPct val="60000"/>
              <a:defRPr/>
            </a:pPr>
            <a:endParaRPr lang="en-US" altLang="zh-CN" sz="2300" dirty="0">
              <a:latin typeface="+mn-lt"/>
              <a:cs typeface="ＭＳ Ｐゴシック" charset="-128"/>
            </a:endParaRPr>
          </a:p>
          <a:p>
            <a:pPr lvl="1" algn="just">
              <a:lnSpc>
                <a:spcPct val="95000"/>
              </a:lnSpc>
              <a:spcBef>
                <a:spcPct val="25000"/>
              </a:spcBef>
              <a:spcAft>
                <a:spcPct val="10000"/>
              </a:spcAft>
              <a:buSzPct val="60000"/>
              <a:defRPr/>
            </a:pPr>
            <a:endParaRPr lang="en-US" altLang="zh-CN" sz="2300" dirty="0">
              <a:latin typeface="+mn-lt"/>
              <a:cs typeface="ＭＳ Ｐゴシック" charset="-128"/>
            </a:endParaRPr>
          </a:p>
          <a:p>
            <a:pPr marL="349250" lvl="1" indent="0" algn="just">
              <a:lnSpc>
                <a:spcPct val="95000"/>
              </a:lnSpc>
              <a:spcBef>
                <a:spcPct val="25000"/>
              </a:spcBef>
              <a:spcAft>
                <a:spcPct val="10000"/>
              </a:spcAft>
              <a:buSzPct val="60000"/>
              <a:buNone/>
              <a:defRPr/>
            </a:pPr>
            <a:endParaRPr lang="en-US" altLang="zh-CN" sz="2300" dirty="0">
              <a:latin typeface="+mn-lt"/>
              <a:cs typeface="ＭＳ Ｐゴシック" charset="-128"/>
            </a:endParaRPr>
          </a:p>
          <a:p>
            <a:pPr lvl="1" algn="just">
              <a:lnSpc>
                <a:spcPct val="95000"/>
              </a:lnSpc>
              <a:spcBef>
                <a:spcPct val="25000"/>
              </a:spcBef>
              <a:spcAft>
                <a:spcPct val="10000"/>
              </a:spcAft>
              <a:buSzPct val="60000"/>
              <a:defRPr/>
            </a:pPr>
            <a:endParaRPr lang="en-US" altLang="zh-CN" sz="2300" dirty="0">
              <a:latin typeface="+mn-lt"/>
              <a:cs typeface="ＭＳ Ｐゴシック" charset="-128"/>
            </a:endParaRPr>
          </a:p>
        </p:txBody>
      </p:sp>
      <p:sp>
        <p:nvSpPr>
          <p:cNvPr id="6" name="标题 1"/>
          <p:cNvSpPr>
            <a:spLocks noGrp="1"/>
          </p:cNvSpPr>
          <p:nvPr>
            <p:ph type="title"/>
          </p:nvPr>
        </p:nvSpPr>
        <p:spPr>
          <a:xfrm>
            <a:off x="395536" y="98425"/>
            <a:ext cx="8748464" cy="738188"/>
          </a:xfrm>
        </p:spPr>
        <p:txBody>
          <a:bodyPr/>
          <a:lstStyle/>
          <a:p>
            <a:pPr eaLnBrk="1" hangingPunct="1"/>
            <a:r>
              <a:rPr lang="en-US" altLang="zh-CN" sz="3500" dirty="0"/>
              <a:t>TGOA-Greedy Algorithm</a:t>
            </a:r>
            <a:endParaRPr lang="zh-CN" altLang="en-US" sz="3500" dirty="0"/>
          </a:p>
        </p:txBody>
      </p:sp>
      <mc:AlternateContent xmlns:mc="http://schemas.openxmlformats.org/markup-compatibility/2006" xmlns:a14="http://schemas.microsoft.com/office/drawing/2010/main">
        <mc:Choice Requires="a14">
          <p:sp>
            <p:nvSpPr>
              <p:cNvPr id="101" name="矩形 100"/>
              <p:cNvSpPr/>
              <p:nvPr/>
            </p:nvSpPr>
            <p:spPr bwMode="auto">
              <a:xfrm>
                <a:off x="5508104" y="957263"/>
                <a:ext cx="3312368" cy="527521"/>
              </a:xfrm>
              <a:prstGeom prst="rect">
                <a:avLst/>
              </a:prstGeom>
              <a:solidFill>
                <a:srgbClr val="FFC000"/>
              </a:solidFill>
              <a:ln>
                <a:noFill/>
              </a:ln>
            </p:spPr>
            <p:txBody>
              <a:bodyPr anchor="ctr"/>
              <a:lstStyle/>
              <a:p>
                <a:pPr algn="ctr" eaLnBrk="1" hangingPunct="1"/>
                <a:r>
                  <a:rPr lang="en-US" altLang="zh-CN" sz="2000" dirty="0">
                    <a:latin typeface="+mn-lt"/>
                    <a:cs typeface="ＭＳ Ｐゴシック" charset="-128"/>
                  </a:rPr>
                  <a:t>Competitive Ratio CR</a:t>
                </a:r>
                <a:r>
                  <a:rPr lang="en-US" altLang="zh-CN" sz="2000" baseline="-25000" dirty="0">
                    <a:latin typeface="+mn-lt"/>
                    <a:cs typeface="ＭＳ Ｐゴシック" charset="-128"/>
                  </a:rPr>
                  <a:t>RO</a:t>
                </a:r>
                <a:r>
                  <a:rPr lang="en-US" altLang="zh-CN" sz="2000" dirty="0">
                    <a:latin typeface="+mn-lt"/>
                    <a:cs typeface="ＭＳ Ｐゴシック" charset="-128"/>
                  </a:rPr>
                  <a:t>=</a:t>
                </a:r>
                <a14:m>
                  <m:oMath xmlns:m="http://schemas.openxmlformats.org/officeDocument/2006/math">
                    <m:f>
                      <m:fPr>
                        <m:ctrlPr>
                          <a:rPr lang="en-US" altLang="zh-CN" sz="2000" i="1">
                            <a:latin typeface="Cambria Math" panose="02040503050406030204" pitchFamily="18" charset="0"/>
                            <a:ea typeface="黑体" panose="02010609060101010101" pitchFamily="49" charset="-122"/>
                          </a:rPr>
                        </m:ctrlPr>
                      </m:fPr>
                      <m:num>
                        <m:r>
                          <a:rPr lang="en-US" altLang="zh-CN" sz="2000" i="1">
                            <a:latin typeface="Cambria Math" panose="02040503050406030204" pitchFamily="18" charset="0"/>
                            <a:ea typeface="黑体" panose="02010609060101010101" pitchFamily="49" charset="-122"/>
                          </a:rPr>
                          <m:t>1</m:t>
                        </m:r>
                      </m:num>
                      <m:den>
                        <m:r>
                          <a:rPr lang="en-US" altLang="zh-CN" sz="2000" b="1" i="1" smtClean="0">
                            <a:latin typeface="Cambria Math" panose="02040503050406030204" pitchFamily="18" charset="0"/>
                            <a:ea typeface="黑体" panose="02010609060101010101" pitchFamily="49" charset="-122"/>
                          </a:rPr>
                          <m:t>𝟖</m:t>
                        </m:r>
                      </m:den>
                    </m:f>
                  </m:oMath>
                </a14:m>
                <a:endParaRPr lang="zh-CN" altLang="en-US" sz="2000" dirty="0">
                  <a:latin typeface="+mn-lt"/>
                  <a:cs typeface="ＭＳ Ｐゴシック" charset="-128"/>
                </a:endParaRPr>
              </a:p>
            </p:txBody>
          </p:sp>
        </mc:Choice>
        <mc:Fallback xmlns="">
          <p:sp>
            <p:nvSpPr>
              <p:cNvPr id="101" name="矩形 100"/>
              <p:cNvSpPr>
                <a:spLocks noRot="1" noChangeAspect="1" noMove="1" noResize="1" noEditPoints="1" noAdjustHandles="1" noChangeArrowheads="1" noChangeShapeType="1" noTextEdit="1"/>
              </p:cNvSpPr>
              <p:nvPr/>
            </p:nvSpPr>
            <p:spPr bwMode="auto">
              <a:xfrm>
                <a:off x="5508104" y="957263"/>
                <a:ext cx="3312368" cy="527521"/>
              </a:xfrm>
              <a:prstGeom prst="rect">
                <a:avLst/>
              </a:prstGeom>
              <a:blipFill>
                <a:blip r:embed="rId3"/>
                <a:stretch>
                  <a:fillRect l="-1657" b="-6897"/>
                </a:stretch>
              </a:blipFill>
              <a:ln>
                <a:noFill/>
              </a:ln>
            </p:spPr>
            <p:txBody>
              <a:bodyPr/>
              <a:lstStyle/>
              <a:p>
                <a:r>
                  <a:rPr lang="zh-CN" altLang="en-US">
                    <a:noFill/>
                  </a:rPr>
                  <a:t> </a:t>
                </a:r>
              </a:p>
            </p:txBody>
          </p:sp>
        </mc:Fallback>
      </mc:AlternateContent>
      <p:sp>
        <p:nvSpPr>
          <p:cNvPr id="5"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77</a:t>
            </a:fld>
            <a:endParaRPr lang="en-US" altLang="zh-CN" sz="1200" b="0">
              <a:ea typeface="Gulim" pitchFamily="34" charset="-127"/>
            </a:endParaRPr>
          </a:p>
        </p:txBody>
      </p:sp>
    </p:spTree>
    <p:extLst>
      <p:ext uri="{BB962C8B-B14F-4D97-AF65-F5344CB8AC3E}">
        <p14:creationId xmlns:p14="http://schemas.microsoft.com/office/powerpoint/2010/main" val="794442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Title 1"/>
          <p:cNvSpPr>
            <a:spLocks noGrp="1"/>
          </p:cNvSpPr>
          <p:nvPr>
            <p:ph type="title"/>
          </p:nvPr>
        </p:nvSpPr>
        <p:spPr>
          <a:xfrm>
            <a:off x="395536" y="122238"/>
            <a:ext cx="8748464" cy="714375"/>
          </a:xfrm>
        </p:spPr>
        <p:txBody>
          <a:bodyPr/>
          <a:lstStyle/>
          <a:p>
            <a:pPr eaLnBrk="1" hangingPunct="1"/>
            <a:r>
              <a:rPr lang="en-US" altLang="zh-CN" sz="3500" dirty="0"/>
              <a:t>Experimental Setting</a:t>
            </a:r>
          </a:p>
        </p:txBody>
      </p:sp>
      <mc:AlternateContent xmlns:mc="http://schemas.openxmlformats.org/markup-compatibility/2006">
        <mc:Choice xmlns:a14="http://schemas.microsoft.com/office/drawing/2010/main" Requires="a14">
          <p:sp>
            <p:nvSpPr>
              <p:cNvPr id="4" name="Rectangle 3"/>
              <p:cNvSpPr txBox="1">
                <a:spLocks noChangeArrowheads="1"/>
              </p:cNvSpPr>
              <p:nvPr/>
            </p:nvSpPr>
            <p:spPr bwMode="auto">
              <a:xfrm>
                <a:off x="228600" y="836612"/>
                <a:ext cx="8591550" cy="583274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400" dirty="0">
                    <a:latin typeface="+mn-lt"/>
                    <a:cs typeface="ＭＳ Ｐゴシック" charset="-128"/>
                  </a:rPr>
                  <a:t>Real Datasets</a:t>
                </a:r>
              </a:p>
              <a:p>
                <a:pPr lvl="1" algn="just">
                  <a:lnSpc>
                    <a:spcPct val="95000"/>
                  </a:lnSpc>
                  <a:spcBef>
                    <a:spcPct val="25000"/>
                  </a:spcBef>
                  <a:spcAft>
                    <a:spcPct val="10000"/>
                  </a:spcAft>
                  <a:buSzPct val="60000"/>
                  <a:defRPr/>
                </a:pPr>
                <a:r>
                  <a:rPr lang="en-US" altLang="zh-CN" sz="2000" dirty="0" err="1">
                    <a:latin typeface="+mn-lt"/>
                    <a:cs typeface="ＭＳ Ｐゴシック" charset="-128"/>
                  </a:rPr>
                  <a:t>EverySender</a:t>
                </a:r>
                <a:r>
                  <a:rPr lang="en-US" altLang="zh-CN" sz="2000" dirty="0">
                    <a:latin typeface="+mn-lt"/>
                    <a:cs typeface="ＭＳ Ｐゴシック" charset="-128"/>
                  </a:rPr>
                  <a:t> (|T|=4036, |W|=817)</a:t>
                </a:r>
              </a:p>
              <a:p>
                <a:pPr lvl="1" algn="just">
                  <a:lnSpc>
                    <a:spcPct val="95000"/>
                  </a:lnSpc>
                  <a:spcBef>
                    <a:spcPct val="25000"/>
                  </a:spcBef>
                  <a:spcAft>
                    <a:spcPct val="10000"/>
                  </a:spcAft>
                  <a:buSzPct val="60000"/>
                  <a:defRPr/>
                </a:pPr>
                <a:r>
                  <a:rPr lang="en-US" altLang="zh-CN" sz="2000" dirty="0" err="1">
                    <a:latin typeface="+mn-lt"/>
                    <a:cs typeface="ＭＳ Ｐゴシック" charset="-128"/>
                  </a:rPr>
                  <a:t>gMission</a:t>
                </a:r>
                <a:r>
                  <a:rPr lang="en-US" altLang="zh-CN" sz="2000" dirty="0">
                    <a:latin typeface="+mn-lt"/>
                    <a:cs typeface="ＭＳ Ｐゴシック" charset="-128"/>
                  </a:rPr>
                  <a:t> </a:t>
                </a:r>
                <a:r>
                  <a:rPr lang="en-US" altLang="zh-CN" sz="2000" dirty="0">
                    <a:cs typeface="ＭＳ Ｐゴシック" charset="-128"/>
                  </a:rPr>
                  <a:t>(|T|=713, |W|=532)</a:t>
                </a:r>
                <a:endParaRPr lang="en-US" altLang="zh-CN" sz="2000" dirty="0">
                  <a:latin typeface="+mn-lt"/>
                  <a:cs typeface="ＭＳ Ｐゴシック" charset="-128"/>
                </a:endParaRPr>
              </a:p>
              <a:p>
                <a:pPr algn="just">
                  <a:lnSpc>
                    <a:spcPct val="95000"/>
                  </a:lnSpc>
                  <a:spcBef>
                    <a:spcPts val="200"/>
                  </a:spcBef>
                  <a:spcAft>
                    <a:spcPts val="0"/>
                  </a:spcAft>
                  <a:buSzPct val="60000"/>
                  <a:defRPr/>
                </a:pPr>
                <a:endParaRPr lang="en-US" altLang="zh-CN" sz="2400" dirty="0"/>
              </a:p>
              <a:p>
                <a:pPr algn="just">
                  <a:lnSpc>
                    <a:spcPct val="95000"/>
                  </a:lnSpc>
                  <a:spcBef>
                    <a:spcPts val="200"/>
                  </a:spcBef>
                  <a:spcAft>
                    <a:spcPts val="0"/>
                  </a:spcAft>
                  <a:buSzPct val="60000"/>
                  <a:defRPr/>
                </a:pPr>
                <a:r>
                  <a:rPr lang="en-US" altLang="zh-CN" sz="2400" dirty="0"/>
                  <a:t>Synthetic Dataset</a:t>
                </a:r>
              </a:p>
              <a:p>
                <a:pPr lvl="1" algn="just">
                  <a:lnSpc>
                    <a:spcPct val="95000"/>
                  </a:lnSpc>
                  <a:spcBef>
                    <a:spcPct val="25000"/>
                  </a:spcBef>
                  <a:spcAft>
                    <a:spcPct val="10000"/>
                  </a:spcAft>
                  <a:buSzPct val="60000"/>
                  <a:defRPr/>
                </a:pPr>
                <a:r>
                  <a:rPr lang="en-US" altLang="zh-CN" sz="2000" dirty="0">
                    <a:cs typeface="ＭＳ Ｐゴシック" charset="-128"/>
                  </a:rPr>
                  <a:t>|T|: The number of spatial tasks.</a:t>
                </a:r>
              </a:p>
              <a:p>
                <a:pPr lvl="1" algn="just">
                  <a:lnSpc>
                    <a:spcPct val="95000"/>
                  </a:lnSpc>
                  <a:spcBef>
                    <a:spcPct val="25000"/>
                  </a:spcBef>
                  <a:spcAft>
                    <a:spcPct val="10000"/>
                  </a:spcAft>
                  <a:buSzPct val="60000"/>
                  <a:defRPr/>
                </a:pPr>
                <a:r>
                  <a:rPr lang="en-US" altLang="zh-CN" sz="2000" dirty="0">
                    <a:cs typeface="ＭＳ Ｐゴシック" charset="-128"/>
                  </a:rPr>
                  <a:t>|W|: The number of crowd workers.</a:t>
                </a:r>
              </a:p>
              <a:p>
                <a:pPr lvl="1" algn="just">
                  <a:lnSpc>
                    <a:spcPct val="95000"/>
                  </a:lnSpc>
                  <a:spcBef>
                    <a:spcPct val="25000"/>
                  </a:spcBef>
                  <a:spcAft>
                    <a:spcPct val="10000"/>
                  </a:spcAft>
                  <a:buSzPct val="60000"/>
                  <a:defRPr/>
                </a:pPr>
                <a14:m>
                  <m:oMath xmlns:m="http://schemas.openxmlformats.org/officeDocument/2006/math">
                    <m:sSub>
                      <m:sSubPr>
                        <m:ctrlPr>
                          <a:rPr lang="en-US" altLang="zh-CN" sz="2000" i="1">
                            <a:latin typeface="Cambria Math" panose="02040503050406030204" pitchFamily="18" charset="0"/>
                            <a:cs typeface="ＭＳ Ｐゴシック" charset="-128"/>
                          </a:rPr>
                        </m:ctrlPr>
                      </m:sSubPr>
                      <m:e>
                        <m:r>
                          <a:rPr lang="en-US" altLang="zh-CN" sz="2000">
                            <a:latin typeface="Cambria Math" panose="02040503050406030204" pitchFamily="18" charset="0"/>
                            <a:cs typeface="ＭＳ Ｐゴシック" charset="-128"/>
                          </a:rPr>
                          <m:t>𝑐</m:t>
                        </m:r>
                      </m:e>
                      <m:sub>
                        <m:r>
                          <a:rPr lang="en-US" altLang="zh-CN" sz="2000">
                            <a:latin typeface="Cambria Math" panose="02040503050406030204" pitchFamily="18" charset="0"/>
                            <a:cs typeface="ＭＳ Ｐゴシック" charset="-128"/>
                          </a:rPr>
                          <m:t>𝑤</m:t>
                        </m:r>
                      </m:sub>
                    </m:sSub>
                  </m:oMath>
                </a14:m>
                <a:r>
                  <a:rPr lang="en-US" altLang="zh-CN" sz="2000" dirty="0">
                    <a:cs typeface="ＭＳ Ｐゴシック" charset="-128"/>
                  </a:rPr>
                  <a:t>: The maximum workload of crowd workers.</a:t>
                </a:r>
              </a:p>
              <a:p>
                <a:pPr lvl="1" algn="just">
                  <a:lnSpc>
                    <a:spcPct val="95000"/>
                  </a:lnSpc>
                  <a:spcBef>
                    <a:spcPct val="25000"/>
                  </a:spcBef>
                  <a:spcAft>
                    <a:spcPct val="10000"/>
                  </a:spcAft>
                  <a:buSzPct val="60000"/>
                  <a:defRPr/>
                </a:pPr>
                <a14:m>
                  <m:oMath xmlns:m="http://schemas.openxmlformats.org/officeDocument/2006/math">
                    <m:sSub>
                      <m:sSubPr>
                        <m:ctrlPr>
                          <a:rPr lang="en-US" altLang="zh-CN" sz="2000" i="1">
                            <a:latin typeface="Cambria Math" panose="02040503050406030204" pitchFamily="18" charset="0"/>
                            <a:cs typeface="ＭＳ Ｐゴシック" charset="-128"/>
                          </a:rPr>
                        </m:ctrlPr>
                      </m:sSubPr>
                      <m:e>
                        <m:r>
                          <a:rPr lang="en-US" altLang="zh-CN" sz="2000">
                            <a:latin typeface="Cambria Math" panose="02040503050406030204" pitchFamily="18" charset="0"/>
                            <a:cs typeface="ＭＳ Ｐゴシック" charset="-128"/>
                          </a:rPr>
                          <m:t>𝑟</m:t>
                        </m:r>
                      </m:e>
                      <m:sub>
                        <m:r>
                          <a:rPr lang="en-US" altLang="zh-CN" sz="2000">
                            <a:latin typeface="Cambria Math" panose="02040503050406030204" pitchFamily="18" charset="0"/>
                            <a:cs typeface="ＭＳ Ｐゴシック" charset="-128"/>
                          </a:rPr>
                          <m:t>𝑤</m:t>
                        </m:r>
                      </m:sub>
                    </m:sSub>
                    <m:r>
                      <m:rPr>
                        <m:nor/>
                      </m:rPr>
                      <a:rPr lang="en-US" altLang="zh-CN" sz="2000" dirty="0">
                        <a:cs typeface="ＭＳ Ｐゴシック" charset="-128"/>
                      </a:rPr>
                      <m:t>: </m:t>
                    </m:r>
                    <m:r>
                      <m:rPr>
                        <m:nor/>
                      </m:rPr>
                      <a:rPr lang="en-US" altLang="zh-CN" sz="2000" dirty="0">
                        <a:cs typeface="ＭＳ Ｐゴシック" charset="-128"/>
                      </a:rPr>
                      <m:t>The</m:t>
                    </m:r>
                    <m:r>
                      <m:rPr>
                        <m:nor/>
                      </m:rPr>
                      <a:rPr lang="en-US" altLang="zh-CN" sz="2000" dirty="0">
                        <a:cs typeface="ＭＳ Ｐゴシック" charset="-128"/>
                      </a:rPr>
                      <m:t> </m:t>
                    </m:r>
                    <m:r>
                      <m:rPr>
                        <m:nor/>
                      </m:rPr>
                      <a:rPr lang="en-US" altLang="zh-CN" sz="2000" b="1" i="0" dirty="0" smtClean="0">
                        <a:cs typeface="ＭＳ Ｐゴシック" charset="-128"/>
                      </a:rPr>
                      <m:t>range</m:t>
                    </m:r>
                    <m:r>
                      <m:rPr>
                        <m:nor/>
                      </m:rPr>
                      <a:rPr lang="en-US" altLang="zh-CN" sz="2000" b="1" i="0" dirty="0" smtClean="0">
                        <a:cs typeface="ＭＳ Ｐゴシック" charset="-128"/>
                      </a:rPr>
                      <m:t> </m:t>
                    </m:r>
                    <m:r>
                      <m:rPr>
                        <m:nor/>
                      </m:rPr>
                      <a:rPr lang="en-US" altLang="zh-CN" sz="2000" b="1" i="0" dirty="0" smtClean="0">
                        <a:cs typeface="ＭＳ Ｐゴシック" charset="-128"/>
                      </a:rPr>
                      <m:t>radius</m:t>
                    </m:r>
                    <m:r>
                      <m:rPr>
                        <m:nor/>
                      </m:rPr>
                      <a:rPr lang="en-US" altLang="zh-CN" sz="2000" b="1" i="0" dirty="0" smtClean="0">
                        <a:cs typeface="ＭＳ Ｐゴシック" charset="-128"/>
                      </a:rPr>
                      <m:t> </m:t>
                    </m:r>
                    <m:r>
                      <m:rPr>
                        <m:nor/>
                      </m:rPr>
                      <a:rPr lang="en-US" altLang="zh-CN" sz="2000" dirty="0">
                        <a:cs typeface="ＭＳ Ｐゴシック" charset="-128"/>
                      </a:rPr>
                      <m:t>of</m:t>
                    </m:r>
                    <m:r>
                      <m:rPr>
                        <m:nor/>
                      </m:rPr>
                      <a:rPr lang="en-US" altLang="zh-CN" sz="2000" dirty="0">
                        <a:cs typeface="ＭＳ Ｐゴシック" charset="-128"/>
                      </a:rPr>
                      <m:t> </m:t>
                    </m:r>
                    <m:r>
                      <m:rPr>
                        <m:nor/>
                      </m:rPr>
                      <a:rPr lang="en-US" altLang="zh-CN" sz="2000" dirty="0">
                        <a:cs typeface="ＭＳ Ｐゴシック" charset="-128"/>
                      </a:rPr>
                      <m:t>crowd</m:t>
                    </m:r>
                    <m:r>
                      <m:rPr>
                        <m:nor/>
                      </m:rPr>
                      <a:rPr lang="en-US" altLang="zh-CN" sz="2000" dirty="0">
                        <a:cs typeface="ＭＳ Ｐゴシック" charset="-128"/>
                      </a:rPr>
                      <m:t> </m:t>
                    </m:r>
                    <m:r>
                      <m:rPr>
                        <m:nor/>
                      </m:rPr>
                      <a:rPr lang="en-US" altLang="zh-CN" sz="2000" dirty="0">
                        <a:cs typeface="ＭＳ Ｐゴシック" charset="-128"/>
                      </a:rPr>
                      <m:t>workers</m:t>
                    </m:r>
                  </m:oMath>
                </a14:m>
                <a:r>
                  <a:rPr lang="en-US" altLang="zh-CN" sz="2000" dirty="0">
                    <a:cs typeface="ＭＳ Ｐゴシック" charset="-128"/>
                  </a:rPr>
                  <a:t>.</a:t>
                </a:r>
              </a:p>
              <a:p>
                <a:pPr lvl="1" algn="just">
                  <a:lnSpc>
                    <a:spcPct val="95000"/>
                  </a:lnSpc>
                  <a:spcBef>
                    <a:spcPct val="25000"/>
                  </a:spcBef>
                  <a:spcAft>
                    <a:spcPct val="10000"/>
                  </a:spcAft>
                  <a:buSzPct val="60000"/>
                  <a:defRPr/>
                </a:pPr>
                <a14:m>
                  <m:oMath xmlns:m="http://schemas.openxmlformats.org/officeDocument/2006/math">
                    <m:sSub>
                      <m:sSubPr>
                        <m:ctrlPr>
                          <a:rPr lang="en-US" altLang="zh-CN" sz="2000" i="1">
                            <a:latin typeface="Cambria Math" panose="02040503050406030204" pitchFamily="18" charset="0"/>
                            <a:cs typeface="ＭＳ Ｐゴシック" charset="-128"/>
                          </a:rPr>
                        </m:ctrlPr>
                      </m:sSubPr>
                      <m:e>
                        <m:r>
                          <a:rPr lang="el-GR" altLang="zh-CN" sz="2000">
                            <a:latin typeface="Cambria Math" panose="02040503050406030204" pitchFamily="18" charset="0"/>
                            <a:cs typeface="ＭＳ Ｐゴシック" charset="-128"/>
                          </a:rPr>
                          <m:t>𝛿</m:t>
                        </m:r>
                      </m:e>
                      <m:sub>
                        <m:r>
                          <a:rPr lang="en-US" altLang="zh-CN" sz="2000">
                            <a:latin typeface="Cambria Math" panose="02040503050406030204" pitchFamily="18" charset="0"/>
                            <a:cs typeface="ＭＳ Ｐゴシック" charset="-128"/>
                          </a:rPr>
                          <m:t>𝑤</m:t>
                        </m:r>
                      </m:sub>
                    </m:sSub>
                  </m:oMath>
                </a14:m>
                <a:r>
                  <a:rPr lang="en-US" altLang="zh-CN" sz="2000" dirty="0">
                    <a:cs typeface="ＭＳ Ｐゴシック" charset="-128"/>
                  </a:rPr>
                  <a:t> : The average success ratio of crowd workers.</a:t>
                </a:r>
              </a:p>
              <a:p>
                <a:pPr lvl="1" algn="just">
                  <a:lnSpc>
                    <a:spcPct val="95000"/>
                  </a:lnSpc>
                  <a:spcBef>
                    <a:spcPct val="25000"/>
                  </a:spcBef>
                  <a:spcAft>
                    <a:spcPct val="10000"/>
                  </a:spcAft>
                  <a:buSzPct val="60000"/>
                  <a:defRPr/>
                </a:pPr>
                <a14:m>
                  <m:oMath xmlns:m="http://schemas.openxmlformats.org/officeDocument/2006/math">
                    <m:sSub>
                      <m:sSubPr>
                        <m:ctrlPr>
                          <a:rPr lang="en-US" altLang="zh-CN" sz="2000" i="1">
                            <a:latin typeface="Cambria Math" panose="02040503050406030204" pitchFamily="18" charset="0"/>
                            <a:cs typeface="ＭＳ Ｐゴシック" charset="-128"/>
                          </a:rPr>
                        </m:ctrlPr>
                      </m:sSubPr>
                      <m:e>
                        <m:r>
                          <a:rPr lang="en-US" altLang="zh-CN" sz="2000">
                            <a:latin typeface="Cambria Math" panose="02040503050406030204" pitchFamily="18" charset="0"/>
                            <a:cs typeface="ＭＳ Ｐゴシック" charset="-128"/>
                          </a:rPr>
                          <m:t>𝑑</m:t>
                        </m:r>
                      </m:e>
                      <m:sub>
                        <m:r>
                          <a:rPr lang="en-US" altLang="zh-CN" sz="2000">
                            <a:latin typeface="Cambria Math" panose="02040503050406030204" pitchFamily="18" charset="0"/>
                            <a:cs typeface="ＭＳ Ｐゴシック" charset="-128"/>
                          </a:rPr>
                          <m:t>𝑡</m:t>
                        </m:r>
                      </m:sub>
                    </m:sSub>
                  </m:oMath>
                </a14:m>
                <a:r>
                  <a:rPr lang="en-US" altLang="zh-CN" sz="2000" dirty="0">
                    <a:cs typeface="ＭＳ Ｐゴシック" charset="-128"/>
                  </a:rPr>
                  <a:t>/</a:t>
                </a:r>
                <a14:m>
                  <m:oMath xmlns:m="http://schemas.openxmlformats.org/officeDocument/2006/math">
                    <m:sSub>
                      <m:sSubPr>
                        <m:ctrlPr>
                          <a:rPr lang="en-US" altLang="zh-CN" sz="2000" i="1">
                            <a:latin typeface="Cambria Math" panose="02040503050406030204" pitchFamily="18" charset="0"/>
                            <a:cs typeface="ＭＳ Ｐゴシック" charset="-128"/>
                          </a:rPr>
                        </m:ctrlPr>
                      </m:sSubPr>
                      <m:e>
                        <m:r>
                          <a:rPr lang="en-US" altLang="zh-CN" sz="2000">
                            <a:latin typeface="Cambria Math" panose="02040503050406030204" pitchFamily="18" charset="0"/>
                            <a:cs typeface="ＭＳ Ｐゴシック" charset="-128"/>
                          </a:rPr>
                          <m:t>𝑑</m:t>
                        </m:r>
                      </m:e>
                      <m:sub>
                        <m:r>
                          <a:rPr lang="en-US" altLang="zh-CN" sz="2000" b="1" i="1" smtClean="0">
                            <a:latin typeface="Cambria Math" panose="02040503050406030204" pitchFamily="18" charset="0"/>
                            <a:cs typeface="ＭＳ Ｐゴシック" charset="-128"/>
                          </a:rPr>
                          <m:t>𝒘</m:t>
                        </m:r>
                      </m:sub>
                    </m:sSub>
                  </m:oMath>
                </a14:m>
                <a:r>
                  <a:rPr lang="en-US" altLang="zh-CN" sz="2000" dirty="0">
                    <a:cs typeface="ＭＳ Ｐゴシック" charset="-128"/>
                  </a:rPr>
                  <a:t> : The deadlines of spatial tasks and crowd workers.</a:t>
                </a:r>
              </a:p>
              <a:p>
                <a:pPr lvl="1" algn="just">
                  <a:lnSpc>
                    <a:spcPct val="95000"/>
                  </a:lnSpc>
                  <a:spcBef>
                    <a:spcPct val="25000"/>
                  </a:spcBef>
                  <a:spcAft>
                    <a:spcPct val="10000"/>
                  </a:spcAft>
                  <a:buSzPct val="60000"/>
                  <a:defRPr/>
                </a:pPr>
                <a14:m>
                  <m:oMath xmlns:m="http://schemas.openxmlformats.org/officeDocument/2006/math">
                    <m:sSub>
                      <m:sSubPr>
                        <m:ctrlPr>
                          <a:rPr lang="en-US" altLang="zh-CN" sz="2000" i="1">
                            <a:latin typeface="Cambria Math" panose="02040503050406030204" pitchFamily="18" charset="0"/>
                            <a:cs typeface="ＭＳ Ｐゴシック" charset="-128"/>
                          </a:rPr>
                        </m:ctrlPr>
                      </m:sSubPr>
                      <m:e>
                        <m:r>
                          <a:rPr lang="en-US" altLang="zh-CN" sz="2000">
                            <a:latin typeface="Cambria Math" panose="02040503050406030204" pitchFamily="18" charset="0"/>
                            <a:cs typeface="ＭＳ Ｐゴシック" charset="-128"/>
                          </a:rPr>
                          <m:t>𝑝</m:t>
                        </m:r>
                      </m:e>
                      <m:sub>
                        <m:r>
                          <a:rPr lang="en-US" altLang="zh-CN" sz="2000">
                            <a:latin typeface="Cambria Math" panose="02040503050406030204" pitchFamily="18" charset="0"/>
                            <a:cs typeface="ＭＳ Ｐゴシック" charset="-128"/>
                          </a:rPr>
                          <m:t>𝑡</m:t>
                        </m:r>
                      </m:sub>
                    </m:sSub>
                    <m:r>
                      <m:rPr>
                        <m:nor/>
                      </m:rPr>
                      <a:rPr lang="en-US" altLang="zh-CN" sz="2000" dirty="0">
                        <a:cs typeface="ＭＳ Ｐゴシック" charset="-128"/>
                      </a:rPr>
                      <m:t>: </m:t>
                    </m:r>
                    <m:r>
                      <m:rPr>
                        <m:nor/>
                      </m:rPr>
                      <a:rPr lang="en-US" altLang="zh-CN" sz="2000" dirty="0">
                        <a:cs typeface="ＭＳ Ｐゴシック" charset="-128"/>
                      </a:rPr>
                      <m:t>The</m:t>
                    </m:r>
                    <m:r>
                      <m:rPr>
                        <m:nor/>
                      </m:rPr>
                      <a:rPr lang="en-US" altLang="zh-CN" sz="2000" dirty="0">
                        <a:cs typeface="ＭＳ Ｐゴシック" charset="-128"/>
                      </a:rPr>
                      <m:t> </m:t>
                    </m:r>
                    <m:r>
                      <m:rPr>
                        <m:nor/>
                      </m:rPr>
                      <a:rPr lang="en-US" altLang="zh-CN" sz="2000" b="1" i="0" dirty="0" smtClean="0">
                        <a:cs typeface="ＭＳ Ｐゴシック" charset="-128"/>
                      </a:rPr>
                      <m:t>average</m:t>
                    </m:r>
                    <m:r>
                      <m:rPr>
                        <m:nor/>
                      </m:rPr>
                      <a:rPr lang="en-US" altLang="zh-CN" sz="2000" b="1" i="0" dirty="0" smtClean="0">
                        <a:cs typeface="ＭＳ Ｐゴシック" charset="-128"/>
                      </a:rPr>
                      <m:t> </m:t>
                    </m:r>
                    <m:r>
                      <m:rPr>
                        <m:nor/>
                      </m:rPr>
                      <a:rPr lang="en-US" altLang="zh-CN" sz="2000" dirty="0">
                        <a:cs typeface="ＭＳ Ｐゴシック" charset="-128"/>
                      </a:rPr>
                      <m:t>payoffof</m:t>
                    </m:r>
                    <m:r>
                      <m:rPr>
                        <m:nor/>
                      </m:rPr>
                      <a:rPr lang="en-US" altLang="zh-CN" sz="2000" dirty="0">
                        <a:cs typeface="ＭＳ Ｐゴシック" charset="-128"/>
                      </a:rPr>
                      <m:t> </m:t>
                    </m:r>
                    <m:r>
                      <m:rPr>
                        <m:nor/>
                      </m:rPr>
                      <a:rPr lang="en-US" altLang="zh-CN" sz="2000" b="1" i="0" dirty="0" smtClean="0">
                        <a:cs typeface="ＭＳ Ｐゴシック" charset="-128"/>
                      </a:rPr>
                      <m:t>spatial</m:t>
                    </m:r>
                    <m:r>
                      <m:rPr>
                        <m:nor/>
                      </m:rPr>
                      <a:rPr lang="en-US" altLang="zh-CN" sz="2000" dirty="0">
                        <a:cs typeface="ＭＳ Ｐゴシック" charset="-128"/>
                      </a:rPr>
                      <m:t> </m:t>
                    </m:r>
                    <m:r>
                      <m:rPr>
                        <m:nor/>
                      </m:rPr>
                      <a:rPr lang="en-US" altLang="zh-CN" sz="2000" b="1" i="0" dirty="0" smtClean="0">
                        <a:cs typeface="ＭＳ Ｐゴシック" charset="-128"/>
                      </a:rPr>
                      <m:t>tasks</m:t>
                    </m:r>
                    <m:r>
                      <m:rPr>
                        <m:nor/>
                      </m:rPr>
                      <a:rPr lang="en-US" altLang="zh-CN" sz="2000" b="1" i="0" dirty="0" smtClean="0">
                        <a:cs typeface="ＭＳ Ｐゴシック" charset="-128"/>
                      </a:rPr>
                      <m:t>.</m:t>
                    </m:r>
                  </m:oMath>
                </a14:m>
                <a:endParaRPr lang="en-US" altLang="zh-CN" sz="2000" dirty="0">
                  <a:cs typeface="ＭＳ Ｐゴシック" charset="-128"/>
                </a:endParaRPr>
              </a:p>
              <a:p>
                <a:pPr algn="just">
                  <a:lnSpc>
                    <a:spcPct val="95000"/>
                  </a:lnSpc>
                  <a:spcBef>
                    <a:spcPts val="200"/>
                  </a:spcBef>
                  <a:spcAft>
                    <a:spcPts val="0"/>
                  </a:spcAft>
                  <a:buSzPct val="60000"/>
                  <a:defRPr/>
                </a:pPr>
                <a:endParaRPr lang="en-US" altLang="zh-CN" sz="2400" dirty="0"/>
              </a:p>
              <a:p>
                <a:pPr algn="just">
                  <a:lnSpc>
                    <a:spcPct val="95000"/>
                  </a:lnSpc>
                  <a:spcBef>
                    <a:spcPts val="200"/>
                  </a:spcBef>
                  <a:spcAft>
                    <a:spcPts val="0"/>
                  </a:spcAft>
                  <a:buSzPct val="60000"/>
                  <a:defRPr/>
                </a:pPr>
                <a:r>
                  <a:rPr lang="en-US" altLang="zh-CN" sz="2400" dirty="0"/>
                  <a:t>Compared Algorithms</a:t>
                </a:r>
              </a:p>
              <a:p>
                <a:pPr lvl="1" algn="just">
                  <a:lnSpc>
                    <a:spcPct val="95000"/>
                  </a:lnSpc>
                  <a:spcBef>
                    <a:spcPct val="25000"/>
                  </a:spcBef>
                  <a:spcAft>
                    <a:spcPct val="10000"/>
                  </a:spcAft>
                  <a:buSzPct val="60000"/>
                  <a:defRPr/>
                </a:pPr>
                <a:r>
                  <a:rPr lang="en-US" altLang="zh-CN" sz="2000" dirty="0">
                    <a:cs typeface="ＭＳ Ｐゴシック" charset="-128"/>
                  </a:rPr>
                  <a:t>Extended Greedy-RT (Baseline), TGOA and TGOA-Greedy</a:t>
                </a:r>
              </a:p>
              <a:p>
                <a:pPr marL="349250" lvl="1" indent="0" algn="just">
                  <a:lnSpc>
                    <a:spcPct val="95000"/>
                  </a:lnSpc>
                  <a:spcBef>
                    <a:spcPct val="25000"/>
                  </a:spcBef>
                  <a:spcAft>
                    <a:spcPct val="10000"/>
                  </a:spcAft>
                  <a:buSzPct val="60000"/>
                  <a:buNone/>
                  <a:defRPr/>
                </a:pPr>
                <a:endParaRPr lang="en-US" altLang="zh-CN" sz="2000" dirty="0">
                  <a:cs typeface="ＭＳ Ｐゴシック" charset="-128"/>
                </a:endParaRPr>
              </a:p>
              <a:p>
                <a:pPr lvl="1" algn="just">
                  <a:lnSpc>
                    <a:spcPct val="95000"/>
                  </a:lnSpc>
                  <a:spcBef>
                    <a:spcPct val="25000"/>
                  </a:spcBef>
                  <a:spcAft>
                    <a:spcPct val="10000"/>
                  </a:spcAft>
                  <a:buSzPct val="60000"/>
                  <a:defRPr/>
                </a:pPr>
                <a:endParaRPr lang="en-US" altLang="zh-CN" sz="2000" dirty="0">
                  <a:cs typeface="ＭＳ Ｐゴシック" charset="-128"/>
                </a:endParaRPr>
              </a:p>
            </p:txBody>
          </p:sp>
        </mc:Choice>
        <mc:Fallback>
          <p:sp>
            <p:nvSpPr>
              <p:cNvPr id="4" name="Rectangle 3"/>
              <p:cNvSpPr txBox="1">
                <a:spLocks noRot="1" noChangeAspect="1" noMove="1" noResize="1" noEditPoints="1" noAdjustHandles="1" noChangeArrowheads="1" noChangeShapeType="1" noTextEdit="1"/>
              </p:cNvSpPr>
              <p:nvPr/>
            </p:nvSpPr>
            <p:spPr bwMode="auto">
              <a:xfrm>
                <a:off x="228600" y="836612"/>
                <a:ext cx="8591550" cy="5832747"/>
              </a:xfrm>
              <a:prstGeom prst="rect">
                <a:avLst/>
              </a:prstGeom>
              <a:blipFill>
                <a:blip r:embed="rId3"/>
                <a:stretch>
                  <a:fillRect l="-213" t="-1045" b="-303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5"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04048" y="995462"/>
            <a:ext cx="4044620" cy="200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78</a:t>
            </a:fld>
            <a:endParaRPr lang="en-US" altLang="zh-CN" sz="1200" b="0">
              <a:ea typeface="Gulim" pitchFamily="34" charset="-127"/>
            </a:endParaRPr>
          </a:p>
        </p:txBody>
      </p:sp>
    </p:spTree>
    <p:extLst>
      <p:ext uri="{BB962C8B-B14F-4D97-AF65-F5344CB8AC3E}">
        <p14:creationId xmlns:p14="http://schemas.microsoft.com/office/powerpoint/2010/main" val="41120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3" end="1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标题 1"/>
          <p:cNvSpPr>
            <a:spLocks noGrp="1" noChangeArrowheads="1"/>
          </p:cNvSpPr>
          <p:nvPr>
            <p:ph type="title"/>
          </p:nvPr>
        </p:nvSpPr>
        <p:spPr/>
        <p:txBody>
          <a:bodyPr/>
          <a:lstStyle/>
          <a:p>
            <a:pPr eaLnBrk="1" hangingPunct="1"/>
            <a:r>
              <a:rPr lang="en-US" altLang="zh-CN" sz="3500" dirty="0"/>
              <a:t>Experiments: Vary |T|</a:t>
            </a:r>
            <a:endParaRPr lang="zh-CN" altLang="en-US" sz="3500" dirty="0"/>
          </a:p>
        </p:txBody>
      </p:sp>
      <p:pic>
        <p:nvPicPr>
          <p:cNvPr id="101379"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700808"/>
            <a:ext cx="4434702" cy="3692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80"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27984" y="1577146"/>
            <a:ext cx="4536504" cy="3820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标注 4"/>
          <p:cNvSpPr>
            <a:spLocks noChangeArrowheads="1"/>
          </p:cNvSpPr>
          <p:nvPr/>
        </p:nvSpPr>
        <p:spPr bwMode="auto">
          <a:xfrm>
            <a:off x="683568" y="960274"/>
            <a:ext cx="3744416" cy="724839"/>
          </a:xfrm>
          <a:prstGeom prst="wedgeRectCallout">
            <a:avLst>
              <a:gd name="adj1" fmla="val -7122"/>
              <a:gd name="adj2" fmla="val 77813"/>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defRPr/>
            </a:pPr>
            <a:r>
              <a:rPr lang="en-US" altLang="zh-CN" sz="2000" dirty="0"/>
              <a:t>TGOA is the most effective but most inefficient</a:t>
            </a:r>
            <a:r>
              <a:rPr lang="en-US" altLang="zh-CN" sz="2000" dirty="0">
                <a:cs typeface="ＭＳ Ｐゴシック" charset="-128"/>
              </a:rPr>
              <a:t>.</a:t>
            </a:r>
            <a:endParaRPr lang="zh-CN" altLang="en-US" sz="2000" dirty="0">
              <a:latin typeface="+mn-lt"/>
              <a:cs typeface="ＭＳ Ｐゴシック" charset="-128"/>
            </a:endParaRPr>
          </a:p>
        </p:txBody>
      </p:sp>
      <p:sp>
        <p:nvSpPr>
          <p:cNvPr id="6" name="矩形标注 5"/>
          <p:cNvSpPr>
            <a:spLocks noChangeArrowheads="1"/>
          </p:cNvSpPr>
          <p:nvPr/>
        </p:nvSpPr>
        <p:spPr bwMode="auto">
          <a:xfrm>
            <a:off x="457200" y="5656489"/>
            <a:ext cx="8363272" cy="1012871"/>
          </a:xfrm>
          <a:prstGeom prst="wedgeRectCallout">
            <a:avLst>
              <a:gd name="adj1" fmla="val 12922"/>
              <a:gd name="adj2" fmla="val -112620"/>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buNone/>
            </a:pPr>
            <a:r>
              <a:rPr lang="en-US" altLang="zh-CN" sz="2000" dirty="0"/>
              <a:t>TGOA-greedy trades off well between effectiveness and efficiency!</a:t>
            </a:r>
          </a:p>
          <a:p>
            <a:pPr>
              <a:buNone/>
            </a:pPr>
            <a:r>
              <a:rPr lang="en-US" altLang="zh-CN" sz="2000" dirty="0"/>
              <a:t>Extended Greedy-RT (Baseline algorithm) is the fastest one, but its effectiveness is the lowest!</a:t>
            </a:r>
          </a:p>
          <a:p>
            <a:pPr>
              <a:buNone/>
            </a:pPr>
            <a:endParaRPr lang="en-US" altLang="zh-CN" sz="2000" dirty="0"/>
          </a:p>
        </p:txBody>
      </p:sp>
      <p:sp>
        <p:nvSpPr>
          <p:cNvPr id="7"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79</a:t>
            </a:fld>
            <a:endParaRPr lang="en-US" altLang="zh-CN" sz="1200" b="0">
              <a:ea typeface="Gulim" pitchFamily="34" charset="-127"/>
            </a:endParaRPr>
          </a:p>
        </p:txBody>
      </p:sp>
    </p:spTree>
    <p:extLst>
      <p:ext uri="{BB962C8B-B14F-4D97-AF65-F5344CB8AC3E}">
        <p14:creationId xmlns:p14="http://schemas.microsoft.com/office/powerpoint/2010/main" val="2198826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eaLnBrk="1" hangingPunct="1"/>
            <a:r>
              <a:rPr lang="en-US" altLang="zh-CN"/>
              <a:t>Human Computation</a:t>
            </a:r>
          </a:p>
        </p:txBody>
      </p:sp>
      <p:sp>
        <p:nvSpPr>
          <p:cNvPr id="4" name="TextBox 3"/>
          <p:cNvSpPr txBox="1">
            <a:spLocks noChangeArrowheads="1"/>
          </p:cNvSpPr>
          <p:nvPr/>
        </p:nvSpPr>
        <p:spPr bwMode="auto">
          <a:xfrm>
            <a:off x="466725" y="2133600"/>
            <a:ext cx="79248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buFontTx/>
              <a:buChar char="-"/>
            </a:pPr>
            <a:r>
              <a:rPr lang="ja-JP" altLang="en-US" sz="2800"/>
              <a:t>“</a:t>
            </a:r>
            <a:r>
              <a:rPr lang="en-US" altLang="ja-JP" sz="2800"/>
              <a:t>OK, it was cool. But it is all about history, why it becomes interesting </a:t>
            </a:r>
            <a:r>
              <a:rPr lang="en-US" altLang="ja-JP" sz="2800">
                <a:solidFill>
                  <a:srgbClr val="00B0F0"/>
                </a:solidFill>
              </a:rPr>
              <a:t>now</a:t>
            </a:r>
            <a:r>
              <a:rPr lang="en-US" altLang="ja-JP" sz="2800"/>
              <a:t>?</a:t>
            </a:r>
            <a:r>
              <a:rPr lang="ja-JP" altLang="en-US" sz="2800"/>
              <a:t>”</a:t>
            </a:r>
            <a:endParaRPr lang="en-US" altLang="ja-JP" sz="2800"/>
          </a:p>
          <a:p>
            <a:pPr eaLnBrk="1" hangingPunct="1"/>
            <a:endParaRPr lang="en-US" altLang="ja-JP" sz="2800"/>
          </a:p>
          <a:p>
            <a:pPr eaLnBrk="1" hangingPunct="1">
              <a:buFontTx/>
              <a:buChar char="-"/>
            </a:pPr>
            <a:endParaRPr lang="en-US" altLang="zh-CN" sz="2800"/>
          </a:p>
          <a:p>
            <a:pPr eaLnBrk="1" hangingPunct="1">
              <a:buFontTx/>
              <a:buChar char="-"/>
            </a:pPr>
            <a:r>
              <a:rPr lang="ja-JP" altLang="en-US" sz="2800"/>
              <a:t>“</a:t>
            </a:r>
            <a:r>
              <a:rPr lang="en-US" altLang="ja-JP" sz="2800"/>
              <a:t>Because we are now in the </a:t>
            </a:r>
            <a:r>
              <a:rPr lang="en-US" altLang="ja-JP" sz="2800">
                <a:solidFill>
                  <a:srgbClr val="00B050"/>
                </a:solidFill>
              </a:rPr>
              <a:t>Web-age</a:t>
            </a:r>
            <a:r>
              <a:rPr lang="en-US" altLang="ja-JP" sz="2800"/>
              <a:t>.</a:t>
            </a:r>
            <a:r>
              <a:rPr lang="ja-JP" altLang="en-US" sz="2800"/>
              <a:t>”</a:t>
            </a:r>
            <a:endParaRPr lang="en-US" altLang="ja-JP" sz="2800"/>
          </a:p>
          <a:p>
            <a:pPr eaLnBrk="1" hangingPunct="1">
              <a:buFontTx/>
              <a:buChar char="-"/>
            </a:pPr>
            <a:endParaRPr lang="en-US" altLang="zh-CN" sz="2800"/>
          </a:p>
          <a:p>
            <a:pPr eaLnBrk="1" hangingPunct="1">
              <a:buFontTx/>
              <a:buChar char="-"/>
            </a:pPr>
            <a:endParaRPr lang="en-US" altLang="zh-CN" sz="2800"/>
          </a:p>
        </p:txBody>
      </p:sp>
      <p:sp>
        <p:nvSpPr>
          <p:cNvPr id="2458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DAE1181B-15C8-4CB0-B760-D14CEF302638}" type="slidenum">
              <a:rPr lang="en-US" altLang="zh-CN" sz="1200" b="0">
                <a:ea typeface="Gulim" pitchFamily="34" charset="-127"/>
              </a:rPr>
              <a:pPr eaLnBrk="1" hangingPunct="1"/>
              <a:t>8</a:t>
            </a:fld>
            <a:endParaRPr lang="en-US" altLang="zh-CN" sz="1200" b="0">
              <a:ea typeface="Gulim" pitchFamily="34" charset="-127"/>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1"/>
          <p:cNvSpPr>
            <a:spLocks noGrp="1" noChangeArrowheads="1"/>
          </p:cNvSpPr>
          <p:nvPr>
            <p:ph type="title"/>
          </p:nvPr>
        </p:nvSpPr>
        <p:spPr/>
        <p:txBody>
          <a:bodyPr/>
          <a:lstStyle/>
          <a:p>
            <a:pPr eaLnBrk="1" hangingPunct="1"/>
            <a:r>
              <a:rPr lang="en-US" altLang="zh-CN" sz="3500" dirty="0"/>
              <a:t>Experiments: Scalability</a:t>
            </a:r>
            <a:endParaRPr lang="zh-CN" altLang="en-US" sz="3500" dirty="0"/>
          </a:p>
        </p:txBody>
      </p:sp>
      <p:pic>
        <p:nvPicPr>
          <p:cNvPr id="2" name="图片 1"/>
          <p:cNvPicPr>
            <a:picLocks noChangeAspect="1"/>
          </p:cNvPicPr>
          <p:nvPr/>
        </p:nvPicPr>
        <p:blipFill>
          <a:blip r:embed="rId3"/>
          <a:stretch>
            <a:fillRect/>
          </a:stretch>
        </p:blipFill>
        <p:spPr>
          <a:xfrm>
            <a:off x="-13254" y="1814412"/>
            <a:ext cx="4273657" cy="3486796"/>
          </a:xfrm>
          <a:prstGeom prst="rect">
            <a:avLst/>
          </a:prstGeom>
        </p:spPr>
      </p:pic>
      <p:pic>
        <p:nvPicPr>
          <p:cNvPr id="3" name="图片 2"/>
          <p:cNvPicPr>
            <a:picLocks noChangeAspect="1"/>
          </p:cNvPicPr>
          <p:nvPr/>
        </p:nvPicPr>
        <p:blipFill>
          <a:blip r:embed="rId4"/>
          <a:stretch>
            <a:fillRect/>
          </a:stretch>
        </p:blipFill>
        <p:spPr>
          <a:xfrm>
            <a:off x="4716016" y="1814411"/>
            <a:ext cx="4437152" cy="3414789"/>
          </a:xfrm>
          <a:prstGeom prst="rect">
            <a:avLst/>
          </a:prstGeom>
        </p:spPr>
      </p:pic>
      <p:sp>
        <p:nvSpPr>
          <p:cNvPr id="5" name="矩形标注 4"/>
          <p:cNvSpPr>
            <a:spLocks noChangeArrowheads="1"/>
          </p:cNvSpPr>
          <p:nvPr/>
        </p:nvSpPr>
        <p:spPr bwMode="auto">
          <a:xfrm>
            <a:off x="4427984" y="5301209"/>
            <a:ext cx="4536504" cy="720080"/>
          </a:xfrm>
          <a:prstGeom prst="wedgeRectCallout">
            <a:avLst>
              <a:gd name="adj1" fmla="val 30220"/>
              <a:gd name="adj2" fmla="val -125159"/>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buNone/>
            </a:pPr>
            <a:r>
              <a:rPr lang="en-US" altLang="zh-CN" sz="2000" dirty="0"/>
              <a:t>Different curves mean the different number of crowd workers.</a:t>
            </a:r>
          </a:p>
          <a:p>
            <a:pPr>
              <a:buNone/>
            </a:pPr>
            <a:endParaRPr lang="en-US" altLang="zh-CN" sz="2000" dirty="0"/>
          </a:p>
        </p:txBody>
      </p:sp>
      <p:sp>
        <p:nvSpPr>
          <p:cNvPr id="6"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80</a:t>
            </a:fld>
            <a:endParaRPr lang="en-US" altLang="zh-CN" sz="1200" b="0">
              <a:ea typeface="Gulim" pitchFamily="34" charset="-127"/>
            </a:endParaRPr>
          </a:p>
        </p:txBody>
      </p:sp>
    </p:spTree>
    <p:extLst>
      <p:ext uri="{BB962C8B-B14F-4D97-AF65-F5344CB8AC3E}">
        <p14:creationId xmlns:p14="http://schemas.microsoft.com/office/powerpoint/2010/main" val="4090763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3426" name="标题 1"/>
          <p:cNvSpPr>
            <a:spLocks noGrp="1" noChangeArrowheads="1"/>
          </p:cNvSpPr>
          <p:nvPr>
            <p:ph type="title"/>
          </p:nvPr>
        </p:nvSpPr>
        <p:spPr/>
        <p:txBody>
          <a:bodyPr/>
          <a:lstStyle/>
          <a:p>
            <a:pPr eaLnBrk="1" hangingPunct="1"/>
            <a:r>
              <a:rPr lang="en-US" altLang="zh-CN" sz="3500"/>
              <a:t>Experiments: Real Data</a:t>
            </a:r>
            <a:endParaRPr lang="zh-CN" altLang="en-US" sz="3500"/>
          </a:p>
        </p:txBody>
      </p:sp>
      <p:pic>
        <p:nvPicPr>
          <p:cNvPr id="2" name="图片 1"/>
          <p:cNvPicPr>
            <a:picLocks noChangeAspect="1"/>
          </p:cNvPicPr>
          <p:nvPr/>
        </p:nvPicPr>
        <p:blipFill>
          <a:blip r:embed="rId3"/>
          <a:stretch>
            <a:fillRect/>
          </a:stretch>
        </p:blipFill>
        <p:spPr>
          <a:xfrm>
            <a:off x="251520" y="1657630"/>
            <a:ext cx="8675926" cy="3427554"/>
          </a:xfrm>
          <a:prstGeom prst="rect">
            <a:avLst/>
          </a:prstGeom>
        </p:spPr>
      </p:pic>
      <p:sp>
        <p:nvSpPr>
          <p:cNvPr id="5" name="矩形标注 4"/>
          <p:cNvSpPr>
            <a:spLocks noChangeArrowheads="1"/>
          </p:cNvSpPr>
          <p:nvPr/>
        </p:nvSpPr>
        <p:spPr bwMode="auto">
          <a:xfrm>
            <a:off x="1043608" y="5805264"/>
            <a:ext cx="3096344" cy="720080"/>
          </a:xfrm>
          <a:prstGeom prst="wedgeRectCallout">
            <a:avLst>
              <a:gd name="adj1" fmla="val -8413"/>
              <a:gd name="adj2" fmla="val -162197"/>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buNone/>
            </a:pPr>
            <a:r>
              <a:rPr lang="en-US" altLang="zh-CN" sz="2000" dirty="0"/>
              <a:t>The average workload capacity of workers</a:t>
            </a:r>
          </a:p>
          <a:p>
            <a:pPr>
              <a:buNone/>
            </a:pPr>
            <a:endParaRPr lang="en-US" altLang="zh-CN" sz="2000" dirty="0"/>
          </a:p>
        </p:txBody>
      </p:sp>
      <p:sp>
        <p:nvSpPr>
          <p:cNvPr id="6"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81</a:t>
            </a:fld>
            <a:endParaRPr lang="en-US" altLang="zh-CN" sz="1200" b="0">
              <a:ea typeface="Gulim" pitchFamily="34" charset="-127"/>
            </a:endParaRPr>
          </a:p>
        </p:txBody>
      </p:sp>
    </p:spTree>
    <p:extLst>
      <p:ext uri="{BB962C8B-B14F-4D97-AF65-F5344CB8AC3E}">
        <p14:creationId xmlns:p14="http://schemas.microsoft.com/office/powerpoint/2010/main" val="12019676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txBox="1">
            <a:spLocks noChangeArrowheads="1"/>
          </p:cNvSpPr>
          <p:nvPr/>
        </p:nvSpPr>
        <p:spPr bwMode="auto">
          <a:xfrm>
            <a:off x="228600" y="957263"/>
            <a:ext cx="8591550" cy="527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spcBef>
                <a:spcPts val="300"/>
              </a:spcBef>
              <a:spcAft>
                <a:spcPts val="300"/>
              </a:spcAft>
              <a:buSzPct val="60000"/>
              <a:defRPr/>
            </a:pPr>
            <a:r>
              <a:rPr lang="en-US" altLang="zh-CN" sz="2800" dirty="0">
                <a:latin typeface="+mn-lt"/>
                <a:cs typeface="ＭＳ Ｐゴシック" charset="-128"/>
              </a:rPr>
              <a:t>Identify a new two-sided online micro-task allocation problem, called Global Online Micro-task Allocation </a:t>
            </a:r>
            <a:r>
              <a:rPr lang="en-US" altLang="zh-CN" sz="2800" dirty="0">
                <a:cs typeface="ＭＳ Ｐゴシック" charset="-128"/>
              </a:rPr>
              <a:t>(GOMA)</a:t>
            </a:r>
            <a:r>
              <a:rPr lang="en-US" altLang="zh-CN" sz="2800" dirty="0">
                <a:latin typeface="+mn-lt"/>
                <a:cs typeface="ＭＳ Ｐゴシック" charset="-128"/>
              </a:rPr>
              <a:t>, in spatial crowdsourcing.</a:t>
            </a:r>
          </a:p>
          <a:p>
            <a:pPr algn="just">
              <a:spcBef>
                <a:spcPts val="300"/>
              </a:spcBef>
              <a:spcAft>
                <a:spcPts val="300"/>
              </a:spcAft>
              <a:buSzPct val="60000"/>
              <a:defRPr/>
            </a:pPr>
            <a:endParaRPr lang="en-US" altLang="zh-CN" sz="2800" dirty="0">
              <a:latin typeface="+mn-lt"/>
              <a:cs typeface="ＭＳ Ｐゴシック" charset="-128"/>
            </a:endParaRPr>
          </a:p>
          <a:p>
            <a:pPr algn="just">
              <a:lnSpc>
                <a:spcPct val="95000"/>
              </a:lnSpc>
              <a:spcBef>
                <a:spcPct val="25000"/>
              </a:spcBef>
              <a:spcAft>
                <a:spcPct val="10000"/>
              </a:spcAft>
              <a:buSzPct val="60000"/>
              <a:defRPr/>
            </a:pPr>
            <a:r>
              <a:rPr lang="en-US" altLang="zh-CN" sz="2800" dirty="0">
                <a:latin typeface="+mn-lt"/>
                <a:cs typeface="ＭＳ Ｐゴシック" charset="-128"/>
              </a:rPr>
              <a:t>Design </a:t>
            </a:r>
            <a:r>
              <a:rPr lang="en-US" altLang="zh-CN" sz="2800" dirty="0">
                <a:cs typeface="ＭＳ Ｐゴシック" charset="-128"/>
              </a:rPr>
              <a:t>a two-phase-based framework</a:t>
            </a:r>
            <a:r>
              <a:rPr lang="en-US" altLang="zh-CN" sz="2800" dirty="0">
                <a:latin typeface="+mn-lt"/>
                <a:cs typeface="ＭＳ Ｐゴシック" charset="-128"/>
              </a:rPr>
              <a:t> with a constant competitive ratio under the random order model and a greedy optimization technique.</a:t>
            </a:r>
          </a:p>
          <a:p>
            <a:pPr algn="just">
              <a:lnSpc>
                <a:spcPct val="95000"/>
              </a:lnSpc>
              <a:spcBef>
                <a:spcPct val="25000"/>
              </a:spcBef>
              <a:spcAft>
                <a:spcPct val="10000"/>
              </a:spcAft>
              <a:buSzPct val="60000"/>
              <a:defRPr/>
            </a:pPr>
            <a:endParaRPr lang="en-US" altLang="zh-CN" sz="2800" dirty="0">
              <a:latin typeface="+mn-lt"/>
              <a:cs typeface="ＭＳ Ｐゴシック" charset="-128"/>
            </a:endParaRPr>
          </a:p>
          <a:p>
            <a:pPr algn="just">
              <a:lnSpc>
                <a:spcPct val="95000"/>
              </a:lnSpc>
              <a:spcBef>
                <a:spcPct val="25000"/>
              </a:spcBef>
              <a:spcAft>
                <a:spcPct val="10000"/>
              </a:spcAft>
              <a:buSzPct val="60000"/>
              <a:defRPr/>
            </a:pPr>
            <a:r>
              <a:rPr lang="en-US" altLang="zh-CN" sz="2800" dirty="0">
                <a:latin typeface="+mn-lt"/>
                <a:cs typeface="ＭＳ Ｐゴシック" charset="-128"/>
              </a:rPr>
              <a:t>Extensive experiments on both real and synthetic datasets to verify our solutions.</a:t>
            </a:r>
          </a:p>
        </p:txBody>
      </p:sp>
      <p:sp>
        <p:nvSpPr>
          <p:cNvPr id="105475" name="Title 1"/>
          <p:cNvSpPr>
            <a:spLocks noGrp="1"/>
          </p:cNvSpPr>
          <p:nvPr>
            <p:ph type="title"/>
          </p:nvPr>
        </p:nvSpPr>
        <p:spPr>
          <a:xfrm>
            <a:off x="0" y="122238"/>
            <a:ext cx="9144000" cy="714375"/>
          </a:xfrm>
        </p:spPr>
        <p:txBody>
          <a:bodyPr/>
          <a:lstStyle/>
          <a:p>
            <a:pPr algn="ctr" eaLnBrk="1" hangingPunct="1"/>
            <a:r>
              <a:rPr lang="en-US" altLang="zh-CN" sz="3500"/>
              <a:t>Conclusion</a:t>
            </a:r>
          </a:p>
        </p:txBody>
      </p:sp>
      <p:sp>
        <p:nvSpPr>
          <p:cNvPr id="4"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82</a:t>
            </a:fld>
            <a:endParaRPr lang="en-US" altLang="zh-CN" sz="1200" b="0">
              <a:ea typeface="Gulim" pitchFamily="34" charset="-127"/>
            </a:endParaRPr>
          </a:p>
        </p:txBody>
      </p:sp>
    </p:spTree>
    <p:extLst>
      <p:ext uri="{BB962C8B-B14F-4D97-AF65-F5344CB8AC3E}">
        <p14:creationId xmlns:p14="http://schemas.microsoft.com/office/powerpoint/2010/main" val="23769807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pPr eaLnBrk="1" hangingPunct="1"/>
            <a:r>
              <a:rPr lang="en-US" altLang="zh-CN"/>
              <a:t>Outline</a:t>
            </a:r>
          </a:p>
        </p:txBody>
      </p:sp>
      <p:sp>
        <p:nvSpPr>
          <p:cNvPr id="3" name="Content Placeholder 2"/>
          <p:cNvSpPr>
            <a:spLocks noGrp="1"/>
          </p:cNvSpPr>
          <p:nvPr>
            <p:ph sz="quarter" idx="1"/>
          </p:nvPr>
        </p:nvSpPr>
        <p:spPr>
          <a:xfrm>
            <a:off x="323850" y="1125538"/>
            <a:ext cx="8712200" cy="4937125"/>
          </a:xfrm>
        </p:spPr>
        <p:txBody>
          <a:bodyPr/>
          <a:lstStyle/>
          <a:p>
            <a:pPr eaLnBrk="1" hangingPunct="1">
              <a:lnSpc>
                <a:spcPct val="80000"/>
              </a:lnSpc>
            </a:pPr>
            <a:r>
              <a:rPr lang="en-US" altLang="zh-CN" dirty="0"/>
              <a:t>Human Computation in a Nutshell</a:t>
            </a:r>
            <a:endParaRPr lang="en-US" altLang="zh-CN" sz="2400" dirty="0"/>
          </a:p>
          <a:p>
            <a:pPr eaLnBrk="1" hangingPunct="1">
              <a:lnSpc>
                <a:spcPct val="80000"/>
              </a:lnSpc>
              <a:buFont typeface="Wingdings" panose="05000000000000000000" pitchFamily="2" charset="2"/>
              <a:buNone/>
            </a:pPr>
            <a:endParaRPr lang="en-US" altLang="zh-CN" sz="2400" dirty="0"/>
          </a:p>
          <a:p>
            <a:pPr eaLnBrk="1" hangingPunct="1">
              <a:lnSpc>
                <a:spcPct val="80000"/>
              </a:lnSpc>
              <a:buFont typeface="Wingdings" panose="05000000000000000000" pitchFamily="2" charset="2"/>
              <a:buNone/>
            </a:pPr>
            <a:endParaRPr lang="en-US" altLang="zh-CN" sz="2400" dirty="0"/>
          </a:p>
          <a:p>
            <a:pPr eaLnBrk="1" hangingPunct="1">
              <a:lnSpc>
                <a:spcPct val="80000"/>
              </a:lnSpc>
            </a:pPr>
            <a:r>
              <a:rPr lang="en-US" altLang="zh-CN" dirty="0"/>
              <a:t>State-of-art</a:t>
            </a:r>
          </a:p>
          <a:p>
            <a:pPr lvl="1" eaLnBrk="1" hangingPunct="1">
              <a:lnSpc>
                <a:spcPct val="80000"/>
              </a:lnSpc>
            </a:pPr>
            <a:r>
              <a:rPr lang="en-US" altLang="zh-CN" dirty="0"/>
              <a:t>A Review of Crowdsourced Databases</a:t>
            </a:r>
          </a:p>
          <a:p>
            <a:pPr lvl="1" eaLnBrk="1" hangingPunct="1">
              <a:lnSpc>
                <a:spcPct val="80000"/>
              </a:lnSpc>
            </a:pPr>
            <a:r>
              <a:rPr lang="en-US" altLang="zh-CN" b="1" dirty="0">
                <a:solidFill>
                  <a:srgbClr val="00B0F0"/>
                </a:solidFill>
              </a:rPr>
              <a:t>Task Assignment</a:t>
            </a:r>
          </a:p>
          <a:p>
            <a:pPr lvl="2" eaLnBrk="1" hangingPunct="1">
              <a:lnSpc>
                <a:spcPct val="80000"/>
              </a:lnSpc>
            </a:pPr>
            <a:r>
              <a:rPr lang="en-US" altLang="zh-CN" dirty="0"/>
              <a:t>Online Mobile Micro-Task Assignment [ICDE</a:t>
            </a:r>
            <a:r>
              <a:rPr lang="en-US" altLang="en-US" dirty="0"/>
              <a:t>’20</a:t>
            </a:r>
            <a:r>
              <a:rPr lang="en-US" altLang="zh-CN" dirty="0"/>
              <a:t>16]</a:t>
            </a:r>
          </a:p>
          <a:p>
            <a:pPr lvl="2" eaLnBrk="1" hangingPunct="1">
              <a:lnSpc>
                <a:spcPct val="80000"/>
              </a:lnSpc>
            </a:pPr>
            <a:r>
              <a:rPr lang="en-US" altLang="zh-CN" b="1" dirty="0">
                <a:solidFill>
                  <a:srgbClr val="00B0F0"/>
                </a:solidFill>
              </a:rPr>
              <a:t>Online Matching in Real-Time Spatial Data [VLDB</a:t>
            </a:r>
            <a:r>
              <a:rPr lang="en-US" altLang="en-US" b="1" dirty="0">
                <a:solidFill>
                  <a:srgbClr val="00B0F0"/>
                </a:solidFill>
              </a:rPr>
              <a:t>’20</a:t>
            </a:r>
            <a:r>
              <a:rPr lang="en-US" altLang="zh-CN" b="1" dirty="0">
                <a:solidFill>
                  <a:srgbClr val="00B0F0"/>
                </a:solidFill>
              </a:rPr>
              <a:t>16]</a:t>
            </a:r>
          </a:p>
          <a:p>
            <a:pPr lvl="2" eaLnBrk="1" hangingPunct="1">
              <a:lnSpc>
                <a:spcPct val="80000"/>
              </a:lnSpc>
            </a:pPr>
            <a:endParaRPr lang="en-US" altLang="zh-CN" sz="1900" dirty="0"/>
          </a:p>
          <a:p>
            <a:pPr lvl="2" eaLnBrk="1" hangingPunct="1">
              <a:lnSpc>
                <a:spcPct val="80000"/>
              </a:lnSpc>
            </a:pPr>
            <a:endParaRPr lang="en-US" altLang="zh-CN" sz="1900" dirty="0"/>
          </a:p>
          <a:p>
            <a:pPr eaLnBrk="1" hangingPunct="1">
              <a:lnSpc>
                <a:spcPct val="80000"/>
              </a:lnSpc>
            </a:pPr>
            <a:r>
              <a:rPr lang="en-US" altLang="zh-CN" dirty="0"/>
              <a:t>Crowdsourcing in a Vision</a:t>
            </a:r>
          </a:p>
        </p:txBody>
      </p:sp>
      <p:sp>
        <p:nvSpPr>
          <p:cNvPr id="5530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0886E8B2-D8B5-47C2-BB15-00B3A46958E8}" type="slidenum">
              <a:rPr lang="en-US" altLang="zh-CN" sz="1200" b="0">
                <a:ea typeface="Gulim" pitchFamily="34" charset="-127"/>
              </a:rPr>
              <a:pPr eaLnBrk="1" hangingPunct="1"/>
              <a:t>83</a:t>
            </a:fld>
            <a:endParaRPr lang="en-US" altLang="zh-CN" sz="1200" b="0">
              <a:ea typeface="Gulim" pitchFamily="34" charset="-127"/>
            </a:endParaRPr>
          </a:p>
        </p:txBody>
      </p:sp>
    </p:spTree>
    <p:extLst>
      <p:ext uri="{BB962C8B-B14F-4D97-AF65-F5344CB8AC3E}">
        <p14:creationId xmlns:p14="http://schemas.microsoft.com/office/powerpoint/2010/main" val="7810884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txBox="1">
            <a:spLocks noChangeArrowheads="1"/>
          </p:cNvSpPr>
          <p:nvPr/>
        </p:nvSpPr>
        <p:spPr bwMode="auto">
          <a:xfrm>
            <a:off x="228600" y="836712"/>
            <a:ext cx="8624888" cy="527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The problem of minimum bipartite matching (MBM) in spatial data is a fundamental issue </a:t>
            </a:r>
          </a:p>
          <a:p>
            <a:pPr marL="349250" lvl="1" indent="0" algn="just">
              <a:spcBef>
                <a:spcPts val="0"/>
              </a:spcBef>
              <a:buSzPct val="60000"/>
              <a:buFont typeface="Wingdings" panose="05000000000000000000" pitchFamily="2" charset="2"/>
              <a:buNone/>
              <a:defRPr/>
            </a:pPr>
            <a:endParaRPr lang="en-US" altLang="zh-CN" sz="2800" dirty="0">
              <a:latin typeface="+mn-lt"/>
              <a:cs typeface="ＭＳ Ｐゴシック" charset="-128"/>
            </a:endParaRPr>
          </a:p>
        </p:txBody>
      </p:sp>
      <p:sp>
        <p:nvSpPr>
          <p:cNvPr id="23555" name="Title 1"/>
          <p:cNvSpPr>
            <a:spLocks noGrp="1"/>
          </p:cNvSpPr>
          <p:nvPr>
            <p:ph type="title"/>
          </p:nvPr>
        </p:nvSpPr>
        <p:spPr>
          <a:xfrm>
            <a:off x="395536" y="122238"/>
            <a:ext cx="8748464" cy="714375"/>
          </a:xfrm>
        </p:spPr>
        <p:txBody>
          <a:bodyPr/>
          <a:lstStyle/>
          <a:p>
            <a:pPr eaLnBrk="1" hangingPunct="1"/>
            <a:r>
              <a:rPr lang="en-US" altLang="zh-CN" sz="3500" dirty="0"/>
              <a:t>Minimum Bipartite Matching (MBM)</a:t>
            </a:r>
          </a:p>
        </p:txBody>
      </p:sp>
    </p:spTree>
    <p:extLst>
      <p:ext uri="{BB962C8B-B14F-4D97-AF65-F5344CB8AC3E}">
        <p14:creationId xmlns:p14="http://schemas.microsoft.com/office/powerpoint/2010/main" val="13686080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txBox="1">
            <a:spLocks noChangeArrowheads="1"/>
          </p:cNvSpPr>
          <p:nvPr/>
        </p:nvSpPr>
        <p:spPr bwMode="auto">
          <a:xfrm>
            <a:off x="228600" y="836712"/>
            <a:ext cx="8624888" cy="527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The problem of minimum bipartite matching (MBM) in spatial data is a fundamental issue </a:t>
            </a:r>
          </a:p>
          <a:p>
            <a:pPr lvl="1" algn="just">
              <a:spcBef>
                <a:spcPts val="0"/>
              </a:spcBef>
              <a:buSzPct val="60000"/>
              <a:defRPr/>
            </a:pPr>
            <a:r>
              <a:rPr lang="en-US" altLang="zh-CN" sz="2400" b="0" dirty="0">
                <a:latin typeface="+mn-lt"/>
                <a:cs typeface="ＭＳ Ｐゴシック" charset="-128"/>
              </a:rPr>
              <a:t>Given a set of service providers and a set of users in a 2D space.</a:t>
            </a:r>
          </a:p>
        </p:txBody>
      </p:sp>
      <p:sp>
        <p:nvSpPr>
          <p:cNvPr id="23555" name="Title 1"/>
          <p:cNvSpPr>
            <a:spLocks noGrp="1"/>
          </p:cNvSpPr>
          <p:nvPr>
            <p:ph type="title"/>
          </p:nvPr>
        </p:nvSpPr>
        <p:spPr>
          <a:xfrm>
            <a:off x="395536" y="122238"/>
            <a:ext cx="8748464" cy="714375"/>
          </a:xfrm>
        </p:spPr>
        <p:txBody>
          <a:bodyPr/>
          <a:lstStyle/>
          <a:p>
            <a:pPr eaLnBrk="1" hangingPunct="1"/>
            <a:r>
              <a:rPr lang="en-US" altLang="zh-CN" sz="3500" dirty="0"/>
              <a:t>Minimum Bipartite Matching (MBM)</a:t>
            </a:r>
          </a:p>
        </p:txBody>
      </p:sp>
      <p:grpSp>
        <p:nvGrpSpPr>
          <p:cNvPr id="4" name="组合 3"/>
          <p:cNvGrpSpPr/>
          <p:nvPr/>
        </p:nvGrpSpPr>
        <p:grpSpPr>
          <a:xfrm>
            <a:off x="4644008" y="3421928"/>
            <a:ext cx="3456828" cy="3319440"/>
            <a:chOff x="5031543" y="3395215"/>
            <a:chExt cx="3456828" cy="3319440"/>
          </a:xfrm>
        </p:grpSpPr>
        <p:pic>
          <p:nvPicPr>
            <p:cNvPr id="5" name="Picture 11" descr="MCj03118980000[1]"/>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7506716" y="3920217"/>
              <a:ext cx="454530" cy="2138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11" descr="MCj03118980000[1]"/>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065193" y="4847609"/>
              <a:ext cx="456350" cy="2147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2120" y="5243397"/>
              <a:ext cx="272080" cy="2739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4686" y="4817847"/>
              <a:ext cx="304386" cy="3021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9562" y="3867641"/>
              <a:ext cx="272082" cy="2748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 name="Picture 11" descr="MCj03118980000[1]"/>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537373" y="6193518"/>
              <a:ext cx="456350" cy="2147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 name="Picture 11" descr="MCj03118980000[1]"/>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528304" y="4355698"/>
              <a:ext cx="453622" cy="2120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Text Box 177"/>
            <p:cNvSpPr txBox="1">
              <a:spLocks noChangeArrowheads="1"/>
            </p:cNvSpPr>
            <p:nvPr/>
          </p:nvSpPr>
          <p:spPr bwMode="auto">
            <a:xfrm>
              <a:off x="5436096" y="5435932"/>
              <a:ext cx="1059682"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zh-CN" altLang="en-US" sz="1800" b="1" dirty="0"/>
                <a:t>t</a:t>
              </a:r>
              <a:r>
                <a:rPr lang="zh-CN" altLang="en-US" sz="1800" b="1" baseline="-25000" dirty="0"/>
                <a:t>1</a:t>
              </a:r>
              <a:r>
                <a:rPr lang="zh-CN" altLang="en-US" sz="1800" b="1" dirty="0"/>
                <a:t>（</a:t>
              </a:r>
              <a:r>
                <a:rPr lang="en-US" altLang="zh-CN" sz="1800" b="1" dirty="0"/>
                <a:t>1</a:t>
              </a:r>
              <a:r>
                <a:rPr lang="zh-CN" altLang="en-US" sz="1800" b="1" dirty="0"/>
                <a:t>，</a:t>
              </a:r>
              <a:r>
                <a:rPr lang="en-US" altLang="zh-CN" sz="1800" b="1" dirty="0"/>
                <a:t>2</a:t>
              </a:r>
              <a:r>
                <a:rPr lang="zh-CN" altLang="en-US" sz="1800" b="1" dirty="0"/>
                <a:t>）</a:t>
              </a:r>
              <a:endParaRPr lang="zh-CN" altLang="en-US" sz="1800" b="1" baseline="-25000" dirty="0"/>
            </a:p>
          </p:txBody>
        </p:sp>
        <p:grpSp>
          <p:nvGrpSpPr>
            <p:cNvPr id="13" name="组合 12"/>
            <p:cNvGrpSpPr/>
            <p:nvPr/>
          </p:nvGrpSpPr>
          <p:grpSpPr>
            <a:xfrm>
              <a:off x="5364088" y="3509850"/>
              <a:ext cx="2952328" cy="2871478"/>
              <a:chOff x="5148064" y="3437842"/>
              <a:chExt cx="2952328" cy="2871478"/>
            </a:xfrm>
          </p:grpSpPr>
          <p:cxnSp>
            <p:nvCxnSpPr>
              <p:cNvPr id="34" name="直接箭头连接符 33"/>
              <p:cNvCxnSpPr/>
              <p:nvPr/>
            </p:nvCxnSpPr>
            <p:spPr bwMode="auto">
              <a:xfrm flipV="1">
                <a:off x="5148064" y="3437842"/>
                <a:ext cx="0" cy="2871478"/>
              </a:xfrm>
              <a:prstGeom prst="straightConnector1">
                <a:avLst/>
              </a:prstGeom>
              <a:solidFill>
                <a:srgbClr val="C0C0C0">
                  <a:alpha val="0"/>
                </a:srgbClr>
              </a:solidFill>
              <a:ln w="28575" cap="flat" cmpd="sng" algn="ctr">
                <a:solidFill>
                  <a:schemeClr val="tx1"/>
                </a:solidFill>
                <a:prstDash val="solid"/>
                <a:round/>
                <a:headEnd type="none" w="med" len="med"/>
                <a:tailEnd type="arrow" w="med" len="lg"/>
              </a:ln>
              <a:effectLst/>
            </p:spPr>
          </p:cxnSp>
          <p:cxnSp>
            <p:nvCxnSpPr>
              <p:cNvPr id="35" name="直接箭头连接符 34"/>
              <p:cNvCxnSpPr/>
              <p:nvPr/>
            </p:nvCxnSpPr>
            <p:spPr bwMode="auto">
              <a:xfrm>
                <a:off x="5148064" y="6309320"/>
                <a:ext cx="2952328" cy="0"/>
              </a:xfrm>
              <a:prstGeom prst="straightConnector1">
                <a:avLst/>
              </a:prstGeom>
              <a:solidFill>
                <a:srgbClr val="C0C0C0">
                  <a:alpha val="0"/>
                </a:srgbClr>
              </a:solidFill>
              <a:ln w="28575" cap="flat" cmpd="sng" algn="ctr">
                <a:solidFill>
                  <a:schemeClr val="tx1"/>
                </a:solidFill>
                <a:prstDash val="solid"/>
                <a:round/>
                <a:headEnd type="none" w="med" len="med"/>
                <a:tailEnd type="arrow" w="med" len="lg"/>
              </a:ln>
              <a:effectLst/>
            </p:spPr>
          </p:cxnSp>
          <p:cxnSp>
            <p:nvCxnSpPr>
              <p:cNvPr id="36" name="直接连接符 35"/>
              <p:cNvCxnSpPr/>
              <p:nvPr/>
            </p:nvCxnSpPr>
            <p:spPr bwMode="auto">
              <a:xfrm>
                <a:off x="5148064" y="393305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37" name="直接连接符 36"/>
              <p:cNvCxnSpPr/>
              <p:nvPr/>
            </p:nvCxnSpPr>
            <p:spPr bwMode="auto">
              <a:xfrm>
                <a:off x="5148064" y="580526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38" name="直接连接符 37"/>
              <p:cNvCxnSpPr/>
              <p:nvPr/>
            </p:nvCxnSpPr>
            <p:spPr bwMode="auto">
              <a:xfrm>
                <a:off x="5148064" y="532003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39" name="直接连接符 38"/>
              <p:cNvCxnSpPr/>
              <p:nvPr/>
            </p:nvCxnSpPr>
            <p:spPr bwMode="auto">
              <a:xfrm>
                <a:off x="5148064" y="436510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40" name="直接连接符 39"/>
              <p:cNvCxnSpPr/>
              <p:nvPr/>
            </p:nvCxnSpPr>
            <p:spPr bwMode="auto">
              <a:xfrm>
                <a:off x="5148064" y="4817848"/>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grpSp>
            <p:nvGrpSpPr>
              <p:cNvPr id="41" name="组合 40"/>
              <p:cNvGrpSpPr/>
              <p:nvPr/>
            </p:nvGrpSpPr>
            <p:grpSpPr>
              <a:xfrm rot="16200000">
                <a:off x="6511217" y="5306207"/>
                <a:ext cx="72008" cy="1934218"/>
                <a:chOff x="5300464" y="4023446"/>
                <a:chExt cx="72008" cy="1934218"/>
              </a:xfrm>
            </p:grpSpPr>
            <p:cxnSp>
              <p:nvCxnSpPr>
                <p:cNvPr id="42" name="直接连接符 41"/>
                <p:cNvCxnSpPr/>
                <p:nvPr/>
              </p:nvCxnSpPr>
              <p:spPr bwMode="auto">
                <a:xfrm>
                  <a:off x="5300464" y="402344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43" name="直接连接符 42"/>
                <p:cNvCxnSpPr/>
                <p:nvPr/>
              </p:nvCxnSpPr>
              <p:spPr bwMode="auto">
                <a:xfrm>
                  <a:off x="5300464" y="595766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44" name="直接连接符 43"/>
                <p:cNvCxnSpPr/>
                <p:nvPr/>
              </p:nvCxnSpPr>
              <p:spPr bwMode="auto">
                <a:xfrm>
                  <a:off x="5300464" y="547243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45" name="直接连接符 44"/>
                <p:cNvCxnSpPr/>
                <p:nvPr/>
              </p:nvCxnSpPr>
              <p:spPr bwMode="auto">
                <a:xfrm>
                  <a:off x="5300464" y="451750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46" name="直接连接符 45"/>
                <p:cNvCxnSpPr/>
                <p:nvPr/>
              </p:nvCxnSpPr>
              <p:spPr bwMode="auto">
                <a:xfrm>
                  <a:off x="5300464" y="4970248"/>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grpSp>
        </p:grpSp>
        <p:pic>
          <p:nvPicPr>
            <p:cNvPr id="14" name="图片 13"/>
            <p:cNvPicPr>
              <a:picLocks noChangeAspect="1"/>
            </p:cNvPicPr>
            <p:nvPr/>
          </p:nvPicPr>
          <p:blipFill>
            <a:blip r:embed="rId7"/>
            <a:stretch>
              <a:fillRect/>
            </a:stretch>
          </p:blipFill>
          <p:spPr>
            <a:xfrm>
              <a:off x="7622820" y="4809361"/>
              <a:ext cx="284966" cy="318190"/>
            </a:xfrm>
            <a:prstGeom prst="rect">
              <a:avLst/>
            </a:prstGeom>
          </p:spPr>
        </p:pic>
        <p:sp>
          <p:nvSpPr>
            <p:cNvPr id="15" name="Text Box 177"/>
            <p:cNvSpPr txBox="1">
              <a:spLocks noChangeArrowheads="1"/>
            </p:cNvSpPr>
            <p:nvPr/>
          </p:nvSpPr>
          <p:spPr bwMode="auto">
            <a:xfrm>
              <a:off x="5919271" y="5062387"/>
              <a:ext cx="1059682"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zh-CN" altLang="en-US" sz="1800" b="1" dirty="0"/>
                <a:t>t</a:t>
              </a:r>
              <a:r>
                <a:rPr lang="en-US" altLang="zh-CN" sz="1800" baseline="-25000" dirty="0"/>
                <a:t>2</a:t>
              </a:r>
              <a:r>
                <a:rPr lang="zh-CN" altLang="en-US" sz="1800" b="1" dirty="0"/>
                <a:t>（</a:t>
              </a:r>
              <a:r>
                <a:rPr lang="en-US" altLang="zh-CN" sz="1800" dirty="0"/>
                <a:t>2</a:t>
              </a:r>
              <a:r>
                <a:rPr lang="zh-CN" altLang="en-US" sz="1800" b="1" dirty="0"/>
                <a:t>，</a:t>
              </a:r>
              <a:r>
                <a:rPr lang="en-US" altLang="zh-CN" sz="1800" dirty="0"/>
                <a:t>3</a:t>
              </a:r>
              <a:r>
                <a:rPr lang="zh-CN" altLang="en-US" sz="1800" b="1" dirty="0"/>
                <a:t>）</a:t>
              </a:r>
              <a:endParaRPr lang="zh-CN" altLang="en-US" sz="1800" b="1" baseline="-25000" dirty="0"/>
            </a:p>
          </p:txBody>
        </p:sp>
        <p:sp>
          <p:nvSpPr>
            <p:cNvPr id="16" name="Text Box 177"/>
            <p:cNvSpPr txBox="1">
              <a:spLocks noChangeArrowheads="1"/>
            </p:cNvSpPr>
            <p:nvPr/>
          </p:nvSpPr>
          <p:spPr bwMode="auto">
            <a:xfrm>
              <a:off x="5820268" y="4505879"/>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2</a:t>
              </a:r>
              <a:r>
                <a:rPr lang="zh-CN" altLang="en-US" sz="1800" b="1" dirty="0"/>
                <a:t>（</a:t>
              </a:r>
              <a:r>
                <a:rPr lang="en-US" altLang="zh-CN" sz="1800" dirty="0"/>
                <a:t>2</a:t>
              </a:r>
              <a:r>
                <a:rPr lang="zh-CN" altLang="en-US" sz="1800" b="1" dirty="0"/>
                <a:t>，</a:t>
              </a:r>
              <a:r>
                <a:rPr lang="en-US" altLang="zh-CN" sz="1800" dirty="0"/>
                <a:t>3</a:t>
              </a:r>
              <a:r>
                <a:rPr lang="zh-CN" altLang="en-US" sz="1800" b="1" dirty="0"/>
                <a:t>）</a:t>
              </a:r>
              <a:endParaRPr lang="zh-CN" altLang="en-US" sz="1800" b="1" baseline="-25000" dirty="0"/>
            </a:p>
          </p:txBody>
        </p:sp>
        <p:sp>
          <p:nvSpPr>
            <p:cNvPr id="17" name="Text Box 177"/>
            <p:cNvSpPr txBox="1">
              <a:spLocks noChangeArrowheads="1"/>
            </p:cNvSpPr>
            <p:nvPr/>
          </p:nvSpPr>
          <p:spPr bwMode="auto">
            <a:xfrm>
              <a:off x="6156210" y="4053999"/>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3</a:t>
              </a:r>
              <a:r>
                <a:rPr lang="zh-CN" altLang="en-US" sz="1800" b="1" dirty="0"/>
                <a:t>（</a:t>
              </a:r>
              <a:r>
                <a:rPr lang="en-US" altLang="zh-CN" sz="1800" dirty="0"/>
                <a:t>3</a:t>
              </a:r>
              <a:r>
                <a:rPr lang="zh-CN" altLang="en-US" sz="1800" b="1" dirty="0"/>
                <a:t>，</a:t>
              </a:r>
              <a:r>
                <a:rPr lang="en-US" altLang="zh-CN" sz="1800" dirty="0"/>
                <a:t>4</a:t>
              </a:r>
              <a:r>
                <a:rPr lang="zh-CN" altLang="en-US" sz="1800" b="1" dirty="0"/>
                <a:t>）</a:t>
              </a:r>
              <a:endParaRPr lang="zh-CN" altLang="en-US" sz="1800" b="1" baseline="-25000" dirty="0"/>
            </a:p>
          </p:txBody>
        </p:sp>
        <p:sp>
          <p:nvSpPr>
            <p:cNvPr id="18" name="Text Box 177"/>
            <p:cNvSpPr txBox="1">
              <a:spLocks noChangeArrowheads="1"/>
            </p:cNvSpPr>
            <p:nvPr/>
          </p:nvSpPr>
          <p:spPr bwMode="auto">
            <a:xfrm>
              <a:off x="6190410" y="5903480"/>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1</a:t>
              </a:r>
              <a:r>
                <a:rPr lang="zh-CN" altLang="en-US" sz="1800" b="1" dirty="0"/>
                <a:t>（</a:t>
              </a:r>
              <a:r>
                <a:rPr lang="en-US" altLang="zh-CN" sz="1800" dirty="0"/>
                <a:t>3</a:t>
              </a:r>
              <a:r>
                <a:rPr lang="zh-CN" altLang="en-US" sz="1800" b="1" dirty="0"/>
                <a:t>，</a:t>
              </a:r>
              <a:r>
                <a:rPr lang="en-US" altLang="zh-CN" sz="1800" dirty="0"/>
                <a:t>0</a:t>
              </a:r>
              <a:r>
                <a:rPr lang="zh-CN" altLang="en-US" sz="1800" b="1" dirty="0"/>
                <a:t>）</a:t>
              </a:r>
              <a:endParaRPr lang="zh-CN" altLang="en-US" sz="1800" b="1" baseline="-25000" dirty="0"/>
            </a:p>
          </p:txBody>
        </p:sp>
        <p:sp>
          <p:nvSpPr>
            <p:cNvPr id="19" name="Text Box 177"/>
            <p:cNvSpPr txBox="1">
              <a:spLocks noChangeArrowheads="1"/>
            </p:cNvSpPr>
            <p:nvPr/>
          </p:nvSpPr>
          <p:spPr bwMode="auto">
            <a:xfrm>
              <a:off x="7218431" y="3593372"/>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4</a:t>
              </a:r>
              <a:r>
                <a:rPr lang="zh-CN" altLang="en-US" sz="1800" b="1" dirty="0"/>
                <a:t>（</a:t>
              </a:r>
              <a:r>
                <a:rPr lang="en-US" altLang="zh-CN" sz="1800" dirty="0"/>
                <a:t>5</a:t>
              </a:r>
              <a:r>
                <a:rPr lang="zh-CN" altLang="en-US" sz="1800" b="1" dirty="0"/>
                <a:t>，</a:t>
              </a:r>
              <a:r>
                <a:rPr lang="en-US" altLang="zh-CN" sz="1800" dirty="0"/>
                <a:t>5</a:t>
              </a:r>
              <a:r>
                <a:rPr lang="zh-CN" altLang="en-US" sz="1800" b="1" dirty="0"/>
                <a:t>）</a:t>
              </a:r>
              <a:endParaRPr lang="zh-CN" altLang="en-US" sz="1800" b="1" baseline="-25000" dirty="0"/>
            </a:p>
          </p:txBody>
        </p:sp>
        <p:sp>
          <p:nvSpPr>
            <p:cNvPr id="20" name="Text Box 177"/>
            <p:cNvSpPr txBox="1">
              <a:spLocks noChangeArrowheads="1"/>
            </p:cNvSpPr>
            <p:nvPr/>
          </p:nvSpPr>
          <p:spPr bwMode="auto">
            <a:xfrm>
              <a:off x="7286977" y="4142485"/>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t</a:t>
              </a:r>
              <a:r>
                <a:rPr lang="en-US" altLang="zh-CN" sz="1800" baseline="-25000" dirty="0"/>
                <a:t>3</a:t>
              </a:r>
              <a:r>
                <a:rPr lang="zh-CN" altLang="en-US" sz="1800" b="1" dirty="0"/>
                <a:t>（</a:t>
              </a:r>
              <a:r>
                <a:rPr lang="en-US" altLang="zh-CN" sz="1800" dirty="0"/>
                <a:t>5</a:t>
              </a:r>
              <a:r>
                <a:rPr lang="zh-CN" altLang="en-US" sz="1800" b="1" dirty="0"/>
                <a:t>，</a:t>
              </a:r>
              <a:r>
                <a:rPr lang="en-US" altLang="zh-CN" sz="1800" dirty="0"/>
                <a:t>5</a:t>
              </a:r>
              <a:r>
                <a:rPr lang="zh-CN" altLang="en-US" sz="1800" b="1" dirty="0"/>
                <a:t>）</a:t>
              </a:r>
              <a:endParaRPr lang="zh-CN" altLang="en-US" sz="1800" b="1" baseline="-25000" dirty="0"/>
            </a:p>
          </p:txBody>
        </p:sp>
        <p:sp>
          <p:nvSpPr>
            <p:cNvPr id="21" name="Text Box 177"/>
            <p:cNvSpPr txBox="1">
              <a:spLocks noChangeArrowheads="1"/>
            </p:cNvSpPr>
            <p:nvPr/>
          </p:nvSpPr>
          <p:spPr bwMode="auto">
            <a:xfrm>
              <a:off x="7314916" y="5078819"/>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t</a:t>
              </a:r>
              <a:r>
                <a:rPr lang="en-US" altLang="zh-CN" sz="1800" baseline="-25000" dirty="0"/>
                <a:t>4</a:t>
              </a:r>
              <a:r>
                <a:rPr lang="zh-CN" altLang="en-US" sz="1800" b="1" dirty="0"/>
                <a:t>（</a:t>
              </a:r>
              <a:r>
                <a:rPr lang="en-US" altLang="zh-CN" sz="1800" dirty="0"/>
                <a:t>5</a:t>
              </a:r>
              <a:r>
                <a:rPr lang="zh-CN" altLang="en-US" sz="1800" b="1" dirty="0"/>
                <a:t>，</a:t>
              </a:r>
              <a:r>
                <a:rPr lang="en-US" altLang="zh-CN" sz="1800" dirty="0"/>
                <a:t>3</a:t>
              </a:r>
              <a:r>
                <a:rPr lang="zh-CN" altLang="en-US" sz="1800" b="1" dirty="0"/>
                <a:t>）</a:t>
              </a:r>
              <a:endParaRPr lang="zh-CN" altLang="en-US" sz="1800" b="1" baseline="-25000" dirty="0"/>
            </a:p>
          </p:txBody>
        </p:sp>
        <p:sp>
          <p:nvSpPr>
            <p:cNvPr id="22" name="文本框 21"/>
            <p:cNvSpPr txBox="1"/>
            <p:nvPr/>
          </p:nvSpPr>
          <p:spPr>
            <a:xfrm>
              <a:off x="5034120" y="3846169"/>
              <a:ext cx="360040" cy="369332"/>
            </a:xfrm>
            <a:prstGeom prst="rect">
              <a:avLst/>
            </a:prstGeom>
            <a:noFill/>
          </p:spPr>
          <p:txBody>
            <a:bodyPr wrap="square" rtlCol="0">
              <a:spAutoFit/>
            </a:bodyPr>
            <a:lstStyle/>
            <a:p>
              <a:r>
                <a:rPr lang="en-US" altLang="zh-CN" sz="1800" dirty="0">
                  <a:latin typeface="+mn-lt"/>
                </a:rPr>
                <a:t>5</a:t>
              </a:r>
              <a:endParaRPr lang="zh-CN" altLang="en-US" sz="1800" dirty="0">
                <a:latin typeface="+mn-lt"/>
              </a:endParaRPr>
            </a:p>
          </p:txBody>
        </p:sp>
        <p:sp>
          <p:nvSpPr>
            <p:cNvPr id="23" name="文本框 22"/>
            <p:cNvSpPr txBox="1"/>
            <p:nvPr/>
          </p:nvSpPr>
          <p:spPr>
            <a:xfrm>
              <a:off x="5031543" y="4249774"/>
              <a:ext cx="360040" cy="369332"/>
            </a:xfrm>
            <a:prstGeom prst="rect">
              <a:avLst/>
            </a:prstGeom>
            <a:noFill/>
          </p:spPr>
          <p:txBody>
            <a:bodyPr wrap="square" rtlCol="0">
              <a:spAutoFit/>
            </a:bodyPr>
            <a:lstStyle/>
            <a:p>
              <a:r>
                <a:rPr lang="en-US" altLang="zh-CN" sz="1800" dirty="0">
                  <a:latin typeface="+mn-lt"/>
                </a:rPr>
                <a:t>4</a:t>
              </a:r>
              <a:endParaRPr lang="zh-CN" altLang="en-US" sz="1800" dirty="0">
                <a:latin typeface="+mn-lt"/>
              </a:endParaRPr>
            </a:p>
          </p:txBody>
        </p:sp>
        <p:sp>
          <p:nvSpPr>
            <p:cNvPr id="24" name="文本框 23"/>
            <p:cNvSpPr txBox="1"/>
            <p:nvPr/>
          </p:nvSpPr>
          <p:spPr>
            <a:xfrm>
              <a:off x="5034881" y="4729335"/>
              <a:ext cx="360040" cy="369332"/>
            </a:xfrm>
            <a:prstGeom prst="rect">
              <a:avLst/>
            </a:prstGeom>
            <a:noFill/>
          </p:spPr>
          <p:txBody>
            <a:bodyPr wrap="square" rtlCol="0">
              <a:spAutoFit/>
            </a:bodyPr>
            <a:lstStyle/>
            <a:p>
              <a:r>
                <a:rPr lang="en-US" altLang="zh-CN" sz="1800" dirty="0">
                  <a:latin typeface="+mn-lt"/>
                </a:rPr>
                <a:t>3</a:t>
              </a:r>
              <a:endParaRPr lang="zh-CN" altLang="en-US" sz="1800" dirty="0">
                <a:latin typeface="+mn-lt"/>
              </a:endParaRPr>
            </a:p>
          </p:txBody>
        </p:sp>
        <p:sp>
          <p:nvSpPr>
            <p:cNvPr id="25" name="文本框 24"/>
            <p:cNvSpPr txBox="1"/>
            <p:nvPr/>
          </p:nvSpPr>
          <p:spPr>
            <a:xfrm>
              <a:off x="5034881" y="5215687"/>
              <a:ext cx="360040" cy="369332"/>
            </a:xfrm>
            <a:prstGeom prst="rect">
              <a:avLst/>
            </a:prstGeom>
            <a:noFill/>
          </p:spPr>
          <p:txBody>
            <a:bodyPr wrap="square" rtlCol="0">
              <a:spAutoFit/>
            </a:bodyPr>
            <a:lstStyle/>
            <a:p>
              <a:r>
                <a:rPr lang="en-US" altLang="zh-CN" sz="1800" dirty="0">
                  <a:latin typeface="+mn-lt"/>
                </a:rPr>
                <a:t>2</a:t>
              </a:r>
              <a:endParaRPr lang="zh-CN" altLang="en-US" sz="1800" dirty="0">
                <a:latin typeface="+mn-lt"/>
              </a:endParaRPr>
            </a:p>
          </p:txBody>
        </p:sp>
        <p:sp>
          <p:nvSpPr>
            <p:cNvPr id="26" name="文本框 25"/>
            <p:cNvSpPr txBox="1"/>
            <p:nvPr/>
          </p:nvSpPr>
          <p:spPr>
            <a:xfrm>
              <a:off x="5036100" y="5698695"/>
              <a:ext cx="360040" cy="369332"/>
            </a:xfrm>
            <a:prstGeom prst="rect">
              <a:avLst/>
            </a:prstGeom>
            <a:noFill/>
          </p:spPr>
          <p:txBody>
            <a:bodyPr wrap="square" rtlCol="0">
              <a:spAutoFit/>
            </a:bodyPr>
            <a:lstStyle/>
            <a:p>
              <a:r>
                <a:rPr lang="en-US" altLang="zh-CN" sz="1800" dirty="0">
                  <a:latin typeface="+mn-lt"/>
                </a:rPr>
                <a:t>1</a:t>
              </a:r>
              <a:endParaRPr lang="zh-CN" altLang="en-US" sz="1800" dirty="0">
                <a:latin typeface="+mn-lt"/>
              </a:endParaRPr>
            </a:p>
          </p:txBody>
        </p:sp>
        <p:sp>
          <p:nvSpPr>
            <p:cNvPr id="27" name="文本框 26"/>
            <p:cNvSpPr txBox="1"/>
            <p:nvPr/>
          </p:nvSpPr>
          <p:spPr>
            <a:xfrm>
              <a:off x="7550334" y="6345323"/>
              <a:ext cx="360040" cy="369332"/>
            </a:xfrm>
            <a:prstGeom prst="rect">
              <a:avLst/>
            </a:prstGeom>
            <a:noFill/>
          </p:spPr>
          <p:txBody>
            <a:bodyPr wrap="square" rtlCol="0">
              <a:spAutoFit/>
            </a:bodyPr>
            <a:lstStyle/>
            <a:p>
              <a:r>
                <a:rPr lang="en-US" altLang="zh-CN" sz="1800" dirty="0">
                  <a:latin typeface="+mn-lt"/>
                </a:rPr>
                <a:t>5</a:t>
              </a:r>
              <a:endParaRPr lang="zh-CN" altLang="en-US" sz="1800" dirty="0">
                <a:latin typeface="+mn-lt"/>
              </a:endParaRPr>
            </a:p>
          </p:txBody>
        </p:sp>
        <p:sp>
          <p:nvSpPr>
            <p:cNvPr id="28" name="文本框 27"/>
            <p:cNvSpPr txBox="1"/>
            <p:nvPr/>
          </p:nvSpPr>
          <p:spPr>
            <a:xfrm>
              <a:off x="7082669" y="6345323"/>
              <a:ext cx="360040" cy="369332"/>
            </a:xfrm>
            <a:prstGeom prst="rect">
              <a:avLst/>
            </a:prstGeom>
            <a:noFill/>
          </p:spPr>
          <p:txBody>
            <a:bodyPr wrap="square" rtlCol="0">
              <a:spAutoFit/>
            </a:bodyPr>
            <a:lstStyle/>
            <a:p>
              <a:r>
                <a:rPr lang="en-US" altLang="zh-CN" sz="1800" dirty="0">
                  <a:latin typeface="+mn-lt"/>
                </a:rPr>
                <a:t>4</a:t>
              </a:r>
              <a:endParaRPr lang="zh-CN" altLang="en-US" sz="1800" dirty="0">
                <a:latin typeface="+mn-lt"/>
              </a:endParaRPr>
            </a:p>
          </p:txBody>
        </p:sp>
        <p:sp>
          <p:nvSpPr>
            <p:cNvPr id="29" name="文本框 28"/>
            <p:cNvSpPr txBox="1"/>
            <p:nvPr/>
          </p:nvSpPr>
          <p:spPr>
            <a:xfrm>
              <a:off x="6621886" y="6345323"/>
              <a:ext cx="360040" cy="369332"/>
            </a:xfrm>
            <a:prstGeom prst="rect">
              <a:avLst/>
            </a:prstGeom>
            <a:noFill/>
          </p:spPr>
          <p:txBody>
            <a:bodyPr wrap="square" rtlCol="0">
              <a:spAutoFit/>
            </a:bodyPr>
            <a:lstStyle/>
            <a:p>
              <a:r>
                <a:rPr lang="en-US" altLang="zh-CN" sz="1800" dirty="0">
                  <a:latin typeface="+mn-lt"/>
                </a:rPr>
                <a:t>3</a:t>
              </a:r>
              <a:endParaRPr lang="zh-CN" altLang="en-US" sz="1800" dirty="0">
                <a:latin typeface="+mn-lt"/>
              </a:endParaRPr>
            </a:p>
          </p:txBody>
        </p:sp>
        <p:sp>
          <p:nvSpPr>
            <p:cNvPr id="30" name="文本框 29"/>
            <p:cNvSpPr txBox="1"/>
            <p:nvPr/>
          </p:nvSpPr>
          <p:spPr>
            <a:xfrm>
              <a:off x="6132114" y="6345323"/>
              <a:ext cx="360040" cy="369332"/>
            </a:xfrm>
            <a:prstGeom prst="rect">
              <a:avLst/>
            </a:prstGeom>
            <a:noFill/>
          </p:spPr>
          <p:txBody>
            <a:bodyPr wrap="square" rtlCol="0">
              <a:spAutoFit/>
            </a:bodyPr>
            <a:lstStyle/>
            <a:p>
              <a:r>
                <a:rPr lang="en-US" altLang="zh-CN" sz="1800" dirty="0">
                  <a:latin typeface="+mn-lt"/>
                </a:rPr>
                <a:t>2</a:t>
              </a:r>
              <a:endParaRPr lang="zh-CN" altLang="en-US" sz="1800" dirty="0">
                <a:latin typeface="+mn-lt"/>
              </a:endParaRPr>
            </a:p>
          </p:txBody>
        </p:sp>
        <p:sp>
          <p:nvSpPr>
            <p:cNvPr id="31" name="文本框 30"/>
            <p:cNvSpPr txBox="1"/>
            <p:nvPr/>
          </p:nvSpPr>
          <p:spPr>
            <a:xfrm>
              <a:off x="5652120" y="6345323"/>
              <a:ext cx="360040" cy="369332"/>
            </a:xfrm>
            <a:prstGeom prst="rect">
              <a:avLst/>
            </a:prstGeom>
            <a:noFill/>
          </p:spPr>
          <p:txBody>
            <a:bodyPr wrap="square" rtlCol="0">
              <a:spAutoFit/>
            </a:bodyPr>
            <a:lstStyle/>
            <a:p>
              <a:r>
                <a:rPr lang="en-US" altLang="zh-CN" sz="1800" dirty="0">
                  <a:latin typeface="+mn-lt"/>
                </a:rPr>
                <a:t>1</a:t>
              </a:r>
              <a:endParaRPr lang="zh-CN" altLang="en-US" sz="1800" dirty="0">
                <a:latin typeface="+mn-lt"/>
              </a:endParaRPr>
            </a:p>
          </p:txBody>
        </p:sp>
        <p:sp>
          <p:nvSpPr>
            <p:cNvPr id="32" name="文本框 31"/>
            <p:cNvSpPr txBox="1"/>
            <p:nvPr/>
          </p:nvSpPr>
          <p:spPr>
            <a:xfrm>
              <a:off x="5031543" y="3395215"/>
              <a:ext cx="360040" cy="369332"/>
            </a:xfrm>
            <a:prstGeom prst="rect">
              <a:avLst/>
            </a:prstGeom>
            <a:noFill/>
          </p:spPr>
          <p:txBody>
            <a:bodyPr wrap="square" rtlCol="0">
              <a:spAutoFit/>
            </a:bodyPr>
            <a:lstStyle/>
            <a:p>
              <a:r>
                <a:rPr lang="en-US" altLang="zh-CN" sz="1800" dirty="0">
                  <a:latin typeface="+mn-lt"/>
                </a:rPr>
                <a:t>Y</a:t>
              </a:r>
              <a:endParaRPr lang="zh-CN" altLang="en-US" sz="1800" dirty="0">
                <a:latin typeface="+mn-lt"/>
              </a:endParaRPr>
            </a:p>
          </p:txBody>
        </p:sp>
        <p:sp>
          <p:nvSpPr>
            <p:cNvPr id="33" name="文本框 32"/>
            <p:cNvSpPr txBox="1"/>
            <p:nvPr/>
          </p:nvSpPr>
          <p:spPr>
            <a:xfrm>
              <a:off x="8108980" y="6341542"/>
              <a:ext cx="360040" cy="369332"/>
            </a:xfrm>
            <a:prstGeom prst="rect">
              <a:avLst/>
            </a:prstGeom>
            <a:noFill/>
          </p:spPr>
          <p:txBody>
            <a:bodyPr wrap="square" rtlCol="0">
              <a:spAutoFit/>
            </a:bodyPr>
            <a:lstStyle/>
            <a:p>
              <a:r>
                <a:rPr lang="en-US" altLang="zh-CN" sz="1800" dirty="0">
                  <a:latin typeface="+mn-lt"/>
                </a:rPr>
                <a:t>X</a:t>
              </a:r>
              <a:endParaRPr lang="zh-CN" altLang="en-US" sz="1800" dirty="0">
                <a:latin typeface="+mn-lt"/>
              </a:endParaRPr>
            </a:p>
          </p:txBody>
        </p:sp>
      </p:grpSp>
    </p:spTree>
    <p:extLst>
      <p:ext uri="{BB962C8B-B14F-4D97-AF65-F5344CB8AC3E}">
        <p14:creationId xmlns:p14="http://schemas.microsoft.com/office/powerpoint/2010/main" val="34083334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txBox="1">
            <a:spLocks noChangeArrowheads="1"/>
          </p:cNvSpPr>
          <p:nvPr/>
        </p:nvSpPr>
        <p:spPr bwMode="auto">
          <a:xfrm>
            <a:off x="228600" y="836712"/>
            <a:ext cx="8624888" cy="527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The problem of minimum bipartite matching (MBM) in spatial data is a fundamental issue </a:t>
            </a:r>
          </a:p>
          <a:p>
            <a:pPr lvl="1" algn="just">
              <a:spcBef>
                <a:spcPts val="0"/>
              </a:spcBef>
              <a:buSzPct val="60000"/>
              <a:defRPr/>
            </a:pPr>
            <a:r>
              <a:rPr lang="en-US" altLang="zh-CN" sz="2400" b="0" dirty="0">
                <a:latin typeface="+mn-lt"/>
                <a:cs typeface="ＭＳ Ｐゴシック" charset="-128"/>
              </a:rPr>
              <a:t>Given a set of service providers and a set of users in a 2D space.</a:t>
            </a:r>
          </a:p>
          <a:p>
            <a:pPr lvl="1" algn="just">
              <a:spcBef>
                <a:spcPts val="0"/>
              </a:spcBef>
              <a:buSzPct val="60000"/>
              <a:defRPr/>
            </a:pPr>
            <a:r>
              <a:rPr lang="en-US" altLang="zh-CN" sz="2400" b="0" dirty="0">
                <a:latin typeface="+mn-lt"/>
                <a:cs typeface="ＭＳ Ｐゴシック" charset="-128"/>
              </a:rPr>
              <a:t>The MBM problem is to find </a:t>
            </a:r>
            <a:r>
              <a:rPr lang="en-US" altLang="zh-CN" sz="2400" i="1" dirty="0">
                <a:latin typeface="+mn-lt"/>
                <a:cs typeface="ＭＳ Ｐゴシック" charset="-128"/>
              </a:rPr>
              <a:t>a maximum-cardinality matching</a:t>
            </a:r>
            <a:r>
              <a:rPr lang="en-US" altLang="zh-CN" sz="2400" b="0" dirty="0">
                <a:latin typeface="+mn-lt"/>
                <a:cs typeface="ＭＳ Ｐゴシック" charset="-128"/>
              </a:rPr>
              <a:t> with </a:t>
            </a:r>
            <a:r>
              <a:rPr lang="en-US" altLang="zh-CN" sz="2400" i="1" dirty="0">
                <a:latin typeface="+mn-lt"/>
                <a:cs typeface="ＭＳ Ｐゴシック" charset="-128"/>
              </a:rPr>
              <a:t>minimum total distance</a:t>
            </a:r>
            <a:r>
              <a:rPr lang="en-US" altLang="zh-CN" sz="2400" b="0" dirty="0">
                <a:latin typeface="+mn-lt"/>
                <a:cs typeface="ＭＳ Ｐゴシック" charset="-128"/>
              </a:rPr>
              <a:t> between the matched pairs.</a:t>
            </a:r>
            <a:endParaRPr lang="en-US" altLang="zh-CN" sz="2400" b="0" dirty="0">
              <a:cs typeface="ＭＳ Ｐゴシック" charset="-128"/>
            </a:endParaRPr>
          </a:p>
          <a:p>
            <a:pPr marL="349250" lvl="1" indent="0" algn="just">
              <a:spcBef>
                <a:spcPts val="0"/>
              </a:spcBef>
              <a:buSzPct val="60000"/>
              <a:buFont typeface="Wingdings" panose="05000000000000000000" pitchFamily="2" charset="2"/>
              <a:buNone/>
              <a:defRPr/>
            </a:pPr>
            <a:endParaRPr lang="en-US" altLang="zh-CN" sz="2800" dirty="0">
              <a:latin typeface="+mn-lt"/>
              <a:cs typeface="ＭＳ Ｐゴシック" charset="-128"/>
            </a:endParaRPr>
          </a:p>
        </p:txBody>
      </p:sp>
      <p:sp>
        <p:nvSpPr>
          <p:cNvPr id="23555" name="Title 1"/>
          <p:cNvSpPr>
            <a:spLocks noGrp="1"/>
          </p:cNvSpPr>
          <p:nvPr>
            <p:ph type="title"/>
          </p:nvPr>
        </p:nvSpPr>
        <p:spPr>
          <a:xfrm>
            <a:off x="395536" y="122238"/>
            <a:ext cx="8748464" cy="714375"/>
          </a:xfrm>
        </p:spPr>
        <p:txBody>
          <a:bodyPr/>
          <a:lstStyle/>
          <a:p>
            <a:pPr eaLnBrk="1" hangingPunct="1"/>
            <a:r>
              <a:rPr lang="en-US" altLang="zh-CN" sz="3500" dirty="0"/>
              <a:t>Minimum Bipartite Matching (MBM)</a:t>
            </a:r>
          </a:p>
        </p:txBody>
      </p:sp>
      <p:grpSp>
        <p:nvGrpSpPr>
          <p:cNvPr id="4" name="组合 3"/>
          <p:cNvGrpSpPr/>
          <p:nvPr/>
        </p:nvGrpSpPr>
        <p:grpSpPr>
          <a:xfrm>
            <a:off x="4644008" y="3421928"/>
            <a:ext cx="3456828" cy="3319440"/>
            <a:chOff x="5031543" y="3395215"/>
            <a:chExt cx="3456828" cy="3319440"/>
          </a:xfrm>
        </p:grpSpPr>
        <p:pic>
          <p:nvPicPr>
            <p:cNvPr id="5" name="Picture 11" descr="MCj03118980000[1]"/>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7506716" y="3920217"/>
              <a:ext cx="454530" cy="2138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11" descr="MCj03118980000[1]"/>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065193" y="4847609"/>
              <a:ext cx="456350" cy="2147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2120" y="5243397"/>
              <a:ext cx="272080" cy="2739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4686" y="4817847"/>
              <a:ext cx="304386" cy="3021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9562" y="3867641"/>
              <a:ext cx="272082" cy="2748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 name="Picture 11" descr="MCj03118980000[1]"/>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537373" y="6193518"/>
              <a:ext cx="456350" cy="2147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 name="Picture 11" descr="MCj03118980000[1]"/>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528304" y="4355698"/>
              <a:ext cx="453622" cy="2120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Text Box 177"/>
            <p:cNvSpPr txBox="1">
              <a:spLocks noChangeArrowheads="1"/>
            </p:cNvSpPr>
            <p:nvPr/>
          </p:nvSpPr>
          <p:spPr bwMode="auto">
            <a:xfrm>
              <a:off x="5436096" y="5435932"/>
              <a:ext cx="1059682"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zh-CN" altLang="en-US" sz="1800" b="1" dirty="0"/>
                <a:t>t</a:t>
              </a:r>
              <a:r>
                <a:rPr lang="zh-CN" altLang="en-US" sz="1800" b="1" baseline="-25000" dirty="0"/>
                <a:t>1</a:t>
              </a:r>
              <a:r>
                <a:rPr lang="zh-CN" altLang="en-US" sz="1800" b="1" dirty="0"/>
                <a:t>（</a:t>
              </a:r>
              <a:r>
                <a:rPr lang="en-US" altLang="zh-CN" sz="1800" b="1" dirty="0"/>
                <a:t>1</a:t>
              </a:r>
              <a:r>
                <a:rPr lang="zh-CN" altLang="en-US" sz="1800" b="1" dirty="0"/>
                <a:t>，</a:t>
              </a:r>
              <a:r>
                <a:rPr lang="en-US" altLang="zh-CN" sz="1800" b="1" dirty="0"/>
                <a:t>2</a:t>
              </a:r>
              <a:r>
                <a:rPr lang="zh-CN" altLang="en-US" sz="1800" b="1" dirty="0"/>
                <a:t>）</a:t>
              </a:r>
              <a:endParaRPr lang="zh-CN" altLang="en-US" sz="1800" b="1" baseline="-25000" dirty="0"/>
            </a:p>
          </p:txBody>
        </p:sp>
        <p:grpSp>
          <p:nvGrpSpPr>
            <p:cNvPr id="13" name="组合 12"/>
            <p:cNvGrpSpPr/>
            <p:nvPr/>
          </p:nvGrpSpPr>
          <p:grpSpPr>
            <a:xfrm>
              <a:off x="5364088" y="3509850"/>
              <a:ext cx="2952328" cy="2871478"/>
              <a:chOff x="5148064" y="3437842"/>
              <a:chExt cx="2952328" cy="2871478"/>
            </a:xfrm>
          </p:grpSpPr>
          <p:cxnSp>
            <p:nvCxnSpPr>
              <p:cNvPr id="34" name="直接箭头连接符 33"/>
              <p:cNvCxnSpPr/>
              <p:nvPr/>
            </p:nvCxnSpPr>
            <p:spPr bwMode="auto">
              <a:xfrm flipV="1">
                <a:off x="5148064" y="3437842"/>
                <a:ext cx="0" cy="2871478"/>
              </a:xfrm>
              <a:prstGeom prst="straightConnector1">
                <a:avLst/>
              </a:prstGeom>
              <a:solidFill>
                <a:srgbClr val="C0C0C0">
                  <a:alpha val="0"/>
                </a:srgbClr>
              </a:solidFill>
              <a:ln w="28575" cap="flat" cmpd="sng" algn="ctr">
                <a:solidFill>
                  <a:schemeClr val="tx1"/>
                </a:solidFill>
                <a:prstDash val="solid"/>
                <a:round/>
                <a:headEnd type="none" w="med" len="med"/>
                <a:tailEnd type="arrow" w="med" len="lg"/>
              </a:ln>
              <a:effectLst/>
            </p:spPr>
          </p:cxnSp>
          <p:cxnSp>
            <p:nvCxnSpPr>
              <p:cNvPr id="35" name="直接箭头连接符 34"/>
              <p:cNvCxnSpPr/>
              <p:nvPr/>
            </p:nvCxnSpPr>
            <p:spPr bwMode="auto">
              <a:xfrm>
                <a:off x="5148064" y="6309320"/>
                <a:ext cx="2952328" cy="0"/>
              </a:xfrm>
              <a:prstGeom prst="straightConnector1">
                <a:avLst/>
              </a:prstGeom>
              <a:solidFill>
                <a:srgbClr val="C0C0C0">
                  <a:alpha val="0"/>
                </a:srgbClr>
              </a:solidFill>
              <a:ln w="28575" cap="flat" cmpd="sng" algn="ctr">
                <a:solidFill>
                  <a:schemeClr val="tx1"/>
                </a:solidFill>
                <a:prstDash val="solid"/>
                <a:round/>
                <a:headEnd type="none" w="med" len="med"/>
                <a:tailEnd type="arrow" w="med" len="lg"/>
              </a:ln>
              <a:effectLst/>
            </p:spPr>
          </p:cxnSp>
          <p:cxnSp>
            <p:nvCxnSpPr>
              <p:cNvPr id="36" name="直接连接符 35"/>
              <p:cNvCxnSpPr/>
              <p:nvPr/>
            </p:nvCxnSpPr>
            <p:spPr bwMode="auto">
              <a:xfrm>
                <a:off x="5148064" y="393305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37" name="直接连接符 36"/>
              <p:cNvCxnSpPr/>
              <p:nvPr/>
            </p:nvCxnSpPr>
            <p:spPr bwMode="auto">
              <a:xfrm>
                <a:off x="5148064" y="580526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38" name="直接连接符 37"/>
              <p:cNvCxnSpPr/>
              <p:nvPr/>
            </p:nvCxnSpPr>
            <p:spPr bwMode="auto">
              <a:xfrm>
                <a:off x="5148064" y="532003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39" name="直接连接符 38"/>
              <p:cNvCxnSpPr/>
              <p:nvPr/>
            </p:nvCxnSpPr>
            <p:spPr bwMode="auto">
              <a:xfrm>
                <a:off x="5148064" y="436510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40" name="直接连接符 39"/>
              <p:cNvCxnSpPr/>
              <p:nvPr/>
            </p:nvCxnSpPr>
            <p:spPr bwMode="auto">
              <a:xfrm>
                <a:off x="5148064" y="4817848"/>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grpSp>
            <p:nvGrpSpPr>
              <p:cNvPr id="41" name="组合 40"/>
              <p:cNvGrpSpPr/>
              <p:nvPr/>
            </p:nvGrpSpPr>
            <p:grpSpPr>
              <a:xfrm rot="16200000">
                <a:off x="6511217" y="5306207"/>
                <a:ext cx="72008" cy="1934218"/>
                <a:chOff x="5300464" y="4023446"/>
                <a:chExt cx="72008" cy="1934218"/>
              </a:xfrm>
            </p:grpSpPr>
            <p:cxnSp>
              <p:nvCxnSpPr>
                <p:cNvPr id="42" name="直接连接符 41"/>
                <p:cNvCxnSpPr/>
                <p:nvPr/>
              </p:nvCxnSpPr>
              <p:spPr bwMode="auto">
                <a:xfrm>
                  <a:off x="5300464" y="402344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43" name="直接连接符 42"/>
                <p:cNvCxnSpPr/>
                <p:nvPr/>
              </p:nvCxnSpPr>
              <p:spPr bwMode="auto">
                <a:xfrm>
                  <a:off x="5300464" y="595766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44" name="直接连接符 43"/>
                <p:cNvCxnSpPr/>
                <p:nvPr/>
              </p:nvCxnSpPr>
              <p:spPr bwMode="auto">
                <a:xfrm>
                  <a:off x="5300464" y="547243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45" name="直接连接符 44"/>
                <p:cNvCxnSpPr/>
                <p:nvPr/>
              </p:nvCxnSpPr>
              <p:spPr bwMode="auto">
                <a:xfrm>
                  <a:off x="5300464" y="451750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46" name="直接连接符 45"/>
                <p:cNvCxnSpPr/>
                <p:nvPr/>
              </p:nvCxnSpPr>
              <p:spPr bwMode="auto">
                <a:xfrm>
                  <a:off x="5300464" y="4970248"/>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grpSp>
        </p:grpSp>
        <p:pic>
          <p:nvPicPr>
            <p:cNvPr id="14" name="图片 13"/>
            <p:cNvPicPr>
              <a:picLocks noChangeAspect="1"/>
            </p:cNvPicPr>
            <p:nvPr/>
          </p:nvPicPr>
          <p:blipFill>
            <a:blip r:embed="rId7"/>
            <a:stretch>
              <a:fillRect/>
            </a:stretch>
          </p:blipFill>
          <p:spPr>
            <a:xfrm>
              <a:off x="7622820" y="4809361"/>
              <a:ext cx="284966" cy="318190"/>
            </a:xfrm>
            <a:prstGeom prst="rect">
              <a:avLst/>
            </a:prstGeom>
          </p:spPr>
        </p:pic>
        <p:sp>
          <p:nvSpPr>
            <p:cNvPr id="15" name="Text Box 177"/>
            <p:cNvSpPr txBox="1">
              <a:spLocks noChangeArrowheads="1"/>
            </p:cNvSpPr>
            <p:nvPr/>
          </p:nvSpPr>
          <p:spPr bwMode="auto">
            <a:xfrm>
              <a:off x="5919271" y="5062387"/>
              <a:ext cx="1059682"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zh-CN" altLang="en-US" sz="1800" b="1" dirty="0"/>
                <a:t>t</a:t>
              </a:r>
              <a:r>
                <a:rPr lang="en-US" altLang="zh-CN" sz="1800" baseline="-25000" dirty="0"/>
                <a:t>2</a:t>
              </a:r>
              <a:r>
                <a:rPr lang="zh-CN" altLang="en-US" sz="1800" b="1" dirty="0"/>
                <a:t>（</a:t>
              </a:r>
              <a:r>
                <a:rPr lang="en-US" altLang="zh-CN" sz="1800" dirty="0"/>
                <a:t>2</a:t>
              </a:r>
              <a:r>
                <a:rPr lang="zh-CN" altLang="en-US" sz="1800" b="1" dirty="0"/>
                <a:t>，</a:t>
              </a:r>
              <a:r>
                <a:rPr lang="en-US" altLang="zh-CN" sz="1800" dirty="0"/>
                <a:t>3</a:t>
              </a:r>
              <a:r>
                <a:rPr lang="zh-CN" altLang="en-US" sz="1800" b="1" dirty="0"/>
                <a:t>）</a:t>
              </a:r>
              <a:endParaRPr lang="zh-CN" altLang="en-US" sz="1800" b="1" baseline="-25000" dirty="0"/>
            </a:p>
          </p:txBody>
        </p:sp>
        <p:sp>
          <p:nvSpPr>
            <p:cNvPr id="16" name="Text Box 177"/>
            <p:cNvSpPr txBox="1">
              <a:spLocks noChangeArrowheads="1"/>
            </p:cNvSpPr>
            <p:nvPr/>
          </p:nvSpPr>
          <p:spPr bwMode="auto">
            <a:xfrm>
              <a:off x="5820268" y="4505879"/>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2</a:t>
              </a:r>
              <a:r>
                <a:rPr lang="zh-CN" altLang="en-US" sz="1800" b="1" dirty="0"/>
                <a:t>（</a:t>
              </a:r>
              <a:r>
                <a:rPr lang="en-US" altLang="zh-CN" sz="1800" dirty="0"/>
                <a:t>2</a:t>
              </a:r>
              <a:r>
                <a:rPr lang="zh-CN" altLang="en-US" sz="1800" b="1" dirty="0"/>
                <a:t>，</a:t>
              </a:r>
              <a:r>
                <a:rPr lang="en-US" altLang="zh-CN" sz="1800" dirty="0"/>
                <a:t>3</a:t>
              </a:r>
              <a:r>
                <a:rPr lang="zh-CN" altLang="en-US" sz="1800" b="1" dirty="0"/>
                <a:t>）</a:t>
              </a:r>
              <a:endParaRPr lang="zh-CN" altLang="en-US" sz="1800" b="1" baseline="-25000" dirty="0"/>
            </a:p>
          </p:txBody>
        </p:sp>
        <p:sp>
          <p:nvSpPr>
            <p:cNvPr id="17" name="Text Box 177"/>
            <p:cNvSpPr txBox="1">
              <a:spLocks noChangeArrowheads="1"/>
            </p:cNvSpPr>
            <p:nvPr/>
          </p:nvSpPr>
          <p:spPr bwMode="auto">
            <a:xfrm>
              <a:off x="6156210" y="4053999"/>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3</a:t>
              </a:r>
              <a:r>
                <a:rPr lang="zh-CN" altLang="en-US" sz="1800" b="1" dirty="0"/>
                <a:t>（</a:t>
              </a:r>
              <a:r>
                <a:rPr lang="en-US" altLang="zh-CN" sz="1800" dirty="0"/>
                <a:t>3</a:t>
              </a:r>
              <a:r>
                <a:rPr lang="zh-CN" altLang="en-US" sz="1800" b="1" dirty="0"/>
                <a:t>，</a:t>
              </a:r>
              <a:r>
                <a:rPr lang="en-US" altLang="zh-CN" sz="1800" dirty="0"/>
                <a:t>4</a:t>
              </a:r>
              <a:r>
                <a:rPr lang="zh-CN" altLang="en-US" sz="1800" b="1" dirty="0"/>
                <a:t>）</a:t>
              </a:r>
              <a:endParaRPr lang="zh-CN" altLang="en-US" sz="1800" b="1" baseline="-25000" dirty="0"/>
            </a:p>
          </p:txBody>
        </p:sp>
        <p:sp>
          <p:nvSpPr>
            <p:cNvPr id="18" name="Text Box 177"/>
            <p:cNvSpPr txBox="1">
              <a:spLocks noChangeArrowheads="1"/>
            </p:cNvSpPr>
            <p:nvPr/>
          </p:nvSpPr>
          <p:spPr bwMode="auto">
            <a:xfrm>
              <a:off x="6190410" y="5903480"/>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1</a:t>
              </a:r>
              <a:r>
                <a:rPr lang="zh-CN" altLang="en-US" sz="1800" b="1" dirty="0"/>
                <a:t>（</a:t>
              </a:r>
              <a:r>
                <a:rPr lang="en-US" altLang="zh-CN" sz="1800" dirty="0"/>
                <a:t>3</a:t>
              </a:r>
              <a:r>
                <a:rPr lang="zh-CN" altLang="en-US" sz="1800" b="1" dirty="0"/>
                <a:t>，</a:t>
              </a:r>
              <a:r>
                <a:rPr lang="en-US" altLang="zh-CN" sz="1800" dirty="0"/>
                <a:t>0</a:t>
              </a:r>
              <a:r>
                <a:rPr lang="zh-CN" altLang="en-US" sz="1800" b="1" dirty="0"/>
                <a:t>）</a:t>
              </a:r>
              <a:endParaRPr lang="zh-CN" altLang="en-US" sz="1800" b="1" baseline="-25000" dirty="0"/>
            </a:p>
          </p:txBody>
        </p:sp>
        <p:sp>
          <p:nvSpPr>
            <p:cNvPr id="19" name="Text Box 177"/>
            <p:cNvSpPr txBox="1">
              <a:spLocks noChangeArrowheads="1"/>
            </p:cNvSpPr>
            <p:nvPr/>
          </p:nvSpPr>
          <p:spPr bwMode="auto">
            <a:xfrm>
              <a:off x="7218431" y="3593372"/>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4</a:t>
              </a:r>
              <a:r>
                <a:rPr lang="zh-CN" altLang="en-US" sz="1800" b="1" dirty="0"/>
                <a:t>（</a:t>
              </a:r>
              <a:r>
                <a:rPr lang="en-US" altLang="zh-CN" sz="1800" dirty="0"/>
                <a:t>5</a:t>
              </a:r>
              <a:r>
                <a:rPr lang="zh-CN" altLang="en-US" sz="1800" b="1" dirty="0"/>
                <a:t>，</a:t>
              </a:r>
              <a:r>
                <a:rPr lang="en-US" altLang="zh-CN" sz="1800" dirty="0"/>
                <a:t>5</a:t>
              </a:r>
              <a:r>
                <a:rPr lang="zh-CN" altLang="en-US" sz="1800" b="1" dirty="0"/>
                <a:t>）</a:t>
              </a:r>
              <a:endParaRPr lang="zh-CN" altLang="en-US" sz="1800" b="1" baseline="-25000" dirty="0"/>
            </a:p>
          </p:txBody>
        </p:sp>
        <p:sp>
          <p:nvSpPr>
            <p:cNvPr id="20" name="Text Box 177"/>
            <p:cNvSpPr txBox="1">
              <a:spLocks noChangeArrowheads="1"/>
            </p:cNvSpPr>
            <p:nvPr/>
          </p:nvSpPr>
          <p:spPr bwMode="auto">
            <a:xfrm>
              <a:off x="7286977" y="4142485"/>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t</a:t>
              </a:r>
              <a:r>
                <a:rPr lang="en-US" altLang="zh-CN" sz="1800" baseline="-25000" dirty="0"/>
                <a:t>3</a:t>
              </a:r>
              <a:r>
                <a:rPr lang="zh-CN" altLang="en-US" sz="1800" b="1" dirty="0"/>
                <a:t>（</a:t>
              </a:r>
              <a:r>
                <a:rPr lang="en-US" altLang="zh-CN" sz="1800" dirty="0"/>
                <a:t>5</a:t>
              </a:r>
              <a:r>
                <a:rPr lang="zh-CN" altLang="en-US" sz="1800" b="1" dirty="0"/>
                <a:t>，</a:t>
              </a:r>
              <a:r>
                <a:rPr lang="en-US" altLang="zh-CN" sz="1800" dirty="0"/>
                <a:t>5</a:t>
              </a:r>
              <a:r>
                <a:rPr lang="zh-CN" altLang="en-US" sz="1800" b="1" dirty="0"/>
                <a:t>）</a:t>
              </a:r>
              <a:endParaRPr lang="zh-CN" altLang="en-US" sz="1800" b="1" baseline="-25000" dirty="0"/>
            </a:p>
          </p:txBody>
        </p:sp>
        <p:sp>
          <p:nvSpPr>
            <p:cNvPr id="21" name="Text Box 177"/>
            <p:cNvSpPr txBox="1">
              <a:spLocks noChangeArrowheads="1"/>
            </p:cNvSpPr>
            <p:nvPr/>
          </p:nvSpPr>
          <p:spPr bwMode="auto">
            <a:xfrm>
              <a:off x="7314916" y="5078819"/>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t</a:t>
              </a:r>
              <a:r>
                <a:rPr lang="en-US" altLang="zh-CN" sz="1800" baseline="-25000" dirty="0"/>
                <a:t>4</a:t>
              </a:r>
              <a:r>
                <a:rPr lang="zh-CN" altLang="en-US" sz="1800" b="1" dirty="0"/>
                <a:t>（</a:t>
              </a:r>
              <a:r>
                <a:rPr lang="en-US" altLang="zh-CN" sz="1800" dirty="0"/>
                <a:t>5</a:t>
              </a:r>
              <a:r>
                <a:rPr lang="zh-CN" altLang="en-US" sz="1800" b="1" dirty="0"/>
                <a:t>，</a:t>
              </a:r>
              <a:r>
                <a:rPr lang="en-US" altLang="zh-CN" sz="1800" dirty="0"/>
                <a:t>3</a:t>
              </a:r>
              <a:r>
                <a:rPr lang="zh-CN" altLang="en-US" sz="1800" b="1" dirty="0"/>
                <a:t>）</a:t>
              </a:r>
              <a:endParaRPr lang="zh-CN" altLang="en-US" sz="1800" b="1" baseline="-25000" dirty="0"/>
            </a:p>
          </p:txBody>
        </p:sp>
        <p:sp>
          <p:nvSpPr>
            <p:cNvPr id="22" name="文本框 21"/>
            <p:cNvSpPr txBox="1"/>
            <p:nvPr/>
          </p:nvSpPr>
          <p:spPr>
            <a:xfrm>
              <a:off x="5034120" y="3846169"/>
              <a:ext cx="360040" cy="369332"/>
            </a:xfrm>
            <a:prstGeom prst="rect">
              <a:avLst/>
            </a:prstGeom>
            <a:noFill/>
          </p:spPr>
          <p:txBody>
            <a:bodyPr wrap="square" rtlCol="0">
              <a:spAutoFit/>
            </a:bodyPr>
            <a:lstStyle/>
            <a:p>
              <a:r>
                <a:rPr lang="en-US" altLang="zh-CN" sz="1800" dirty="0">
                  <a:latin typeface="+mn-lt"/>
                </a:rPr>
                <a:t>5</a:t>
              </a:r>
              <a:endParaRPr lang="zh-CN" altLang="en-US" sz="1800" dirty="0">
                <a:latin typeface="+mn-lt"/>
              </a:endParaRPr>
            </a:p>
          </p:txBody>
        </p:sp>
        <p:sp>
          <p:nvSpPr>
            <p:cNvPr id="23" name="文本框 22"/>
            <p:cNvSpPr txBox="1"/>
            <p:nvPr/>
          </p:nvSpPr>
          <p:spPr>
            <a:xfrm>
              <a:off x="5031543" y="4249774"/>
              <a:ext cx="360040" cy="369332"/>
            </a:xfrm>
            <a:prstGeom prst="rect">
              <a:avLst/>
            </a:prstGeom>
            <a:noFill/>
          </p:spPr>
          <p:txBody>
            <a:bodyPr wrap="square" rtlCol="0">
              <a:spAutoFit/>
            </a:bodyPr>
            <a:lstStyle/>
            <a:p>
              <a:r>
                <a:rPr lang="en-US" altLang="zh-CN" sz="1800" dirty="0">
                  <a:latin typeface="+mn-lt"/>
                </a:rPr>
                <a:t>4</a:t>
              </a:r>
              <a:endParaRPr lang="zh-CN" altLang="en-US" sz="1800" dirty="0">
                <a:latin typeface="+mn-lt"/>
              </a:endParaRPr>
            </a:p>
          </p:txBody>
        </p:sp>
        <p:sp>
          <p:nvSpPr>
            <p:cNvPr id="24" name="文本框 23"/>
            <p:cNvSpPr txBox="1"/>
            <p:nvPr/>
          </p:nvSpPr>
          <p:spPr>
            <a:xfrm>
              <a:off x="5034881" y="4729335"/>
              <a:ext cx="360040" cy="369332"/>
            </a:xfrm>
            <a:prstGeom prst="rect">
              <a:avLst/>
            </a:prstGeom>
            <a:noFill/>
          </p:spPr>
          <p:txBody>
            <a:bodyPr wrap="square" rtlCol="0">
              <a:spAutoFit/>
            </a:bodyPr>
            <a:lstStyle/>
            <a:p>
              <a:r>
                <a:rPr lang="en-US" altLang="zh-CN" sz="1800" dirty="0">
                  <a:latin typeface="+mn-lt"/>
                </a:rPr>
                <a:t>3</a:t>
              </a:r>
              <a:endParaRPr lang="zh-CN" altLang="en-US" sz="1800" dirty="0">
                <a:latin typeface="+mn-lt"/>
              </a:endParaRPr>
            </a:p>
          </p:txBody>
        </p:sp>
        <p:sp>
          <p:nvSpPr>
            <p:cNvPr id="25" name="文本框 24"/>
            <p:cNvSpPr txBox="1"/>
            <p:nvPr/>
          </p:nvSpPr>
          <p:spPr>
            <a:xfrm>
              <a:off x="5034881" y="5215687"/>
              <a:ext cx="360040" cy="369332"/>
            </a:xfrm>
            <a:prstGeom prst="rect">
              <a:avLst/>
            </a:prstGeom>
            <a:noFill/>
          </p:spPr>
          <p:txBody>
            <a:bodyPr wrap="square" rtlCol="0">
              <a:spAutoFit/>
            </a:bodyPr>
            <a:lstStyle/>
            <a:p>
              <a:r>
                <a:rPr lang="en-US" altLang="zh-CN" sz="1800" dirty="0">
                  <a:latin typeface="+mn-lt"/>
                </a:rPr>
                <a:t>2</a:t>
              </a:r>
              <a:endParaRPr lang="zh-CN" altLang="en-US" sz="1800" dirty="0">
                <a:latin typeface="+mn-lt"/>
              </a:endParaRPr>
            </a:p>
          </p:txBody>
        </p:sp>
        <p:sp>
          <p:nvSpPr>
            <p:cNvPr id="26" name="文本框 25"/>
            <p:cNvSpPr txBox="1"/>
            <p:nvPr/>
          </p:nvSpPr>
          <p:spPr>
            <a:xfrm>
              <a:off x="5036100" y="5698695"/>
              <a:ext cx="360040" cy="369332"/>
            </a:xfrm>
            <a:prstGeom prst="rect">
              <a:avLst/>
            </a:prstGeom>
            <a:noFill/>
          </p:spPr>
          <p:txBody>
            <a:bodyPr wrap="square" rtlCol="0">
              <a:spAutoFit/>
            </a:bodyPr>
            <a:lstStyle/>
            <a:p>
              <a:r>
                <a:rPr lang="en-US" altLang="zh-CN" sz="1800" dirty="0">
                  <a:latin typeface="+mn-lt"/>
                </a:rPr>
                <a:t>1</a:t>
              </a:r>
              <a:endParaRPr lang="zh-CN" altLang="en-US" sz="1800" dirty="0">
                <a:latin typeface="+mn-lt"/>
              </a:endParaRPr>
            </a:p>
          </p:txBody>
        </p:sp>
        <p:sp>
          <p:nvSpPr>
            <p:cNvPr id="27" name="文本框 26"/>
            <p:cNvSpPr txBox="1"/>
            <p:nvPr/>
          </p:nvSpPr>
          <p:spPr>
            <a:xfrm>
              <a:off x="7550334" y="6345323"/>
              <a:ext cx="360040" cy="369332"/>
            </a:xfrm>
            <a:prstGeom prst="rect">
              <a:avLst/>
            </a:prstGeom>
            <a:noFill/>
          </p:spPr>
          <p:txBody>
            <a:bodyPr wrap="square" rtlCol="0">
              <a:spAutoFit/>
            </a:bodyPr>
            <a:lstStyle/>
            <a:p>
              <a:r>
                <a:rPr lang="en-US" altLang="zh-CN" sz="1800" dirty="0">
                  <a:latin typeface="+mn-lt"/>
                </a:rPr>
                <a:t>5</a:t>
              </a:r>
              <a:endParaRPr lang="zh-CN" altLang="en-US" sz="1800" dirty="0">
                <a:latin typeface="+mn-lt"/>
              </a:endParaRPr>
            </a:p>
          </p:txBody>
        </p:sp>
        <p:sp>
          <p:nvSpPr>
            <p:cNvPr id="28" name="文本框 27"/>
            <p:cNvSpPr txBox="1"/>
            <p:nvPr/>
          </p:nvSpPr>
          <p:spPr>
            <a:xfrm>
              <a:off x="7082669" y="6345323"/>
              <a:ext cx="360040" cy="369332"/>
            </a:xfrm>
            <a:prstGeom prst="rect">
              <a:avLst/>
            </a:prstGeom>
            <a:noFill/>
          </p:spPr>
          <p:txBody>
            <a:bodyPr wrap="square" rtlCol="0">
              <a:spAutoFit/>
            </a:bodyPr>
            <a:lstStyle/>
            <a:p>
              <a:r>
                <a:rPr lang="en-US" altLang="zh-CN" sz="1800" dirty="0">
                  <a:latin typeface="+mn-lt"/>
                </a:rPr>
                <a:t>4</a:t>
              </a:r>
              <a:endParaRPr lang="zh-CN" altLang="en-US" sz="1800" dirty="0">
                <a:latin typeface="+mn-lt"/>
              </a:endParaRPr>
            </a:p>
          </p:txBody>
        </p:sp>
        <p:sp>
          <p:nvSpPr>
            <p:cNvPr id="29" name="文本框 28"/>
            <p:cNvSpPr txBox="1"/>
            <p:nvPr/>
          </p:nvSpPr>
          <p:spPr>
            <a:xfrm>
              <a:off x="6621886" y="6345323"/>
              <a:ext cx="360040" cy="369332"/>
            </a:xfrm>
            <a:prstGeom prst="rect">
              <a:avLst/>
            </a:prstGeom>
            <a:noFill/>
          </p:spPr>
          <p:txBody>
            <a:bodyPr wrap="square" rtlCol="0">
              <a:spAutoFit/>
            </a:bodyPr>
            <a:lstStyle/>
            <a:p>
              <a:r>
                <a:rPr lang="en-US" altLang="zh-CN" sz="1800" dirty="0">
                  <a:latin typeface="+mn-lt"/>
                </a:rPr>
                <a:t>3</a:t>
              </a:r>
              <a:endParaRPr lang="zh-CN" altLang="en-US" sz="1800" dirty="0">
                <a:latin typeface="+mn-lt"/>
              </a:endParaRPr>
            </a:p>
          </p:txBody>
        </p:sp>
        <p:sp>
          <p:nvSpPr>
            <p:cNvPr id="30" name="文本框 29"/>
            <p:cNvSpPr txBox="1"/>
            <p:nvPr/>
          </p:nvSpPr>
          <p:spPr>
            <a:xfrm>
              <a:off x="6132114" y="6345323"/>
              <a:ext cx="360040" cy="369332"/>
            </a:xfrm>
            <a:prstGeom prst="rect">
              <a:avLst/>
            </a:prstGeom>
            <a:noFill/>
          </p:spPr>
          <p:txBody>
            <a:bodyPr wrap="square" rtlCol="0">
              <a:spAutoFit/>
            </a:bodyPr>
            <a:lstStyle/>
            <a:p>
              <a:r>
                <a:rPr lang="en-US" altLang="zh-CN" sz="1800" dirty="0">
                  <a:latin typeface="+mn-lt"/>
                </a:rPr>
                <a:t>2</a:t>
              </a:r>
              <a:endParaRPr lang="zh-CN" altLang="en-US" sz="1800" dirty="0">
                <a:latin typeface="+mn-lt"/>
              </a:endParaRPr>
            </a:p>
          </p:txBody>
        </p:sp>
        <p:sp>
          <p:nvSpPr>
            <p:cNvPr id="31" name="文本框 30"/>
            <p:cNvSpPr txBox="1"/>
            <p:nvPr/>
          </p:nvSpPr>
          <p:spPr>
            <a:xfrm>
              <a:off x="5652120" y="6345323"/>
              <a:ext cx="360040" cy="369332"/>
            </a:xfrm>
            <a:prstGeom prst="rect">
              <a:avLst/>
            </a:prstGeom>
            <a:noFill/>
          </p:spPr>
          <p:txBody>
            <a:bodyPr wrap="square" rtlCol="0">
              <a:spAutoFit/>
            </a:bodyPr>
            <a:lstStyle/>
            <a:p>
              <a:r>
                <a:rPr lang="en-US" altLang="zh-CN" sz="1800" dirty="0">
                  <a:latin typeface="+mn-lt"/>
                </a:rPr>
                <a:t>1</a:t>
              </a:r>
              <a:endParaRPr lang="zh-CN" altLang="en-US" sz="1800" dirty="0">
                <a:latin typeface="+mn-lt"/>
              </a:endParaRPr>
            </a:p>
          </p:txBody>
        </p:sp>
        <p:sp>
          <p:nvSpPr>
            <p:cNvPr id="32" name="文本框 31"/>
            <p:cNvSpPr txBox="1"/>
            <p:nvPr/>
          </p:nvSpPr>
          <p:spPr>
            <a:xfrm>
              <a:off x="5031543" y="3395215"/>
              <a:ext cx="360040" cy="369332"/>
            </a:xfrm>
            <a:prstGeom prst="rect">
              <a:avLst/>
            </a:prstGeom>
            <a:noFill/>
          </p:spPr>
          <p:txBody>
            <a:bodyPr wrap="square" rtlCol="0">
              <a:spAutoFit/>
            </a:bodyPr>
            <a:lstStyle/>
            <a:p>
              <a:r>
                <a:rPr lang="en-US" altLang="zh-CN" sz="1800" dirty="0">
                  <a:latin typeface="+mn-lt"/>
                </a:rPr>
                <a:t>Y</a:t>
              </a:r>
              <a:endParaRPr lang="zh-CN" altLang="en-US" sz="1800" dirty="0">
                <a:latin typeface="+mn-lt"/>
              </a:endParaRPr>
            </a:p>
          </p:txBody>
        </p:sp>
        <p:sp>
          <p:nvSpPr>
            <p:cNvPr id="33" name="文本框 32"/>
            <p:cNvSpPr txBox="1"/>
            <p:nvPr/>
          </p:nvSpPr>
          <p:spPr>
            <a:xfrm>
              <a:off x="8108980" y="6341542"/>
              <a:ext cx="360040" cy="369332"/>
            </a:xfrm>
            <a:prstGeom prst="rect">
              <a:avLst/>
            </a:prstGeom>
            <a:noFill/>
          </p:spPr>
          <p:txBody>
            <a:bodyPr wrap="square" rtlCol="0">
              <a:spAutoFit/>
            </a:bodyPr>
            <a:lstStyle/>
            <a:p>
              <a:r>
                <a:rPr lang="en-US" altLang="zh-CN" sz="1800" dirty="0">
                  <a:latin typeface="+mn-lt"/>
                </a:rPr>
                <a:t>X</a:t>
              </a:r>
              <a:endParaRPr lang="zh-CN" altLang="en-US" sz="1800" dirty="0">
                <a:latin typeface="+mn-lt"/>
              </a:endParaRPr>
            </a:p>
          </p:txBody>
        </p:sp>
      </p:grpSp>
      <p:grpSp>
        <p:nvGrpSpPr>
          <p:cNvPr id="2" name="组合 1"/>
          <p:cNvGrpSpPr/>
          <p:nvPr/>
        </p:nvGrpSpPr>
        <p:grpSpPr>
          <a:xfrm>
            <a:off x="1187624" y="3645024"/>
            <a:ext cx="2736304" cy="2952328"/>
            <a:chOff x="1187624" y="3645024"/>
            <a:chExt cx="2736304" cy="2952328"/>
          </a:xfrm>
        </p:grpSpPr>
        <mc:AlternateContent xmlns:mc="http://schemas.openxmlformats.org/markup-compatibility/2006" xmlns:a14="http://schemas.microsoft.com/office/drawing/2010/main">
          <mc:Choice Requires="a14">
            <p:sp>
              <p:nvSpPr>
                <p:cNvPr id="47" name="Oval 5"/>
                <p:cNvSpPr/>
                <p:nvPr/>
              </p:nvSpPr>
              <p:spPr>
                <a:xfrm>
                  <a:off x="1621151" y="3649755"/>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1</m:t>
                            </m:r>
                          </m:sub>
                        </m:sSub>
                      </m:oMath>
                    </m:oMathPara>
                  </a14:m>
                  <a:endParaRPr lang="en-US" dirty="0"/>
                </a:p>
              </p:txBody>
            </p:sp>
          </mc:Choice>
          <mc:Fallback xmlns="">
            <p:sp>
              <p:nvSpPr>
                <p:cNvPr id="47" name="Oval 5"/>
                <p:cNvSpPr>
                  <a:spLocks noRot="1" noChangeAspect="1" noMove="1" noResize="1" noEditPoints="1" noAdjustHandles="1" noChangeArrowheads="1" noChangeShapeType="1" noTextEdit="1"/>
                </p:cNvSpPr>
                <p:nvPr/>
              </p:nvSpPr>
              <p:spPr>
                <a:xfrm>
                  <a:off x="1621151" y="3649755"/>
                  <a:ext cx="356615" cy="356615"/>
                </a:xfrm>
                <a:prstGeom prst="ellipse">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Oval 6"/>
                <p:cNvSpPr/>
                <p:nvPr/>
              </p:nvSpPr>
              <p:spPr>
                <a:xfrm>
                  <a:off x="1619673" y="4270842"/>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2</m:t>
                            </m:r>
                          </m:sub>
                        </m:sSub>
                      </m:oMath>
                    </m:oMathPara>
                  </a14:m>
                  <a:endParaRPr lang="en-US" dirty="0"/>
                </a:p>
              </p:txBody>
            </p:sp>
          </mc:Choice>
          <mc:Fallback xmlns="">
            <p:sp>
              <p:nvSpPr>
                <p:cNvPr id="48" name="Oval 6"/>
                <p:cNvSpPr>
                  <a:spLocks noRot="1" noChangeAspect="1" noMove="1" noResize="1" noEditPoints="1" noAdjustHandles="1" noChangeArrowheads="1" noChangeShapeType="1" noTextEdit="1"/>
                </p:cNvSpPr>
                <p:nvPr/>
              </p:nvSpPr>
              <p:spPr>
                <a:xfrm>
                  <a:off x="1619673" y="4270842"/>
                  <a:ext cx="356615" cy="356615"/>
                </a:xfrm>
                <a:prstGeom prst="ellipse">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Oval 7"/>
                <p:cNvSpPr/>
                <p:nvPr/>
              </p:nvSpPr>
              <p:spPr>
                <a:xfrm>
                  <a:off x="1619672" y="4851454"/>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3</m:t>
                            </m:r>
                          </m:sub>
                        </m:sSub>
                      </m:oMath>
                    </m:oMathPara>
                  </a14:m>
                  <a:endParaRPr lang="en-US" dirty="0"/>
                </a:p>
              </p:txBody>
            </p:sp>
          </mc:Choice>
          <mc:Fallback xmlns="">
            <p:sp>
              <p:nvSpPr>
                <p:cNvPr id="49" name="Oval 7"/>
                <p:cNvSpPr>
                  <a:spLocks noRot="1" noChangeAspect="1" noMove="1" noResize="1" noEditPoints="1" noAdjustHandles="1" noChangeArrowheads="1" noChangeShapeType="1" noTextEdit="1"/>
                </p:cNvSpPr>
                <p:nvPr/>
              </p:nvSpPr>
              <p:spPr>
                <a:xfrm>
                  <a:off x="1619672" y="4851454"/>
                  <a:ext cx="356615" cy="356615"/>
                </a:xfrm>
                <a:prstGeom prst="ellipse">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Oval 8"/>
                <p:cNvSpPr/>
                <p:nvPr/>
              </p:nvSpPr>
              <p:spPr>
                <a:xfrm>
                  <a:off x="3061313" y="3645024"/>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1</m:t>
                            </m:r>
                          </m:sub>
                        </m:sSub>
                      </m:oMath>
                    </m:oMathPara>
                  </a14:m>
                  <a:endParaRPr lang="en-US" dirty="0"/>
                </a:p>
              </p:txBody>
            </p:sp>
          </mc:Choice>
          <mc:Fallback xmlns="">
            <p:sp>
              <p:nvSpPr>
                <p:cNvPr id="50" name="Oval 8"/>
                <p:cNvSpPr>
                  <a:spLocks noRot="1" noChangeAspect="1" noMove="1" noResize="1" noEditPoints="1" noAdjustHandles="1" noChangeArrowheads="1" noChangeShapeType="1" noTextEdit="1"/>
                </p:cNvSpPr>
                <p:nvPr/>
              </p:nvSpPr>
              <p:spPr>
                <a:xfrm>
                  <a:off x="3061313" y="3645024"/>
                  <a:ext cx="356615" cy="356615"/>
                </a:xfrm>
                <a:prstGeom prst="ellipse">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Oval 9"/>
                <p:cNvSpPr/>
                <p:nvPr/>
              </p:nvSpPr>
              <p:spPr>
                <a:xfrm>
                  <a:off x="3061313" y="4270023"/>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2</m:t>
                            </m:r>
                          </m:sub>
                        </m:sSub>
                      </m:oMath>
                    </m:oMathPara>
                  </a14:m>
                  <a:endParaRPr lang="en-US" dirty="0"/>
                </a:p>
              </p:txBody>
            </p:sp>
          </mc:Choice>
          <mc:Fallback xmlns="">
            <p:sp>
              <p:nvSpPr>
                <p:cNvPr id="51" name="Oval 9"/>
                <p:cNvSpPr>
                  <a:spLocks noRot="1" noChangeAspect="1" noMove="1" noResize="1" noEditPoints="1" noAdjustHandles="1" noChangeArrowheads="1" noChangeShapeType="1" noTextEdit="1"/>
                </p:cNvSpPr>
                <p:nvPr/>
              </p:nvSpPr>
              <p:spPr>
                <a:xfrm>
                  <a:off x="3061313" y="4270023"/>
                  <a:ext cx="356615" cy="356615"/>
                </a:xfrm>
                <a:prstGeom prst="ellipse">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Oval 10"/>
                <p:cNvSpPr/>
                <p:nvPr/>
              </p:nvSpPr>
              <p:spPr>
                <a:xfrm>
                  <a:off x="3066180" y="4847077"/>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3</m:t>
                            </m:r>
                          </m:sub>
                        </m:sSub>
                      </m:oMath>
                    </m:oMathPara>
                  </a14:m>
                  <a:endParaRPr lang="en-US" dirty="0"/>
                </a:p>
              </p:txBody>
            </p:sp>
          </mc:Choice>
          <mc:Fallback xmlns="">
            <p:sp>
              <p:nvSpPr>
                <p:cNvPr id="52" name="Oval 10"/>
                <p:cNvSpPr>
                  <a:spLocks noRot="1" noChangeAspect="1" noMove="1" noResize="1" noEditPoints="1" noAdjustHandles="1" noChangeArrowheads="1" noChangeShapeType="1" noTextEdit="1"/>
                </p:cNvSpPr>
                <p:nvPr/>
              </p:nvSpPr>
              <p:spPr>
                <a:xfrm>
                  <a:off x="3066180" y="4847077"/>
                  <a:ext cx="356615" cy="356615"/>
                </a:xfrm>
                <a:prstGeom prst="ellipse">
                  <a:avLst/>
                </a:prstGeom>
                <a:blipFill>
                  <a:blip r:embed="rId13"/>
                  <a:stretch>
                    <a:fillRect/>
                  </a:stretch>
                </a:blipFill>
              </p:spPr>
              <p:txBody>
                <a:bodyPr/>
                <a:lstStyle/>
                <a:p>
                  <a:r>
                    <a:rPr lang="zh-CN" altLang="en-US">
                      <a:noFill/>
                    </a:rPr>
                    <a:t> </a:t>
                  </a:r>
                </a:p>
              </p:txBody>
            </p:sp>
          </mc:Fallback>
        </mc:AlternateContent>
        <p:cxnSp>
          <p:nvCxnSpPr>
            <p:cNvPr id="53" name="直接连接符 52"/>
            <p:cNvCxnSpPr>
              <a:stCxn id="48" idx="6"/>
              <a:endCxn id="50" idx="2"/>
            </p:cNvCxnSpPr>
            <p:nvPr/>
          </p:nvCxnSpPr>
          <p:spPr bwMode="auto">
            <a:xfrm flipV="1">
              <a:off x="1976288" y="3823332"/>
              <a:ext cx="1085025" cy="625818"/>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54" name="直接连接符 53"/>
            <p:cNvCxnSpPr>
              <a:endCxn id="50" idx="2"/>
            </p:cNvCxnSpPr>
            <p:nvPr/>
          </p:nvCxnSpPr>
          <p:spPr bwMode="auto">
            <a:xfrm>
              <a:off x="1976287" y="3819222"/>
              <a:ext cx="1085026" cy="4110"/>
            </a:xfrm>
            <a:prstGeom prst="line">
              <a:avLst/>
            </a:prstGeom>
            <a:solidFill>
              <a:srgbClr val="C0C0C0">
                <a:alpha val="0"/>
              </a:srgbClr>
            </a:solidFill>
            <a:ln w="28575" cap="flat" cmpd="sng" algn="ctr">
              <a:solidFill>
                <a:srgbClr val="FF0000"/>
              </a:solidFill>
              <a:prstDash val="solid"/>
              <a:round/>
              <a:headEnd type="none" w="med" len="med"/>
              <a:tailEnd type="none" w="med" len="med"/>
            </a:ln>
          </p:spPr>
        </p:cxnSp>
        <p:cxnSp>
          <p:nvCxnSpPr>
            <p:cNvPr id="55" name="直接连接符 54"/>
            <p:cNvCxnSpPr>
              <a:stCxn id="48" idx="6"/>
              <a:endCxn id="51" idx="2"/>
            </p:cNvCxnSpPr>
            <p:nvPr/>
          </p:nvCxnSpPr>
          <p:spPr bwMode="auto">
            <a:xfrm flipV="1">
              <a:off x="1976288" y="4448331"/>
              <a:ext cx="1085025" cy="819"/>
            </a:xfrm>
            <a:prstGeom prst="line">
              <a:avLst/>
            </a:prstGeom>
            <a:solidFill>
              <a:srgbClr val="C0C0C0">
                <a:alpha val="0"/>
              </a:srgbClr>
            </a:solidFill>
            <a:ln w="28575" cap="flat" cmpd="sng" algn="ctr">
              <a:solidFill>
                <a:srgbClr val="FF0000"/>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56" name="Oval 7"/>
                <p:cNvSpPr/>
                <p:nvPr/>
              </p:nvSpPr>
              <p:spPr>
                <a:xfrm>
                  <a:off x="1619672" y="5516547"/>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4</m:t>
                            </m:r>
                          </m:sub>
                        </m:sSub>
                      </m:oMath>
                    </m:oMathPara>
                  </a14:m>
                  <a:endParaRPr lang="en-US" dirty="0"/>
                </a:p>
              </p:txBody>
            </p:sp>
          </mc:Choice>
          <mc:Fallback xmlns="">
            <p:sp>
              <p:nvSpPr>
                <p:cNvPr id="56" name="Oval 7"/>
                <p:cNvSpPr>
                  <a:spLocks noRot="1" noChangeAspect="1" noMove="1" noResize="1" noEditPoints="1" noAdjustHandles="1" noChangeArrowheads="1" noChangeShapeType="1" noTextEdit="1"/>
                </p:cNvSpPr>
                <p:nvPr/>
              </p:nvSpPr>
              <p:spPr>
                <a:xfrm>
                  <a:off x="1619672" y="5516547"/>
                  <a:ext cx="356615" cy="356615"/>
                </a:xfrm>
                <a:prstGeom prst="ellipse">
                  <a:avLst/>
                </a:prstGeom>
                <a:blipFill>
                  <a:blip r:embed="rId14"/>
                  <a:stretch>
                    <a:fillRect/>
                  </a:stretch>
                </a:blipFill>
              </p:spPr>
              <p:txBody>
                <a:bodyPr/>
                <a:lstStyle/>
                <a:p>
                  <a:r>
                    <a:rPr lang="zh-CN" altLang="en-US">
                      <a:noFill/>
                    </a:rPr>
                    <a:t> </a:t>
                  </a:r>
                </a:p>
              </p:txBody>
            </p:sp>
          </mc:Fallback>
        </mc:AlternateContent>
        <p:cxnSp>
          <p:nvCxnSpPr>
            <p:cNvPr id="57" name="直接连接符 56"/>
            <p:cNvCxnSpPr>
              <a:stCxn id="47" idx="6"/>
              <a:endCxn id="51" idx="2"/>
            </p:cNvCxnSpPr>
            <p:nvPr/>
          </p:nvCxnSpPr>
          <p:spPr bwMode="auto">
            <a:xfrm>
              <a:off x="1977766" y="3828063"/>
              <a:ext cx="1083547" cy="620268"/>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58" name="直接连接符 57"/>
            <p:cNvCxnSpPr>
              <a:stCxn id="56" idx="6"/>
              <a:endCxn id="51" idx="2"/>
            </p:cNvCxnSpPr>
            <p:nvPr/>
          </p:nvCxnSpPr>
          <p:spPr bwMode="auto">
            <a:xfrm flipV="1">
              <a:off x="1976287" y="4448331"/>
              <a:ext cx="1085026" cy="1246524"/>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59" name="直接连接符 58"/>
            <p:cNvCxnSpPr>
              <a:stCxn id="56" idx="6"/>
            </p:cNvCxnSpPr>
            <p:nvPr/>
          </p:nvCxnSpPr>
          <p:spPr bwMode="auto">
            <a:xfrm flipV="1">
              <a:off x="1976287" y="3828063"/>
              <a:ext cx="1085024" cy="1866792"/>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60" name="直接连接符 59"/>
            <p:cNvCxnSpPr>
              <a:stCxn id="49" idx="6"/>
            </p:cNvCxnSpPr>
            <p:nvPr/>
          </p:nvCxnSpPr>
          <p:spPr bwMode="auto">
            <a:xfrm flipV="1">
              <a:off x="1976287" y="3828063"/>
              <a:ext cx="1085024" cy="1201699"/>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61" name="直接连接符 60"/>
            <p:cNvCxnSpPr>
              <a:stCxn id="49" idx="6"/>
              <a:endCxn id="51" idx="2"/>
            </p:cNvCxnSpPr>
            <p:nvPr/>
          </p:nvCxnSpPr>
          <p:spPr bwMode="auto">
            <a:xfrm flipV="1">
              <a:off x="1976287" y="4448331"/>
              <a:ext cx="1085026" cy="581431"/>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62" name="直接连接符 61"/>
            <p:cNvCxnSpPr/>
            <p:nvPr/>
          </p:nvCxnSpPr>
          <p:spPr bwMode="auto">
            <a:xfrm>
              <a:off x="1986362" y="3832794"/>
              <a:ext cx="1088414" cy="1197322"/>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63" name="直接连接符 62"/>
            <p:cNvCxnSpPr/>
            <p:nvPr/>
          </p:nvCxnSpPr>
          <p:spPr bwMode="auto">
            <a:xfrm>
              <a:off x="1984884" y="4453881"/>
              <a:ext cx="1089892" cy="576235"/>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64" name="直接连接符 63"/>
            <p:cNvCxnSpPr/>
            <p:nvPr/>
          </p:nvCxnSpPr>
          <p:spPr bwMode="auto">
            <a:xfrm flipV="1">
              <a:off x="1984883" y="5030116"/>
              <a:ext cx="1089893" cy="4377"/>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65" name="直接连接符 64"/>
            <p:cNvCxnSpPr/>
            <p:nvPr/>
          </p:nvCxnSpPr>
          <p:spPr bwMode="auto">
            <a:xfrm flipV="1">
              <a:off x="1984883" y="5030116"/>
              <a:ext cx="1089893" cy="669470"/>
            </a:xfrm>
            <a:prstGeom prst="line">
              <a:avLst/>
            </a:prstGeom>
            <a:solidFill>
              <a:srgbClr val="C0C0C0">
                <a:alpha val="0"/>
              </a:srgbClr>
            </a:solidFill>
            <a:ln w="28575" cap="flat" cmpd="sng" algn="ctr">
              <a:solidFill>
                <a:srgbClr val="FF3300"/>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66" name="Oval 11"/>
                <p:cNvSpPr/>
                <p:nvPr/>
              </p:nvSpPr>
              <p:spPr>
                <a:xfrm>
                  <a:off x="3061311" y="5512867"/>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4</m:t>
                            </m:r>
                          </m:sub>
                        </m:sSub>
                      </m:oMath>
                    </m:oMathPara>
                  </a14:m>
                  <a:endParaRPr lang="en-US" dirty="0"/>
                </a:p>
              </p:txBody>
            </p:sp>
          </mc:Choice>
          <mc:Fallback xmlns="">
            <p:sp>
              <p:nvSpPr>
                <p:cNvPr id="66" name="Oval 11"/>
                <p:cNvSpPr>
                  <a:spLocks noRot="1" noChangeAspect="1" noMove="1" noResize="1" noEditPoints="1" noAdjustHandles="1" noChangeArrowheads="1" noChangeShapeType="1" noTextEdit="1"/>
                </p:cNvSpPr>
                <p:nvPr/>
              </p:nvSpPr>
              <p:spPr>
                <a:xfrm>
                  <a:off x="3061311" y="5512867"/>
                  <a:ext cx="356615" cy="356615"/>
                </a:xfrm>
                <a:prstGeom prst="ellipse">
                  <a:avLst/>
                </a:prstGeom>
                <a:blipFill>
                  <a:blip r:embed="rId15"/>
                  <a:stretch>
                    <a:fillRect/>
                  </a:stretch>
                </a:blipFill>
              </p:spPr>
              <p:txBody>
                <a:bodyPr/>
                <a:lstStyle/>
                <a:p>
                  <a:r>
                    <a:rPr lang="zh-CN" altLang="en-US">
                      <a:noFill/>
                    </a:rPr>
                    <a:t> </a:t>
                  </a:r>
                </a:p>
              </p:txBody>
            </p:sp>
          </mc:Fallback>
        </mc:AlternateContent>
        <p:cxnSp>
          <p:nvCxnSpPr>
            <p:cNvPr id="67" name="直接连接符 66"/>
            <p:cNvCxnSpPr>
              <a:endCxn id="66" idx="2"/>
            </p:cNvCxnSpPr>
            <p:nvPr/>
          </p:nvCxnSpPr>
          <p:spPr bwMode="auto">
            <a:xfrm>
              <a:off x="1984883" y="3841420"/>
              <a:ext cx="1076428" cy="1849755"/>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68" name="直接连接符 67"/>
            <p:cNvCxnSpPr>
              <a:stCxn id="48" idx="6"/>
              <a:endCxn id="66" idx="2"/>
            </p:cNvCxnSpPr>
            <p:nvPr/>
          </p:nvCxnSpPr>
          <p:spPr bwMode="auto">
            <a:xfrm>
              <a:off x="1976288" y="4449150"/>
              <a:ext cx="1085023" cy="1242025"/>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69" name="直接连接符 68"/>
            <p:cNvCxnSpPr>
              <a:stCxn id="49" idx="6"/>
              <a:endCxn id="66" idx="2"/>
            </p:cNvCxnSpPr>
            <p:nvPr/>
          </p:nvCxnSpPr>
          <p:spPr bwMode="auto">
            <a:xfrm>
              <a:off x="1976287" y="5029762"/>
              <a:ext cx="1085024" cy="661413"/>
            </a:xfrm>
            <a:prstGeom prst="line">
              <a:avLst/>
            </a:prstGeom>
            <a:solidFill>
              <a:srgbClr val="C0C0C0">
                <a:alpha val="0"/>
              </a:srgbClr>
            </a:solidFill>
            <a:ln w="28575" cap="flat" cmpd="sng" algn="ctr">
              <a:solidFill>
                <a:srgbClr val="FF0000"/>
              </a:solidFill>
              <a:prstDash val="solid"/>
              <a:round/>
              <a:headEnd type="none" w="med" len="med"/>
              <a:tailEnd type="none" w="med" len="med"/>
            </a:ln>
          </p:spPr>
        </p:cxnSp>
        <p:cxnSp>
          <p:nvCxnSpPr>
            <p:cNvPr id="70" name="直接连接符 69"/>
            <p:cNvCxnSpPr>
              <a:stCxn id="56" idx="6"/>
              <a:endCxn id="66" idx="2"/>
            </p:cNvCxnSpPr>
            <p:nvPr/>
          </p:nvCxnSpPr>
          <p:spPr bwMode="auto">
            <a:xfrm flipV="1">
              <a:off x="1976287" y="5691175"/>
              <a:ext cx="1085024" cy="3680"/>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sp>
          <p:nvSpPr>
            <p:cNvPr id="71" name="矩形 70"/>
            <p:cNvSpPr/>
            <p:nvPr/>
          </p:nvSpPr>
          <p:spPr bwMode="auto">
            <a:xfrm>
              <a:off x="1187624" y="6093296"/>
              <a:ext cx="2736304" cy="504056"/>
            </a:xfrm>
            <a:prstGeom prst="rect">
              <a:avLst/>
            </a:prstGeom>
            <a:solidFill>
              <a:srgbClr val="FFC000"/>
            </a:solidFill>
            <a:ln>
              <a:noFill/>
            </a:ln>
          </p:spPr>
          <p:txBody>
            <a:bodyPr anchor="ctr"/>
            <a:lstStyle/>
            <a:p>
              <a:pPr algn="ctr" eaLnBrk="1" hangingPunct="1"/>
              <a:r>
                <a:rPr lang="en-US" altLang="zh-CN" sz="2000" dirty="0">
                  <a:latin typeface="+mn-lt"/>
                  <a:cs typeface="ＭＳ Ｐゴシック" charset="-128"/>
                </a:rPr>
                <a:t>Optimal Matching</a:t>
              </a:r>
              <a:endParaRPr lang="zh-CN" altLang="en-US" sz="2000" dirty="0">
                <a:latin typeface="+mn-lt"/>
                <a:cs typeface="ＭＳ Ｐゴシック" charset="-128"/>
              </a:endParaRPr>
            </a:p>
          </p:txBody>
        </p:sp>
      </p:grpSp>
    </p:spTree>
    <p:extLst>
      <p:ext uri="{BB962C8B-B14F-4D97-AF65-F5344CB8AC3E}">
        <p14:creationId xmlns:p14="http://schemas.microsoft.com/office/powerpoint/2010/main" val="11649330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3" name="图片 2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9552" y="2918668"/>
            <a:ext cx="8054975" cy="382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4" name="Picture 11" descr="MCj0311898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4377" y="3201243"/>
            <a:ext cx="36036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83064" y="6134943"/>
            <a:ext cx="2159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6" name="Picture 11" descr="MCj0311898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4602" y="3163143"/>
            <a:ext cx="36036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7" name="Picture 11" descr="MCj0311898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6902" y="4229943"/>
            <a:ext cx="36036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8" name="Picture 11" descr="MCj0311898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3339" y="4145805"/>
            <a:ext cx="360363"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9" name="Picture 11" descr="MCj0311898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2089" y="3115518"/>
            <a:ext cx="360363" cy="16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右箭头 14"/>
          <p:cNvSpPr>
            <a:spLocks noChangeArrowheads="1"/>
          </p:cNvSpPr>
          <p:nvPr/>
        </p:nvSpPr>
        <p:spPr bwMode="auto">
          <a:xfrm>
            <a:off x="5000427" y="6284168"/>
            <a:ext cx="800100" cy="68262"/>
          </a:xfrm>
          <a:prstGeom prst="rightArrow">
            <a:avLst>
              <a:gd name="adj1" fmla="val 50000"/>
              <a:gd name="adj2" fmla="val 49326"/>
            </a:avLst>
          </a:prstGeom>
          <a:solidFill>
            <a:srgbClr val="00B0F0">
              <a:alpha val="0"/>
            </a:srgbClr>
          </a:solidFill>
          <a:ln w="57150" algn="ctr">
            <a:solidFill>
              <a:srgbClr val="00B0F0"/>
            </a:solidFill>
            <a:round/>
            <a:headEnd/>
            <a:tailEnd/>
          </a:ln>
        </p:spPr>
        <p:txBody>
          <a:bodyPr wrap="none" anchor="ct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692150" indent="-347663">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987425" indent="-2936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281113" indent="-2921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1598613" indent="-315913">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055813" indent="-315913"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513013" indent="-315913"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2970213" indent="-315913"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427413" indent="-315913"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endParaRPr lang="zh-CN" altLang="en-US" sz="1400">
              <a:ea typeface="Arial Unicode MS"/>
              <a:cs typeface="Arial Unicode MS"/>
            </a:endParaRPr>
          </a:p>
        </p:txBody>
      </p:sp>
      <p:pic>
        <p:nvPicPr>
          <p:cNvPr id="22" name="Picture 10"/>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867077" y="6192093"/>
            <a:ext cx="241300" cy="23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箭头 16"/>
          <p:cNvSpPr>
            <a:spLocks noChangeArrowheads="1"/>
          </p:cNvSpPr>
          <p:nvPr/>
        </p:nvSpPr>
        <p:spPr bwMode="auto">
          <a:xfrm>
            <a:off x="3990777" y="6292105"/>
            <a:ext cx="920750" cy="65088"/>
          </a:xfrm>
          <a:prstGeom prst="rightArrow">
            <a:avLst>
              <a:gd name="adj1" fmla="val 50000"/>
              <a:gd name="adj2" fmla="val 50494"/>
            </a:avLst>
          </a:prstGeom>
          <a:solidFill>
            <a:srgbClr val="00B0F0">
              <a:alpha val="0"/>
            </a:srgbClr>
          </a:solidFill>
          <a:ln w="57150" algn="ctr">
            <a:solidFill>
              <a:srgbClr val="00B0F0"/>
            </a:solidFill>
            <a:round/>
            <a:headEnd/>
            <a:tailEnd/>
          </a:ln>
        </p:spPr>
        <p:txBody>
          <a:bodyPr wrap="none" anchor="ct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692150" indent="-347663">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987425" indent="-2936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281113" indent="-2921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1598613" indent="-315913">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055813" indent="-315913"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513013" indent="-315913"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2970213" indent="-315913"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427413" indent="-315913"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endParaRPr lang="zh-CN" altLang="en-US" sz="1400">
              <a:ea typeface="Arial Unicode MS"/>
              <a:cs typeface="Arial Unicode MS"/>
            </a:endParaRPr>
          </a:p>
        </p:txBody>
      </p:sp>
      <p:sp>
        <p:nvSpPr>
          <p:cNvPr id="24" name="右箭头 23"/>
          <p:cNvSpPr>
            <a:spLocks noChangeArrowheads="1"/>
          </p:cNvSpPr>
          <p:nvPr/>
        </p:nvSpPr>
        <p:spPr bwMode="auto">
          <a:xfrm>
            <a:off x="2995414" y="6315918"/>
            <a:ext cx="965200" cy="73025"/>
          </a:xfrm>
          <a:prstGeom prst="rightArrow">
            <a:avLst>
              <a:gd name="adj1" fmla="val 50000"/>
              <a:gd name="adj2" fmla="val 49504"/>
            </a:avLst>
          </a:prstGeom>
          <a:solidFill>
            <a:srgbClr val="00B0F0">
              <a:alpha val="0"/>
            </a:srgbClr>
          </a:solidFill>
          <a:ln w="57150" algn="ctr">
            <a:solidFill>
              <a:srgbClr val="00B0F0"/>
            </a:solidFill>
            <a:round/>
            <a:headEnd/>
            <a:tailEnd/>
          </a:ln>
        </p:spPr>
        <p:txBody>
          <a:bodyPr wrap="none" anchor="ct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692150" indent="-347663">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987425" indent="-2936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281113" indent="-2921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1598613" indent="-315913">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055813" indent="-315913"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513013" indent="-315913"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2970213" indent="-315913"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427413" indent="-315913"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endParaRPr lang="zh-CN" altLang="en-US" sz="1400">
              <a:ea typeface="Arial Unicode MS"/>
              <a:cs typeface="Arial Unicode MS"/>
            </a:endParaRPr>
          </a:p>
        </p:txBody>
      </p:sp>
      <p:sp>
        <p:nvSpPr>
          <p:cNvPr id="25" name="右箭头 24"/>
          <p:cNvSpPr>
            <a:spLocks noChangeArrowheads="1"/>
          </p:cNvSpPr>
          <p:nvPr/>
        </p:nvSpPr>
        <p:spPr bwMode="auto">
          <a:xfrm rot="3947953">
            <a:off x="2565202" y="6087318"/>
            <a:ext cx="520700" cy="82550"/>
          </a:xfrm>
          <a:prstGeom prst="rightArrow">
            <a:avLst>
              <a:gd name="adj1" fmla="val 50000"/>
              <a:gd name="adj2" fmla="val 50111"/>
            </a:avLst>
          </a:prstGeom>
          <a:solidFill>
            <a:srgbClr val="00B0F0">
              <a:alpha val="0"/>
            </a:srgbClr>
          </a:solidFill>
          <a:ln w="57150" algn="ctr">
            <a:solidFill>
              <a:srgbClr val="00B0F0"/>
            </a:solidFill>
            <a:round/>
            <a:headEnd/>
            <a:tailEnd/>
          </a:ln>
        </p:spPr>
        <p:txBody>
          <a:bodyPr wrap="none" anchor="ct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692150" indent="-347663">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987425" indent="-2936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281113" indent="-2921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1598613" indent="-315913">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055813" indent="-315913"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513013" indent="-315913"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2970213" indent="-315913"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427413" indent="-315913"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endParaRPr lang="zh-CN" altLang="en-US" sz="1400">
              <a:ea typeface="Arial Unicode MS"/>
              <a:cs typeface="Arial Unicode MS"/>
            </a:endParaRPr>
          </a:p>
        </p:txBody>
      </p:sp>
      <p:pic>
        <p:nvPicPr>
          <p:cNvPr id="26" name="Picture 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887589" y="6155580"/>
            <a:ext cx="215900"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矩形标注 26"/>
          <p:cNvSpPr>
            <a:spLocks noChangeArrowheads="1"/>
          </p:cNvSpPr>
          <p:nvPr/>
        </p:nvSpPr>
        <p:spPr bwMode="auto">
          <a:xfrm>
            <a:off x="3043127" y="5180855"/>
            <a:ext cx="2176945" cy="768350"/>
          </a:xfrm>
          <a:prstGeom prst="wedgeRectCallout">
            <a:avLst>
              <a:gd name="adj1" fmla="val -29653"/>
              <a:gd name="adj2" fmla="val 84843"/>
            </a:avLst>
          </a:prstGeom>
          <a:solidFill>
            <a:srgbClr val="FFFF9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zh-CN" sz="2300" b="0" dirty="0"/>
              <a:t>The cost of the NN strategy</a:t>
            </a:r>
            <a:endParaRPr lang="zh-CN" altLang="en-US" sz="2300" b="0" dirty="0"/>
          </a:p>
        </p:txBody>
      </p:sp>
      <p:pic>
        <p:nvPicPr>
          <p:cNvPr id="28" name="Picture 11" descr="MCj0311898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2652" y="5714255"/>
            <a:ext cx="36195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11" descr="MCj0311898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814" y="6284168"/>
            <a:ext cx="360363" cy="16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1" descr="MCj0311898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7702" y="6266705"/>
            <a:ext cx="36195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60" name="Rectangle 36"/>
          <p:cNvSpPr>
            <a:spLocks noChangeArrowheads="1"/>
          </p:cNvSpPr>
          <p:nvPr/>
        </p:nvSpPr>
        <p:spPr bwMode="auto">
          <a:xfrm>
            <a:off x="430212" y="769168"/>
            <a:ext cx="8605837" cy="265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square" lIns="92075" tIns="46038" rIns="92075" bIns="46038">
            <a:spAutoFit/>
          </a:bodyPr>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eaLnBrk="1" hangingPunct="1"/>
            <a:r>
              <a:rPr lang="en-US" altLang="zh-CN" sz="2800" dirty="0"/>
              <a:t>Real-time taxi-calling services usually adopt ‘</a:t>
            </a:r>
            <a:r>
              <a:rPr lang="en-US" altLang="zh-CN" sz="2800" dirty="0">
                <a:solidFill>
                  <a:srgbClr val="FFC000"/>
                </a:solidFill>
              </a:rPr>
              <a:t>nearest neighbor (NN)</a:t>
            </a:r>
            <a:r>
              <a:rPr lang="en-US" altLang="zh-CN" sz="2800" dirty="0"/>
              <a:t>’ strategy to address task assignment issues.</a:t>
            </a:r>
          </a:p>
          <a:p>
            <a:pPr lvl="1" algn="just"/>
            <a:r>
              <a:rPr lang="en-US" altLang="zh-CN" sz="2300" b="0" dirty="0"/>
              <a:t>Once a task appears, it should be assigned immediately.</a:t>
            </a:r>
          </a:p>
          <a:p>
            <a:pPr lvl="1" algn="just"/>
            <a:r>
              <a:rPr lang="en-US" altLang="zh-CN" sz="2300" b="0" dirty="0"/>
              <a:t>If we know everything in advance, the offline OPT is shown.</a:t>
            </a:r>
          </a:p>
          <a:p>
            <a:pPr lvl="1" algn="just"/>
            <a:endParaRPr lang="en-US" altLang="zh-CN" sz="2300" b="0" dirty="0"/>
          </a:p>
        </p:txBody>
      </p:sp>
      <p:pic>
        <p:nvPicPr>
          <p:cNvPr id="61461" name="Picture 11" descr="MCj0311898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6227" y="5012580"/>
            <a:ext cx="36036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itle 1"/>
          <p:cNvSpPr>
            <a:spLocks noGrp="1"/>
          </p:cNvSpPr>
          <p:nvPr>
            <p:ph type="title"/>
          </p:nvPr>
        </p:nvSpPr>
        <p:spPr>
          <a:xfrm>
            <a:off x="457200" y="122238"/>
            <a:ext cx="8229600" cy="714375"/>
          </a:xfrm>
        </p:spPr>
        <p:txBody>
          <a:bodyPr/>
          <a:lstStyle/>
          <a:p>
            <a:pPr eaLnBrk="1" hangingPunct="1"/>
            <a:r>
              <a:rPr lang="en-US" altLang="zh-CN" dirty="0"/>
              <a:t>Review of Taxi Assignment</a:t>
            </a:r>
          </a:p>
        </p:txBody>
      </p:sp>
      <p:sp>
        <p:nvSpPr>
          <p:cNvPr id="32"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87</a:t>
            </a:fld>
            <a:endParaRPr lang="en-US" altLang="zh-CN" sz="1200" b="0">
              <a:ea typeface="Gulim" pitchFamily="34" charset="-127"/>
            </a:endParaRPr>
          </a:p>
        </p:txBody>
      </p:sp>
      <p:sp>
        <p:nvSpPr>
          <p:cNvPr id="33" name="右箭头 14"/>
          <p:cNvSpPr>
            <a:spLocks noChangeArrowheads="1"/>
          </p:cNvSpPr>
          <p:nvPr/>
        </p:nvSpPr>
        <p:spPr bwMode="auto">
          <a:xfrm rot="5177536">
            <a:off x="5404446" y="5663232"/>
            <a:ext cx="922337" cy="79375"/>
          </a:xfrm>
          <a:prstGeom prst="rightArrow">
            <a:avLst>
              <a:gd name="adj1" fmla="val 50000"/>
              <a:gd name="adj2" fmla="val 49224"/>
            </a:avLst>
          </a:prstGeom>
          <a:solidFill>
            <a:srgbClr val="00B0F0">
              <a:alpha val="0"/>
            </a:srgbClr>
          </a:solidFill>
          <a:ln w="57150" algn="ctr">
            <a:solidFill>
              <a:srgbClr val="00B0F0"/>
            </a:solidFill>
            <a:round/>
            <a:headEnd/>
            <a:tailEnd/>
          </a:ln>
        </p:spPr>
        <p:txBody>
          <a:bodyPr wrap="none" anchor="ct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692150" indent="-347663">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987425" indent="-2936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281113" indent="-2921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1598613" indent="-315913">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055813" indent="-315913"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513013" indent="-315913"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2970213" indent="-315913"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427413" indent="-315913"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endParaRPr lang="zh-CN" altLang="en-US" sz="1400">
              <a:ea typeface="Arial Unicode MS"/>
              <a:cs typeface="Arial Unicode MS"/>
            </a:endParaRPr>
          </a:p>
        </p:txBody>
      </p:sp>
      <p:sp>
        <p:nvSpPr>
          <p:cNvPr id="34" name="矩形标注 33"/>
          <p:cNvSpPr>
            <a:spLocks noChangeArrowheads="1"/>
          </p:cNvSpPr>
          <p:nvPr/>
        </p:nvSpPr>
        <p:spPr bwMode="auto">
          <a:xfrm>
            <a:off x="6118226" y="4470226"/>
            <a:ext cx="1585714" cy="757982"/>
          </a:xfrm>
          <a:prstGeom prst="wedgeRectCallout">
            <a:avLst>
              <a:gd name="adj1" fmla="val -55440"/>
              <a:gd name="adj2" fmla="val 73324"/>
            </a:avLst>
          </a:prstGeom>
          <a:solidFill>
            <a:srgbClr val="FFFF9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zh-CN" sz="2300" b="0" dirty="0"/>
              <a:t>The offline cost</a:t>
            </a:r>
            <a:endParaRPr lang="zh-CN" altLang="en-US" sz="2300" b="0" dirty="0"/>
          </a:p>
        </p:txBody>
      </p:sp>
    </p:spTree>
    <p:extLst>
      <p:ext uri="{BB962C8B-B14F-4D97-AF65-F5344CB8AC3E}">
        <p14:creationId xmlns:p14="http://schemas.microsoft.com/office/powerpoint/2010/main" val="8233551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0" name="Rectangle 36"/>
          <p:cNvSpPr>
            <a:spLocks noChangeArrowheads="1"/>
          </p:cNvSpPr>
          <p:nvPr/>
        </p:nvSpPr>
        <p:spPr bwMode="auto">
          <a:xfrm>
            <a:off x="430212" y="764704"/>
            <a:ext cx="8534275" cy="138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square" lIns="92075" tIns="46038" rIns="92075" bIns="46038">
            <a:spAutoFit/>
          </a:bodyPr>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eaLnBrk="1" hangingPunct="1"/>
            <a:r>
              <a:rPr lang="en-US" altLang="zh-CN" sz="2800" dirty="0"/>
              <a:t>Inspired by many observations in applications and a comprehensive experimental study of the OMBM problem, our contributions are</a:t>
            </a:r>
            <a:endParaRPr lang="en-US" altLang="zh-CN" sz="2300" b="0" dirty="0"/>
          </a:p>
        </p:txBody>
      </p:sp>
      <p:sp>
        <p:nvSpPr>
          <p:cNvPr id="31" name="Title 1"/>
          <p:cNvSpPr>
            <a:spLocks noGrp="1"/>
          </p:cNvSpPr>
          <p:nvPr>
            <p:ph type="title"/>
          </p:nvPr>
        </p:nvSpPr>
        <p:spPr>
          <a:xfrm>
            <a:off x="395536" y="122238"/>
            <a:ext cx="8291264" cy="714375"/>
          </a:xfrm>
        </p:spPr>
        <p:txBody>
          <a:bodyPr/>
          <a:lstStyle/>
          <a:p>
            <a:pPr eaLnBrk="1" hangingPunct="1"/>
            <a:r>
              <a:rPr lang="en-US" altLang="zh-CN" dirty="0"/>
              <a:t>Motivations of Our Work</a:t>
            </a:r>
          </a:p>
        </p:txBody>
      </p:sp>
      <p:sp>
        <p:nvSpPr>
          <p:cNvPr id="61"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88</a:t>
            </a:fld>
            <a:endParaRPr lang="en-US" altLang="zh-CN" sz="1200" b="0">
              <a:ea typeface="Gulim" pitchFamily="34" charset="-127"/>
            </a:endParaRPr>
          </a:p>
        </p:txBody>
      </p:sp>
      <p:graphicFrame>
        <p:nvGraphicFramePr>
          <p:cNvPr id="21" name="表格 20"/>
          <p:cNvGraphicFramePr>
            <a:graphicFrameLocks noGrp="1"/>
          </p:cNvGraphicFramePr>
          <p:nvPr>
            <p:extLst/>
          </p:nvPr>
        </p:nvGraphicFramePr>
        <p:xfrm>
          <a:off x="179512" y="2132856"/>
          <a:ext cx="8784976" cy="3352800"/>
        </p:xfrm>
        <a:graphic>
          <a:graphicData uri="http://schemas.openxmlformats.org/drawingml/2006/table">
            <a:tbl>
              <a:tblPr firstRow="1" bandRow="1">
                <a:tableStyleId>{21E4AEA4-8DFA-4A89-87EB-49C32662AFE0}</a:tableStyleId>
              </a:tblPr>
              <a:tblGrid>
                <a:gridCol w="332342">
                  <a:extLst>
                    <a:ext uri="{9D8B030D-6E8A-4147-A177-3AD203B41FA5}">
                      <a16:colId xmlns:a16="http://schemas.microsoft.com/office/drawing/2014/main" val="3184369274"/>
                    </a:ext>
                  </a:extLst>
                </a:gridCol>
                <a:gridCol w="3844122">
                  <a:extLst>
                    <a:ext uri="{9D8B030D-6E8A-4147-A177-3AD203B41FA5}">
                      <a16:colId xmlns:a16="http://schemas.microsoft.com/office/drawing/2014/main" val="4281985833"/>
                    </a:ext>
                  </a:extLst>
                </a:gridCol>
                <a:gridCol w="4608512">
                  <a:extLst>
                    <a:ext uri="{9D8B030D-6E8A-4147-A177-3AD203B41FA5}">
                      <a16:colId xmlns:a16="http://schemas.microsoft.com/office/drawing/2014/main" val="2111463673"/>
                    </a:ext>
                  </a:extLst>
                </a:gridCol>
              </a:tblGrid>
              <a:tr h="370840">
                <a:tc>
                  <a:txBody>
                    <a:bodyPr/>
                    <a:lstStyle/>
                    <a:p>
                      <a:pPr algn="ctr"/>
                      <a:endParaRPr lang="zh-CN" altLang="en-US" sz="2800" b="1" dirty="0"/>
                    </a:p>
                  </a:txBody>
                  <a:tcPr anchor="ctr"/>
                </a:tc>
                <a:tc>
                  <a:txBody>
                    <a:bodyPr/>
                    <a:lstStyle/>
                    <a:p>
                      <a:pPr algn="ctr"/>
                      <a:r>
                        <a:rPr lang="en-US" altLang="zh-CN" sz="2400" dirty="0">
                          <a:solidFill>
                            <a:schemeClr val="bg1"/>
                          </a:solidFill>
                        </a:rPr>
                        <a:t>Motivations</a:t>
                      </a:r>
                      <a:endParaRPr lang="zh-CN" altLang="en-US" sz="2400" b="1" dirty="0">
                        <a:solidFill>
                          <a:schemeClr val="bg1"/>
                        </a:solidFill>
                      </a:endParaRPr>
                    </a:p>
                  </a:txBody>
                  <a:tcPr anchor="ctr"/>
                </a:tc>
                <a:tc>
                  <a:txBody>
                    <a:bodyPr/>
                    <a:lstStyle/>
                    <a:p>
                      <a:pPr algn="ctr"/>
                      <a:r>
                        <a:rPr lang="en-US" altLang="zh-CN" sz="2400" dirty="0">
                          <a:solidFill>
                            <a:schemeClr val="bg1"/>
                          </a:solidFill>
                        </a:rPr>
                        <a:t>Contributions</a:t>
                      </a:r>
                      <a:endParaRPr lang="zh-CN" altLang="en-US" sz="2400" b="1" dirty="0">
                        <a:solidFill>
                          <a:schemeClr val="bg1"/>
                        </a:solidFill>
                      </a:endParaRPr>
                    </a:p>
                  </a:txBody>
                  <a:tcPr anchor="ctr"/>
                </a:tc>
                <a:extLst>
                  <a:ext uri="{0D108BD9-81ED-4DB2-BD59-A6C34878D82A}">
                    <a16:rowId xmlns:a16="http://schemas.microsoft.com/office/drawing/2014/main" val="3603248915"/>
                  </a:ext>
                </a:extLst>
              </a:tr>
              <a:tr h="370840">
                <a:tc>
                  <a:txBody>
                    <a:bodyPr/>
                    <a:lstStyle/>
                    <a:p>
                      <a:pPr algn="ctr"/>
                      <a:r>
                        <a:rPr lang="en-US" altLang="zh-CN" sz="2400" dirty="0"/>
                        <a:t>1</a:t>
                      </a:r>
                      <a:endParaRPr lang="zh-CN" altLang="en-US" sz="2400" b="1" dirty="0"/>
                    </a:p>
                  </a:txBody>
                  <a:tcPr/>
                </a:tc>
                <a:tc>
                  <a:txBody>
                    <a:bodyPr/>
                    <a:lstStyle/>
                    <a:p>
                      <a:pPr algn="just"/>
                      <a:r>
                        <a:rPr lang="en-US" altLang="zh-CN" sz="2400" kern="1200" dirty="0"/>
                        <a:t>Is Greedy</a:t>
                      </a:r>
                      <a:r>
                        <a:rPr lang="en-US" altLang="zh-CN" sz="2400" kern="1200" baseline="0" dirty="0"/>
                        <a:t> really the worst?</a:t>
                      </a:r>
                      <a:endParaRPr lang="zh-CN" altLang="en-US" sz="2400" b="1" dirty="0"/>
                    </a:p>
                  </a:txBody>
                  <a:tcPr/>
                </a:tc>
                <a:tc>
                  <a:txBody>
                    <a:bodyPr/>
                    <a:lstStyle/>
                    <a:p>
                      <a:pPr algn="just"/>
                      <a:r>
                        <a:rPr lang="en-US" altLang="zh-CN" sz="2400" kern="1200" baseline="0" dirty="0"/>
                        <a:t>Greedy has g</a:t>
                      </a:r>
                      <a:r>
                        <a:rPr lang="en-US" altLang="zh-CN" sz="2400" kern="1200" dirty="0"/>
                        <a:t>ood</a:t>
                      </a:r>
                      <a:r>
                        <a:rPr lang="en-US" altLang="zh-CN" sz="2400" kern="1200" baseline="0" dirty="0"/>
                        <a:t> performance.</a:t>
                      </a:r>
                      <a:endParaRPr lang="zh-CN" altLang="en-US" sz="2400" b="1" kern="1200" dirty="0">
                        <a:solidFill>
                          <a:schemeClr val="dk1"/>
                        </a:solidFill>
                        <a:latin typeface="+mn-lt"/>
                        <a:ea typeface="+mn-ea"/>
                        <a:cs typeface="+mn-cs"/>
                      </a:endParaRPr>
                    </a:p>
                  </a:txBody>
                  <a:tcPr anchor="ctr"/>
                </a:tc>
                <a:extLst>
                  <a:ext uri="{0D108BD9-81ED-4DB2-BD59-A6C34878D82A}">
                    <a16:rowId xmlns:a16="http://schemas.microsoft.com/office/drawing/2014/main" val="785833457"/>
                  </a:ext>
                </a:extLst>
              </a:tr>
              <a:tr h="370840">
                <a:tc>
                  <a:txBody>
                    <a:bodyPr/>
                    <a:lstStyle/>
                    <a:p>
                      <a:pPr algn="ctr"/>
                      <a:r>
                        <a:rPr lang="en-US" altLang="zh-CN" sz="2400" dirty="0"/>
                        <a:t>2</a:t>
                      </a:r>
                      <a:endParaRPr lang="zh-CN" altLang="en-US" sz="2400" b="1" dirty="0"/>
                    </a:p>
                  </a:txBody>
                  <a:tcPr anchor="ctr"/>
                </a:tc>
                <a:tc>
                  <a:txBody>
                    <a:bodyPr/>
                    <a:lstStyle/>
                    <a:p>
                      <a:pPr algn="just"/>
                      <a:r>
                        <a:rPr lang="en-US" altLang="zh-CN" sz="2400" dirty="0"/>
                        <a:t>Is the worst-case analysis appropriate for the OMBM problem</a:t>
                      </a:r>
                      <a:r>
                        <a:rPr lang="en-US" altLang="zh-CN" sz="2400" baseline="0" dirty="0"/>
                        <a:t> in practice?</a:t>
                      </a:r>
                      <a:endParaRPr lang="zh-CN" altLang="en-US" sz="2400" b="1" dirty="0"/>
                    </a:p>
                  </a:txBody>
                  <a:tcPr anchor="ctr"/>
                </a:tc>
                <a:tc>
                  <a:txBody>
                    <a:bodyPr/>
                    <a:lstStyle/>
                    <a:p>
                      <a:pPr algn="just"/>
                      <a:r>
                        <a:rPr lang="en-US" altLang="zh-CN" sz="2400" kern="1200" dirty="0"/>
                        <a:t>Worst-case</a:t>
                      </a:r>
                      <a:r>
                        <a:rPr lang="en-US" altLang="zh-CN" sz="2400" kern="1200" baseline="0" dirty="0"/>
                        <a:t> vs. Average-case analysis.</a:t>
                      </a:r>
                      <a:endParaRPr lang="zh-CN" altLang="en-US" sz="2400" b="1" kern="1200" dirty="0">
                        <a:solidFill>
                          <a:schemeClr val="dk1"/>
                        </a:solidFill>
                        <a:latin typeface="+mn-lt"/>
                        <a:ea typeface="+mn-ea"/>
                        <a:cs typeface="+mn-cs"/>
                      </a:endParaRPr>
                    </a:p>
                  </a:txBody>
                  <a:tcPr anchor="ctr"/>
                </a:tc>
                <a:extLst>
                  <a:ext uri="{0D108BD9-81ED-4DB2-BD59-A6C34878D82A}">
                    <a16:rowId xmlns:a16="http://schemas.microsoft.com/office/drawing/2014/main" val="2724463084"/>
                  </a:ext>
                </a:extLst>
              </a:tr>
              <a:tr h="370840">
                <a:tc>
                  <a:txBody>
                    <a:bodyPr/>
                    <a:lstStyle/>
                    <a:p>
                      <a:pPr algn="ctr"/>
                      <a:r>
                        <a:rPr lang="en-US" altLang="zh-CN" sz="2400" dirty="0"/>
                        <a:t>3</a:t>
                      </a:r>
                      <a:endParaRPr lang="zh-CN" altLang="en-US" sz="2400" b="1" dirty="0"/>
                    </a:p>
                  </a:txBody>
                  <a:tcPr anchor="ctr"/>
                </a:tc>
                <a:tc>
                  <a:txBody>
                    <a:bodyPr/>
                    <a:lstStyle/>
                    <a:p>
                      <a:pPr algn="just"/>
                      <a:r>
                        <a:rPr lang="en-US" altLang="zh-CN" sz="2400" dirty="0"/>
                        <a:t>Are implementations</a:t>
                      </a:r>
                      <a:r>
                        <a:rPr lang="en-US" altLang="zh-CN" sz="2400" baseline="0" dirty="0"/>
                        <a:t> and experimental evaluations uniform?</a:t>
                      </a:r>
                      <a:endParaRPr lang="zh-CN" altLang="en-US" sz="2400" b="1" dirty="0"/>
                    </a:p>
                  </a:txBody>
                  <a:tcPr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2400" kern="1200" dirty="0"/>
                        <a:t>Uniform</a:t>
                      </a:r>
                      <a:r>
                        <a:rPr lang="en-US" altLang="zh-CN" sz="2400" kern="1200" baseline="0" dirty="0"/>
                        <a:t> </a:t>
                      </a:r>
                      <a:r>
                        <a:rPr lang="en-US" altLang="zh-CN" sz="2400" dirty="0"/>
                        <a:t>implementations</a:t>
                      </a:r>
                      <a:r>
                        <a:rPr lang="en-US" altLang="zh-CN" sz="2400" baseline="0" dirty="0"/>
                        <a:t> and evaluations are provided. </a:t>
                      </a:r>
                      <a:endParaRPr lang="zh-CN" altLang="en-US" sz="2400" b="1" kern="1200" dirty="0">
                        <a:solidFill>
                          <a:schemeClr val="dk1"/>
                        </a:solidFill>
                        <a:latin typeface="+mn-lt"/>
                        <a:ea typeface="+mn-ea"/>
                        <a:cs typeface="+mn-cs"/>
                      </a:endParaRPr>
                    </a:p>
                  </a:txBody>
                  <a:tcPr anchor="ctr"/>
                </a:tc>
                <a:extLst>
                  <a:ext uri="{0D108BD9-81ED-4DB2-BD59-A6C34878D82A}">
                    <a16:rowId xmlns:a16="http://schemas.microsoft.com/office/drawing/2014/main" val="1398598506"/>
                  </a:ext>
                </a:extLst>
              </a:tr>
            </a:tbl>
          </a:graphicData>
        </a:graphic>
      </p:graphicFrame>
      <p:sp>
        <p:nvSpPr>
          <p:cNvPr id="22" name="内容占位符 2"/>
          <p:cNvSpPr txBox="1">
            <a:spLocks/>
          </p:cNvSpPr>
          <p:nvPr/>
        </p:nvSpPr>
        <p:spPr>
          <a:xfrm>
            <a:off x="179512" y="5589240"/>
            <a:ext cx="8784976" cy="1152128"/>
          </a:xfrm>
          <a:prstGeom prst="rect">
            <a:avLst/>
          </a:prstGeom>
          <a:solidFill>
            <a:srgbClr val="0070C0">
              <a:alpha val="90000"/>
            </a:srgbClr>
          </a:solidFill>
          <a:ln>
            <a:noFill/>
          </a:ln>
          <a:effectLst>
            <a:outerShdw blurRad="107950" dist="12700" dir="5400000" algn="ctr">
              <a:srgbClr val="000000"/>
            </a:outerShdw>
          </a:effectLst>
        </p:spPr>
        <p:txBody>
          <a:bodyPr anchor="ctr"/>
          <a:lstStyle/>
          <a:p>
            <a:pPr algn="just">
              <a:spcBef>
                <a:spcPts val="0"/>
              </a:spcBef>
              <a:defRPr/>
            </a:pPr>
            <a:r>
              <a:rPr lang="en-US" altLang="zh-CN" sz="2400" i="1" dirty="0">
                <a:solidFill>
                  <a:srgbClr val="FFFF66"/>
                </a:solidFill>
                <a:cs typeface="ＭＳ Ｐゴシック" charset="-128"/>
              </a:rPr>
              <a:t>Open question: the average-case approximation ratio (</a:t>
            </a:r>
            <a:r>
              <a:rPr lang="en-US" altLang="zh-CN" sz="2400" i="1" dirty="0" err="1">
                <a:solidFill>
                  <a:srgbClr val="FFFF66"/>
                </a:solidFill>
                <a:cs typeface="ＭＳ Ｐゴシック" charset="-128"/>
              </a:rPr>
              <a:t>a.k.a</a:t>
            </a:r>
            <a:r>
              <a:rPr lang="en-US" altLang="zh-CN" sz="2400" i="1" dirty="0">
                <a:solidFill>
                  <a:srgbClr val="FFFF66"/>
                </a:solidFill>
                <a:cs typeface="ＭＳ Ｐゴシック" charset="-128"/>
              </a:rPr>
              <a:t> competitive ratio) of the simple greedy algorithm for the OMBM problem should be constant!</a:t>
            </a:r>
          </a:p>
        </p:txBody>
      </p:sp>
    </p:spTree>
    <p:extLst>
      <p:ext uri="{BB962C8B-B14F-4D97-AF65-F5344CB8AC3E}">
        <p14:creationId xmlns:p14="http://schemas.microsoft.com/office/powerpoint/2010/main" val="4183804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Title 1"/>
          <p:cNvSpPr>
            <a:spLocks noGrp="1"/>
          </p:cNvSpPr>
          <p:nvPr>
            <p:ph type="title"/>
          </p:nvPr>
        </p:nvSpPr>
        <p:spPr>
          <a:xfrm>
            <a:off x="395536" y="122238"/>
            <a:ext cx="8748464" cy="714375"/>
          </a:xfrm>
        </p:spPr>
        <p:txBody>
          <a:bodyPr/>
          <a:lstStyle/>
          <a:p>
            <a:pPr eaLnBrk="1" hangingPunct="1"/>
            <a:r>
              <a:rPr lang="en-US" altLang="zh-CN" sz="3500" dirty="0"/>
              <a:t>Problem Statement</a:t>
            </a:r>
          </a:p>
        </p:txBody>
      </p:sp>
      <mc:AlternateContent xmlns:mc="http://schemas.openxmlformats.org/markup-compatibility/2006" xmlns:a14="http://schemas.microsoft.com/office/drawing/2010/main">
        <mc:Choice Requires="a14">
          <p:sp>
            <p:nvSpPr>
              <p:cNvPr id="4" name="Rectangle 3"/>
              <p:cNvSpPr txBox="1">
                <a:spLocks noChangeArrowheads="1"/>
              </p:cNvSpPr>
              <p:nvPr/>
            </p:nvSpPr>
            <p:spPr bwMode="auto">
              <a:xfrm>
                <a:off x="228600" y="836612"/>
                <a:ext cx="8591550" cy="583274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400" dirty="0">
                    <a:latin typeface="+mn-lt"/>
                    <a:cs typeface="ＭＳ Ｐゴシック" charset="-128"/>
                  </a:rPr>
                  <a:t>Online Minimum Bipartite Matching (OMBM)</a:t>
                </a:r>
              </a:p>
              <a:p>
                <a:pPr algn="just">
                  <a:lnSpc>
                    <a:spcPct val="95000"/>
                  </a:lnSpc>
                  <a:spcBef>
                    <a:spcPts val="200"/>
                  </a:spcBef>
                  <a:spcAft>
                    <a:spcPts val="0"/>
                  </a:spcAft>
                  <a:buSzPct val="60000"/>
                  <a:defRPr/>
                </a:pPr>
                <a:r>
                  <a:rPr lang="en-US" altLang="zh-CN" sz="2400" dirty="0">
                    <a:latin typeface="+mn-lt"/>
                    <a:cs typeface="ＭＳ Ｐゴシック" charset="-128"/>
                  </a:rPr>
                  <a:t>Given</a:t>
                </a:r>
              </a:p>
              <a:p>
                <a:pPr lvl="1" algn="just">
                  <a:lnSpc>
                    <a:spcPct val="95000"/>
                  </a:lnSpc>
                  <a:spcBef>
                    <a:spcPct val="25000"/>
                  </a:spcBef>
                  <a:spcAft>
                    <a:spcPct val="10000"/>
                  </a:spcAft>
                  <a:buSzPct val="60000"/>
                  <a:defRPr/>
                </a:pPr>
                <a:r>
                  <a:rPr lang="en-US" altLang="zh-CN" sz="2000" dirty="0">
                    <a:latin typeface="+mn-lt"/>
                    <a:cs typeface="ＭＳ Ｐゴシック" charset="-128"/>
                  </a:rPr>
                  <a:t>A set of </a:t>
                </a:r>
                <a:r>
                  <a:rPr lang="en-US" altLang="zh-CN" sz="2000" dirty="0">
                    <a:cs typeface="ＭＳ Ｐゴシック" charset="-128"/>
                  </a:rPr>
                  <a:t>(</a:t>
                </a:r>
                <a:r>
                  <a:rPr lang="en-US" altLang="zh-CN" sz="2000" dirty="0">
                    <a:solidFill>
                      <a:srgbClr val="FF0000"/>
                    </a:solidFill>
                    <a:cs typeface="ＭＳ Ｐゴシック" charset="-128"/>
                  </a:rPr>
                  <a:t>static</a:t>
                </a:r>
                <a:r>
                  <a:rPr lang="en-US" altLang="zh-CN" sz="2000" dirty="0">
                    <a:cs typeface="ＭＳ Ｐゴシック" charset="-128"/>
                  </a:rPr>
                  <a:t>) </a:t>
                </a:r>
                <a:r>
                  <a:rPr lang="en-US" altLang="zh-CN" sz="2000" dirty="0">
                    <a:latin typeface="+mn-lt"/>
                    <a:cs typeface="ＭＳ Ｐゴシック" charset="-128"/>
                  </a:rPr>
                  <a:t>crowd workers </a:t>
                </a:r>
                <a14:m>
                  <m:oMath xmlns:m="http://schemas.openxmlformats.org/officeDocument/2006/math">
                    <m:r>
                      <a:rPr lang="en-US" altLang="zh-CN" sz="2000">
                        <a:latin typeface="Cambria Math" panose="02040503050406030204" pitchFamily="18" charset="0"/>
                        <a:cs typeface="ＭＳ Ｐゴシック" charset="-128"/>
                      </a:rPr>
                      <m:t>𝑊</m:t>
                    </m:r>
                  </m:oMath>
                </a14:m>
                <a:endParaRPr lang="en-US" altLang="zh-CN" sz="2000" dirty="0">
                  <a:latin typeface="+mn-lt"/>
                  <a:cs typeface="ＭＳ Ｐゴシック" charset="-128"/>
                </a:endParaRPr>
              </a:p>
              <a:p>
                <a:pPr lvl="2" algn="just">
                  <a:lnSpc>
                    <a:spcPct val="95000"/>
                  </a:lnSpc>
                  <a:spcBef>
                    <a:spcPts val="100"/>
                  </a:spcBef>
                  <a:spcAft>
                    <a:spcPts val="0"/>
                  </a:spcAft>
                  <a:buSzPct val="60000"/>
                  <a:defRPr/>
                </a:pPr>
                <a:r>
                  <a:rPr lang="en-US" altLang="zh-CN" sz="2000" dirty="0">
                    <a:latin typeface="+mn-lt"/>
                    <a:cs typeface="ＭＳ Ｐゴシック" charset="-128"/>
                  </a:rPr>
                  <a:t>Each </a:t>
                </a:r>
                <a14:m>
                  <m:oMath xmlns:m="http://schemas.openxmlformats.org/officeDocument/2006/math">
                    <m:r>
                      <a:rPr lang="en-US" altLang="zh-CN" sz="2000">
                        <a:latin typeface="Cambria Math" panose="02040503050406030204" pitchFamily="18" charset="0"/>
                        <a:cs typeface="ＭＳ Ｐゴシック" charset="-128"/>
                      </a:rPr>
                      <m:t>𝑤</m:t>
                    </m:r>
                    <m:r>
                      <a:rPr lang="en-US" altLang="zh-CN" sz="2000">
                        <a:latin typeface="Cambria Math" panose="02040503050406030204" pitchFamily="18" charset="0"/>
                        <a:cs typeface="ＭＳ Ｐゴシック" charset="-128"/>
                      </a:rPr>
                      <m:t>∈</m:t>
                    </m:r>
                    <m:r>
                      <a:rPr lang="en-US" altLang="zh-CN" sz="2000">
                        <a:latin typeface="Cambria Math" panose="02040503050406030204" pitchFamily="18" charset="0"/>
                        <a:cs typeface="ＭＳ Ｐゴシック" charset="-128"/>
                      </a:rPr>
                      <m:t>𝑊</m:t>
                    </m:r>
                  </m:oMath>
                </a14:m>
                <a:r>
                  <a:rPr lang="en-US" altLang="zh-CN" sz="2000" dirty="0">
                    <a:latin typeface="+mn-lt"/>
                    <a:cs typeface="ＭＳ Ｐゴシック" charset="-128"/>
                  </a:rPr>
                  <a:t>: location </a:t>
                </a:r>
                <a14:m>
                  <m:oMath xmlns:m="http://schemas.openxmlformats.org/officeDocument/2006/math">
                    <m:sSub>
                      <m:sSubPr>
                        <m:ctrlPr>
                          <a:rPr lang="en-US" altLang="zh-CN" sz="2000" i="1">
                            <a:latin typeface="Cambria Math" panose="02040503050406030204" pitchFamily="18" charset="0"/>
                            <a:cs typeface="ＭＳ Ｐゴシック" charset="-128"/>
                          </a:rPr>
                        </m:ctrlPr>
                      </m:sSubPr>
                      <m:e>
                        <m:r>
                          <a:rPr lang="en-US" altLang="zh-CN" sz="2000">
                            <a:latin typeface="Cambria Math" panose="02040503050406030204" pitchFamily="18" charset="0"/>
                            <a:cs typeface="ＭＳ Ｐゴシック" charset="-128"/>
                          </a:rPr>
                          <m:t>𝒍</m:t>
                        </m:r>
                      </m:e>
                      <m:sub>
                        <m:r>
                          <a:rPr lang="en-US" altLang="zh-CN" sz="2000">
                            <a:latin typeface="Cambria Math" panose="02040503050406030204" pitchFamily="18" charset="0"/>
                            <a:cs typeface="ＭＳ Ｐゴシック" charset="-128"/>
                          </a:rPr>
                          <m:t>𝑤</m:t>
                        </m:r>
                      </m:sub>
                    </m:sSub>
                  </m:oMath>
                </a14:m>
                <a:r>
                  <a:rPr lang="en-US" altLang="zh-CN" sz="2000" dirty="0">
                    <a:latin typeface="+mn-lt"/>
                    <a:cs typeface="ＭＳ Ｐゴシック" charset="-128"/>
                  </a:rPr>
                  <a:t>.</a:t>
                </a:r>
              </a:p>
              <a:p>
                <a:pPr lvl="1" algn="just">
                  <a:lnSpc>
                    <a:spcPct val="95000"/>
                  </a:lnSpc>
                  <a:spcBef>
                    <a:spcPct val="25000"/>
                  </a:spcBef>
                  <a:spcAft>
                    <a:spcPct val="10000"/>
                  </a:spcAft>
                  <a:buSzPct val="60000"/>
                  <a:defRPr/>
                </a:pPr>
                <a:r>
                  <a:rPr lang="en-US" altLang="zh-CN" sz="2000" dirty="0">
                    <a:cs typeface="ＭＳ Ｐゴシック" charset="-128"/>
                  </a:rPr>
                  <a:t>A set of (</a:t>
                </a:r>
                <a:r>
                  <a:rPr lang="en-US" altLang="zh-CN" sz="2000" dirty="0">
                    <a:solidFill>
                      <a:srgbClr val="FF0000"/>
                    </a:solidFill>
                    <a:cs typeface="ＭＳ Ｐゴシック" charset="-128"/>
                  </a:rPr>
                  <a:t>dynamic</a:t>
                </a:r>
                <a:r>
                  <a:rPr lang="en-US" altLang="zh-CN" sz="2000" dirty="0">
                    <a:cs typeface="ＭＳ Ｐゴシック" charset="-128"/>
                  </a:rPr>
                  <a:t>) spatial tasks </a:t>
                </a:r>
                <a14:m>
                  <m:oMath xmlns:m="http://schemas.openxmlformats.org/officeDocument/2006/math">
                    <m:r>
                      <a:rPr lang="en-US" altLang="zh-CN" sz="2000">
                        <a:latin typeface="Cambria Math" panose="02040503050406030204" pitchFamily="18" charset="0"/>
                        <a:cs typeface="ＭＳ Ｐゴシック" charset="-128"/>
                      </a:rPr>
                      <m:t>𝑇</m:t>
                    </m:r>
                  </m:oMath>
                </a14:m>
                <a:endParaRPr lang="en-US" altLang="zh-CN" sz="2000" dirty="0">
                  <a:cs typeface="ＭＳ Ｐゴシック" charset="-128"/>
                </a:endParaRPr>
              </a:p>
              <a:p>
                <a:pPr lvl="2" algn="just">
                  <a:lnSpc>
                    <a:spcPct val="95000"/>
                  </a:lnSpc>
                  <a:spcBef>
                    <a:spcPts val="100"/>
                  </a:spcBef>
                  <a:spcAft>
                    <a:spcPts val="0"/>
                  </a:spcAft>
                  <a:buSzPct val="60000"/>
                  <a:defRPr/>
                </a:pPr>
                <a:r>
                  <a:rPr lang="en-US" altLang="zh-CN" sz="2000" dirty="0">
                    <a:cs typeface="ＭＳ Ｐゴシック" charset="-128"/>
                  </a:rPr>
                  <a:t>Each </a:t>
                </a:r>
                <a14:m>
                  <m:oMath xmlns:m="http://schemas.openxmlformats.org/officeDocument/2006/math">
                    <m:r>
                      <a:rPr lang="en-US" altLang="zh-CN" sz="2000">
                        <a:latin typeface="Cambria Math" panose="02040503050406030204" pitchFamily="18" charset="0"/>
                        <a:cs typeface="ＭＳ Ｐゴシック" charset="-128"/>
                      </a:rPr>
                      <m:t>𝑡</m:t>
                    </m:r>
                    <m:r>
                      <a:rPr lang="en-US" altLang="zh-CN" sz="2000">
                        <a:latin typeface="Cambria Math" panose="02040503050406030204" pitchFamily="18" charset="0"/>
                        <a:cs typeface="ＭＳ Ｐゴシック" charset="-128"/>
                      </a:rPr>
                      <m:t>∈</m:t>
                    </m:r>
                    <m:r>
                      <a:rPr lang="en-US" altLang="zh-CN" sz="2000">
                        <a:latin typeface="Cambria Math" panose="02040503050406030204" pitchFamily="18" charset="0"/>
                        <a:cs typeface="ＭＳ Ｐゴシック" charset="-128"/>
                      </a:rPr>
                      <m:t>𝑇</m:t>
                    </m:r>
                  </m:oMath>
                </a14:m>
                <a:r>
                  <a:rPr lang="en-US" altLang="zh-CN" sz="2000" dirty="0">
                    <a:cs typeface="ＭＳ Ｐゴシック" charset="-128"/>
                  </a:rPr>
                  <a:t>: location </a:t>
                </a:r>
                <a14:m>
                  <m:oMath xmlns:m="http://schemas.openxmlformats.org/officeDocument/2006/math">
                    <m:sSub>
                      <m:sSubPr>
                        <m:ctrlPr>
                          <a:rPr lang="en-US" altLang="zh-CN" sz="2000" i="1">
                            <a:latin typeface="Cambria Math" panose="02040503050406030204" pitchFamily="18" charset="0"/>
                            <a:cs typeface="ＭＳ Ｐゴシック" charset="-128"/>
                          </a:rPr>
                        </m:ctrlPr>
                      </m:sSubPr>
                      <m:e>
                        <m:r>
                          <a:rPr lang="en-US" altLang="zh-CN" sz="2000">
                            <a:latin typeface="Cambria Math" panose="02040503050406030204" pitchFamily="18" charset="0"/>
                            <a:cs typeface="ＭＳ Ｐゴシック" charset="-128"/>
                          </a:rPr>
                          <m:t>𝒍</m:t>
                        </m:r>
                      </m:e>
                      <m:sub>
                        <m:r>
                          <a:rPr lang="en-US" altLang="zh-CN" sz="2000">
                            <a:latin typeface="Cambria Math" panose="02040503050406030204" pitchFamily="18" charset="0"/>
                            <a:cs typeface="ＭＳ Ｐゴシック" charset="-128"/>
                          </a:rPr>
                          <m:t>𝑡</m:t>
                        </m:r>
                      </m:sub>
                    </m:sSub>
                  </m:oMath>
                </a14:m>
                <a:r>
                  <a:rPr lang="en-US" altLang="zh-CN" sz="2000" dirty="0">
                    <a:cs typeface="ＭＳ Ｐゴシック" charset="-128"/>
                  </a:rPr>
                  <a:t>, arriving time </a:t>
                </a:r>
                <a14:m>
                  <m:oMath xmlns:m="http://schemas.openxmlformats.org/officeDocument/2006/math">
                    <m:sSub>
                      <m:sSubPr>
                        <m:ctrlPr>
                          <a:rPr lang="en-US" altLang="zh-CN" sz="2000" i="1">
                            <a:latin typeface="Cambria Math" panose="02040503050406030204" pitchFamily="18" charset="0"/>
                            <a:cs typeface="ＭＳ Ｐゴシック" charset="-128"/>
                          </a:rPr>
                        </m:ctrlPr>
                      </m:sSubPr>
                      <m:e>
                        <m:r>
                          <a:rPr lang="en-US" altLang="zh-CN" sz="2000">
                            <a:latin typeface="Cambria Math" panose="02040503050406030204" pitchFamily="18" charset="0"/>
                            <a:cs typeface="ＭＳ Ｐゴシック" charset="-128"/>
                          </a:rPr>
                          <m:t>𝑎</m:t>
                        </m:r>
                      </m:e>
                      <m:sub>
                        <m:r>
                          <a:rPr lang="en-US" altLang="zh-CN" sz="2000">
                            <a:latin typeface="Cambria Math" panose="02040503050406030204" pitchFamily="18" charset="0"/>
                            <a:cs typeface="ＭＳ Ｐゴシック" charset="-128"/>
                          </a:rPr>
                          <m:t>𝑡</m:t>
                        </m:r>
                      </m:sub>
                    </m:sSub>
                  </m:oMath>
                </a14:m>
                <a:r>
                  <a:rPr lang="en-US" altLang="zh-CN" sz="2000" dirty="0">
                    <a:cs typeface="ＭＳ Ｐゴシック" charset="-128"/>
                  </a:rPr>
                  <a:t>.</a:t>
                </a:r>
                <a:endParaRPr lang="en-US" altLang="zh-CN" sz="2000" dirty="0">
                  <a:latin typeface="+mn-lt"/>
                  <a:cs typeface="ＭＳ Ｐゴシック" charset="-128"/>
                </a:endParaRPr>
              </a:p>
              <a:p>
                <a:pPr lvl="1" algn="just">
                  <a:lnSpc>
                    <a:spcPct val="95000"/>
                  </a:lnSpc>
                  <a:spcBef>
                    <a:spcPct val="25000"/>
                  </a:spcBef>
                  <a:spcAft>
                    <a:spcPct val="10000"/>
                  </a:spcAft>
                  <a:buSzPct val="60000"/>
                  <a:defRPr/>
                </a:pPr>
                <a:r>
                  <a:rPr lang="en-US" altLang="zh-CN" sz="2000" dirty="0">
                    <a:latin typeface="+mn-lt"/>
                    <a:cs typeface="ＭＳ Ｐゴシック" charset="-128"/>
                  </a:rPr>
                  <a:t>Cost Function: </a:t>
                </a:r>
                <a:r>
                  <a:rPr lang="en-US" altLang="zh-CN" sz="2000" i="1" dirty="0">
                    <a:latin typeface="+mn-lt"/>
                    <a:cs typeface="ＭＳ Ｐゴシック" charset="-128"/>
                  </a:rPr>
                  <a:t>Any Metric Distance Function</a:t>
                </a:r>
                <a:r>
                  <a:rPr lang="en-US" altLang="zh-CN" sz="2000" dirty="0">
                    <a:latin typeface="+mn-lt"/>
                    <a:cs typeface="ＭＳ Ｐゴシック" charset="-128"/>
                  </a:rPr>
                  <a:t>.</a:t>
                </a:r>
              </a:p>
              <a:p>
                <a:pPr algn="just">
                  <a:lnSpc>
                    <a:spcPct val="95000"/>
                  </a:lnSpc>
                  <a:spcBef>
                    <a:spcPts val="200"/>
                  </a:spcBef>
                  <a:spcAft>
                    <a:spcPts val="0"/>
                  </a:spcAft>
                  <a:buSzPct val="60000"/>
                  <a:defRPr/>
                </a:pPr>
                <a:r>
                  <a:rPr lang="en-US" altLang="zh-CN" sz="2400" dirty="0"/>
                  <a:t>Find an online allocation </a:t>
                </a:r>
                <a14:m>
                  <m:oMath xmlns:m="http://schemas.openxmlformats.org/officeDocument/2006/math">
                    <m:r>
                      <a:rPr lang="en-US" altLang="zh-CN" sz="2400" b="0" i="1">
                        <a:latin typeface="Cambria Math"/>
                      </a:rPr>
                      <m:t>𝑀</m:t>
                    </m:r>
                  </m:oMath>
                </a14:m>
                <a:r>
                  <a:rPr lang="en-US" altLang="zh-CN" sz="2400" dirty="0"/>
                  <a:t> to minimize the total cost </a:t>
                </a:r>
                <a:r>
                  <a:rPr lang="en-US" altLang="zh-CN" sz="2400" i="1" dirty="0" err="1"/>
                  <a:t>MinSum</a:t>
                </a:r>
                <a:r>
                  <a:rPr lang="en-US" altLang="zh-CN" sz="2400" i="1" dirty="0"/>
                  <a:t>(M)</a:t>
                </a:r>
                <a:r>
                  <a:rPr lang="en-US" altLang="zh-CN" sz="2400" dirty="0"/>
                  <a:t>=</a:t>
                </a:r>
                <a14:m>
                  <m:oMath xmlns:m="http://schemas.openxmlformats.org/officeDocument/2006/math">
                    <m:nary>
                      <m:naryPr>
                        <m:chr m:val="∑"/>
                        <m:supHide m:val="on"/>
                        <m:ctrlPr>
                          <a:rPr lang="en-US" altLang="zh-CN" sz="2400" i="1">
                            <a:latin typeface="Cambria Math" panose="02040503050406030204" pitchFamily="18" charset="0"/>
                          </a:rPr>
                        </m:ctrlPr>
                      </m:naryPr>
                      <m:sub>
                        <m:r>
                          <a:rPr lang="en-US" altLang="zh-CN" sz="2400" b="0" i="1">
                            <a:latin typeface="Cambria Math" panose="02040503050406030204" pitchFamily="18" charset="0"/>
                          </a:rPr>
                          <m:t>𝑡</m:t>
                        </m:r>
                        <m:r>
                          <a:rPr lang="en-US" altLang="zh-CN" sz="2400" i="1">
                            <a:latin typeface="Cambria Math"/>
                          </a:rPr>
                          <m:t>∈</m:t>
                        </m:r>
                        <m:r>
                          <a:rPr lang="en-US" altLang="zh-CN" sz="2400" b="0" i="1">
                            <a:latin typeface="Cambria Math" panose="02040503050406030204" pitchFamily="18" charset="0"/>
                          </a:rPr>
                          <m:t>𝑇</m:t>
                        </m:r>
                        <m:r>
                          <a:rPr lang="en-US" altLang="zh-CN" sz="2400" i="1">
                            <a:latin typeface="Cambria Math"/>
                          </a:rPr>
                          <m:t>, </m:t>
                        </m:r>
                        <m:r>
                          <a:rPr lang="en-US" altLang="zh-CN" sz="2400" b="0" i="1">
                            <a:latin typeface="Cambria Math" panose="02040503050406030204" pitchFamily="18" charset="0"/>
                          </a:rPr>
                          <m:t>𝑤</m:t>
                        </m:r>
                        <m:r>
                          <a:rPr lang="en-US" altLang="zh-CN" sz="2400" i="1">
                            <a:latin typeface="Cambria Math"/>
                          </a:rPr>
                          <m:t>∈</m:t>
                        </m:r>
                        <m:r>
                          <a:rPr lang="en-US" altLang="zh-CN" sz="2400" b="0" i="1">
                            <a:latin typeface="Cambria Math" panose="02040503050406030204" pitchFamily="18" charset="0"/>
                          </a:rPr>
                          <m:t>𝑊</m:t>
                        </m:r>
                      </m:sub>
                      <m:sup/>
                      <m:e>
                        <m:r>
                          <a:rPr lang="en-US" altLang="zh-CN" sz="2400" b="1" i="1" smtClean="0">
                            <a:latin typeface="Cambria Math" panose="02040503050406030204" pitchFamily="18" charset="0"/>
                          </a:rPr>
                          <m:t>𝒅𝒊𝒔</m:t>
                        </m:r>
                        <m:r>
                          <a:rPr lang="en-US" altLang="zh-CN" sz="2400" i="1">
                            <a:latin typeface="Cambria Math"/>
                          </a:rPr>
                          <m:t>(</m:t>
                        </m:r>
                        <m:r>
                          <a:rPr lang="en-US" altLang="zh-CN" sz="2400" i="1">
                            <a:latin typeface="Cambria Math" panose="02040503050406030204" pitchFamily="18" charset="0"/>
                          </a:rPr>
                          <m:t>𝑡</m:t>
                        </m:r>
                        <m:r>
                          <a:rPr lang="en-US" altLang="zh-CN" sz="2400" i="1">
                            <a:latin typeface="Cambria Math"/>
                          </a:rPr>
                          <m:t>,</m:t>
                        </m:r>
                        <m:r>
                          <a:rPr lang="en-US" altLang="zh-CN" sz="2400" i="1">
                            <a:latin typeface="Cambria Math" panose="02040503050406030204" pitchFamily="18" charset="0"/>
                          </a:rPr>
                          <m:t>𝑤</m:t>
                        </m:r>
                        <m:r>
                          <a:rPr lang="en-US" altLang="zh-CN" sz="2400" i="1">
                            <a:latin typeface="Cambria Math"/>
                          </a:rPr>
                          <m:t>)</m:t>
                        </m:r>
                      </m:e>
                    </m:nary>
                  </m:oMath>
                </a14:m>
                <a:r>
                  <a:rPr lang="en-US" altLang="zh-CN" sz="2400" dirty="0"/>
                  <a:t> </a:t>
                </a:r>
                <a:r>
                  <a:rPr lang="en-US" altLang="zh-CN" sz="2400" dirty="0" err="1"/>
                  <a:t>s.t.</a:t>
                </a:r>
                <a:endParaRPr lang="en-US" altLang="zh-CN" sz="2400" dirty="0">
                  <a:cs typeface="ＭＳ Ｐゴシック" charset="-128"/>
                </a:endParaRPr>
              </a:p>
              <a:p>
                <a:pPr lvl="1" algn="just">
                  <a:lnSpc>
                    <a:spcPct val="95000"/>
                  </a:lnSpc>
                  <a:spcBef>
                    <a:spcPct val="25000"/>
                  </a:spcBef>
                  <a:spcAft>
                    <a:spcPct val="10000"/>
                  </a:spcAft>
                  <a:buSzPct val="60000"/>
                  <a:defRPr/>
                </a:pPr>
                <a:r>
                  <a:rPr lang="en-US" altLang="zh-CN" sz="2000" dirty="0">
                    <a:cs typeface="ＭＳ Ｐゴシック" charset="-128"/>
                  </a:rPr>
                  <a:t>Cardinality Constraint: |M|=min{|T|, |W|}</a:t>
                </a:r>
              </a:p>
              <a:p>
                <a:pPr lvl="1" algn="just">
                  <a:lnSpc>
                    <a:spcPct val="95000"/>
                  </a:lnSpc>
                  <a:spcBef>
                    <a:spcPct val="25000"/>
                  </a:spcBef>
                  <a:spcAft>
                    <a:spcPct val="10000"/>
                  </a:spcAft>
                  <a:buSzPct val="60000"/>
                  <a:defRPr/>
                </a:pPr>
                <a:r>
                  <a:rPr lang="en-US" altLang="zh-CN" sz="2000" dirty="0">
                    <a:cs typeface="ＭＳ Ｐゴシック" charset="-128"/>
                  </a:rPr>
                  <a:t>Real-Time Constraint (Online Scenarios): </a:t>
                </a:r>
                <a:r>
                  <a:rPr lang="en-US" altLang="zh-CN" sz="2000" b="0" i="1" dirty="0">
                    <a:cs typeface="ＭＳ Ｐゴシック" charset="-128"/>
                  </a:rPr>
                  <a:t>Once a task t appears, a worker must be immediately assigned to t </a:t>
                </a:r>
                <a:r>
                  <a:rPr lang="en-US" altLang="zh-CN" sz="2000" i="1" dirty="0">
                    <a:solidFill>
                      <a:srgbClr val="FF0000"/>
                    </a:solidFill>
                    <a:cs typeface="ＭＳ Ｐゴシック" charset="-128"/>
                  </a:rPr>
                  <a:t>before</a:t>
                </a:r>
                <a:r>
                  <a:rPr lang="en-US" altLang="zh-CN" sz="2000" b="0" i="1" dirty="0">
                    <a:cs typeface="ＭＳ Ｐゴシック" charset="-128"/>
                  </a:rPr>
                  <a:t> the next task appears.</a:t>
                </a:r>
                <a:endParaRPr lang="en-US" altLang="zh-CN" sz="2000" dirty="0">
                  <a:cs typeface="ＭＳ Ｐゴシック" charset="-128"/>
                </a:endParaRPr>
              </a:p>
              <a:p>
                <a:pPr lvl="1" algn="just">
                  <a:lnSpc>
                    <a:spcPct val="95000"/>
                  </a:lnSpc>
                  <a:spcBef>
                    <a:spcPct val="25000"/>
                  </a:spcBef>
                  <a:spcAft>
                    <a:spcPct val="10000"/>
                  </a:spcAft>
                  <a:buSzPct val="60000"/>
                  <a:defRPr/>
                </a:pPr>
                <a:r>
                  <a:rPr lang="en-US" altLang="zh-CN" sz="2000" dirty="0">
                    <a:cs typeface="ＭＳ Ｐゴシック" charset="-128"/>
                  </a:rPr>
                  <a:t>Invariable Constraint (Online Scenarios): </a:t>
                </a:r>
                <a:r>
                  <a:rPr lang="en-US" altLang="zh-CN" sz="2000" b="0" i="1" dirty="0">
                    <a:cs typeface="ＭＳ Ｐゴシック" charset="-128"/>
                  </a:rPr>
                  <a:t>Once a task t is assigned to a worker w, the allocation of (t, w) </a:t>
                </a:r>
                <a:r>
                  <a:rPr lang="en-US" altLang="zh-CN" sz="2000" i="1" dirty="0">
                    <a:solidFill>
                      <a:srgbClr val="FF0000"/>
                    </a:solidFill>
                    <a:cs typeface="ＭＳ Ｐゴシック" charset="-128"/>
                  </a:rPr>
                  <a:t>cannot be changed</a:t>
                </a:r>
                <a:r>
                  <a:rPr lang="en-US" altLang="zh-CN" sz="2000" b="0" i="1" dirty="0">
                    <a:cs typeface="ＭＳ Ｐゴシック" charset="-128"/>
                  </a:rPr>
                  <a:t>!</a:t>
                </a:r>
              </a:p>
              <a:p>
                <a:pPr lvl="1" algn="just">
                  <a:lnSpc>
                    <a:spcPct val="95000"/>
                  </a:lnSpc>
                  <a:spcBef>
                    <a:spcPct val="25000"/>
                  </a:spcBef>
                  <a:spcAft>
                    <a:spcPct val="10000"/>
                  </a:spcAft>
                  <a:buSzPct val="60000"/>
                  <a:defRPr/>
                </a:pPr>
                <a:endParaRPr lang="en-US" altLang="zh-CN" sz="2000" dirty="0">
                  <a:cs typeface="ＭＳ Ｐゴシック" charset="-128"/>
                </a:endParaRPr>
              </a:p>
            </p:txBody>
          </p:sp>
        </mc:Choice>
        <mc:Fallback xmlns="">
          <p:sp>
            <p:nvSpPr>
              <p:cNvPr id="4" name="Rectangle 3"/>
              <p:cNvSpPr txBox="1">
                <a:spLocks noRot="1" noChangeAspect="1" noMove="1" noResize="1" noEditPoints="1" noAdjustHandles="1" noChangeArrowheads="1" noChangeShapeType="1" noTextEdit="1"/>
              </p:cNvSpPr>
              <p:nvPr/>
            </p:nvSpPr>
            <p:spPr bwMode="auto">
              <a:xfrm>
                <a:off x="228600" y="836612"/>
                <a:ext cx="8591550" cy="5832747"/>
              </a:xfrm>
              <a:prstGeom prst="rect">
                <a:avLst/>
              </a:prstGeom>
              <a:blipFill>
                <a:blip r:embed="rId3"/>
                <a:stretch>
                  <a:fillRect l="-213" t="-1045" r="-10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89</a:t>
            </a:fld>
            <a:endParaRPr lang="en-US" altLang="zh-CN" sz="1200" b="0">
              <a:ea typeface="Gulim" pitchFamily="34" charset="-127"/>
            </a:endParaRPr>
          </a:p>
        </p:txBody>
      </p:sp>
    </p:spTree>
    <p:extLst>
      <p:ext uri="{BB962C8B-B14F-4D97-AF65-F5344CB8AC3E}">
        <p14:creationId xmlns:p14="http://schemas.microsoft.com/office/powerpoint/2010/main" val="1711984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pPr eaLnBrk="1" hangingPunct="1"/>
            <a:r>
              <a:rPr lang="en-US" altLang="zh-CN"/>
              <a:t>Human Computation</a:t>
            </a:r>
          </a:p>
        </p:txBody>
      </p:sp>
      <p:sp>
        <p:nvSpPr>
          <p:cNvPr id="4" name="TextBox 3"/>
          <p:cNvSpPr txBox="1">
            <a:spLocks noChangeArrowheads="1"/>
          </p:cNvSpPr>
          <p:nvPr/>
        </p:nvSpPr>
        <p:spPr bwMode="auto">
          <a:xfrm>
            <a:off x="685800" y="1844675"/>
            <a:ext cx="7924800"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buFontTx/>
              <a:buChar char="-"/>
            </a:pPr>
            <a:r>
              <a:rPr lang="ja-JP" altLang="en-US" sz="2800" dirty="0"/>
              <a:t>“</a:t>
            </a:r>
            <a:r>
              <a:rPr lang="en-US" altLang="ja-JP" sz="2800" dirty="0"/>
              <a:t>What</a:t>
            </a:r>
            <a:r>
              <a:rPr lang="ja-JP" altLang="en-US" sz="2800" dirty="0"/>
              <a:t>’</a:t>
            </a:r>
            <a:r>
              <a:rPr lang="en-US" altLang="ja-JP" sz="2800" dirty="0"/>
              <a:t>s new in web-age?</a:t>
            </a:r>
            <a:r>
              <a:rPr lang="ja-JP" altLang="en-US" sz="2800" dirty="0"/>
              <a:t>”</a:t>
            </a:r>
            <a:endParaRPr lang="en-US" altLang="ja-JP" sz="2800" dirty="0"/>
          </a:p>
          <a:p>
            <a:pPr eaLnBrk="1" hangingPunct="1">
              <a:buFontTx/>
              <a:buChar char="-"/>
            </a:pPr>
            <a:endParaRPr lang="en-US" altLang="zh-CN" sz="2800" dirty="0"/>
          </a:p>
          <a:p>
            <a:pPr eaLnBrk="1" hangingPunct="1">
              <a:buFontTx/>
              <a:buChar char="-"/>
            </a:pPr>
            <a:r>
              <a:rPr lang="ja-JP" altLang="en-US" sz="2800" dirty="0"/>
              <a:t>“</a:t>
            </a:r>
            <a:r>
              <a:rPr lang="en-US" altLang="ja-JP" sz="2800" dirty="0"/>
              <a:t>Did you notice the word I use to describe human computation?</a:t>
            </a:r>
            <a:r>
              <a:rPr lang="ja-JP" altLang="en-US" sz="2800" dirty="0"/>
              <a:t>”</a:t>
            </a:r>
            <a:endParaRPr lang="en-US" altLang="ja-JP" sz="2800" dirty="0"/>
          </a:p>
          <a:p>
            <a:pPr eaLnBrk="1" hangingPunct="1">
              <a:buFontTx/>
              <a:buChar char="-"/>
            </a:pPr>
            <a:endParaRPr lang="en-US" altLang="zh-CN" sz="2800" dirty="0"/>
          </a:p>
          <a:p>
            <a:pPr eaLnBrk="1" hangingPunct="1">
              <a:buFontTx/>
              <a:buChar char="-"/>
            </a:pPr>
            <a:r>
              <a:rPr lang="ja-JP" altLang="en-US" sz="2800" dirty="0"/>
              <a:t>“</a:t>
            </a:r>
            <a:r>
              <a:rPr lang="en-US" altLang="ja-JP" sz="2800" dirty="0"/>
              <a:t>Oh! </a:t>
            </a:r>
            <a:r>
              <a:rPr lang="en-US" altLang="ja-JP" sz="2800" i="1" dirty="0">
                <a:solidFill>
                  <a:srgbClr val="FFC000"/>
                </a:solidFill>
              </a:rPr>
              <a:t>Organized!</a:t>
            </a:r>
            <a:r>
              <a:rPr lang="ja-JP" altLang="en-US" sz="2800" dirty="0"/>
              <a:t>”</a:t>
            </a:r>
            <a:endParaRPr lang="en-US" altLang="ja-JP" sz="2800" dirty="0"/>
          </a:p>
          <a:p>
            <a:pPr eaLnBrk="1" hangingPunct="1">
              <a:buFontTx/>
              <a:buChar char="-"/>
            </a:pPr>
            <a:endParaRPr lang="en-US" altLang="zh-CN" sz="2800" dirty="0"/>
          </a:p>
          <a:p>
            <a:pPr eaLnBrk="1" hangingPunct="1">
              <a:buFontTx/>
              <a:buChar char="-"/>
            </a:pPr>
            <a:endParaRPr lang="en-US" altLang="zh-CN" sz="2800" dirty="0"/>
          </a:p>
          <a:p>
            <a:pPr eaLnBrk="1" hangingPunct="1">
              <a:buFontTx/>
              <a:buChar char="-"/>
            </a:pPr>
            <a:endParaRPr lang="en-US" altLang="zh-CN" sz="2800" dirty="0"/>
          </a:p>
        </p:txBody>
      </p:sp>
      <p:sp>
        <p:nvSpPr>
          <p:cNvPr id="25604"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03D208F7-50FD-4EF4-8DCF-9994D7457A41}" type="slidenum">
              <a:rPr lang="en-US" altLang="zh-CN" sz="1200" b="0">
                <a:ea typeface="Gulim" pitchFamily="34" charset="-127"/>
              </a:rPr>
              <a:pPr eaLnBrk="1" hangingPunct="1"/>
              <a:t>9</a:t>
            </a:fld>
            <a:endParaRPr lang="en-US" altLang="zh-CN" sz="1200" b="0">
              <a:ea typeface="Gulim" pitchFamily="34" charset="-127"/>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标注 5"/>
          <p:cNvSpPr>
            <a:spLocks noChangeArrowheads="1"/>
          </p:cNvSpPr>
          <p:nvPr/>
        </p:nvSpPr>
        <p:spPr bwMode="auto">
          <a:xfrm>
            <a:off x="5075758" y="4149725"/>
            <a:ext cx="3168650" cy="431800"/>
          </a:xfrm>
          <a:prstGeom prst="wedgeRectCallout">
            <a:avLst>
              <a:gd name="adj1" fmla="val -56072"/>
              <a:gd name="adj2" fmla="val -101422"/>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defRPr/>
            </a:pPr>
            <a:r>
              <a:rPr lang="en-US" altLang="zh-CN" sz="2000" dirty="0">
                <a:latin typeface="+mn-lt"/>
                <a:cs typeface="ＭＳ Ｐゴシック" charset="-128"/>
              </a:rPr>
              <a:t>The worst arrival order</a:t>
            </a:r>
            <a:endParaRPr lang="zh-CN" altLang="en-US" sz="2000" dirty="0">
              <a:latin typeface="+mn-lt"/>
              <a:cs typeface="ＭＳ Ｐゴシック" charset="-128"/>
            </a:endParaRPr>
          </a:p>
        </p:txBody>
      </p:sp>
      <p:sp>
        <p:nvSpPr>
          <p:cNvPr id="34819" name="Title 1"/>
          <p:cNvSpPr>
            <a:spLocks noGrp="1"/>
          </p:cNvSpPr>
          <p:nvPr>
            <p:ph type="title"/>
          </p:nvPr>
        </p:nvSpPr>
        <p:spPr>
          <a:xfrm>
            <a:off x="323528" y="122238"/>
            <a:ext cx="8820472" cy="714375"/>
          </a:xfrm>
        </p:spPr>
        <p:txBody>
          <a:bodyPr/>
          <a:lstStyle/>
          <a:p>
            <a:pPr eaLnBrk="1" hangingPunct="1"/>
            <a:r>
              <a:rPr lang="en-US" altLang="zh-CN" sz="3500" dirty="0"/>
              <a:t>Evaluation for Online Algorithms</a:t>
            </a:r>
          </a:p>
        </p:txBody>
      </p:sp>
      <mc:AlternateContent xmlns:mc="http://schemas.openxmlformats.org/markup-compatibility/2006" xmlns:a14="http://schemas.microsoft.com/office/drawing/2010/main">
        <mc:Choice Requires="a14">
          <p:sp>
            <p:nvSpPr>
              <p:cNvPr id="4" name="Rectangle 3"/>
              <p:cNvSpPr txBox="1">
                <a:spLocks noChangeArrowheads="1"/>
              </p:cNvSpPr>
              <p:nvPr/>
            </p:nvSpPr>
            <p:spPr bwMode="auto">
              <a:xfrm>
                <a:off x="228600" y="836613"/>
                <a:ext cx="8591550" cy="324046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ts val="200"/>
                  </a:spcBef>
                  <a:spcAft>
                    <a:spcPts val="0"/>
                  </a:spcAft>
                  <a:buSzPct val="60000"/>
                  <a:defRPr/>
                </a:pPr>
                <a:r>
                  <a:rPr lang="en-US" altLang="zh-CN" sz="2800" dirty="0">
                    <a:latin typeface="+mn-lt"/>
                    <a:cs typeface="ＭＳ Ｐゴシック" charset="-128"/>
                  </a:rPr>
                  <a:t>Competitive Ratio (CR)</a:t>
                </a:r>
              </a:p>
              <a:p>
                <a:pPr lvl="1" algn="just">
                  <a:lnSpc>
                    <a:spcPct val="95000"/>
                  </a:lnSpc>
                  <a:spcBef>
                    <a:spcPct val="25000"/>
                  </a:spcBef>
                  <a:spcAft>
                    <a:spcPct val="10000"/>
                  </a:spcAft>
                  <a:buSzPct val="60000"/>
                  <a:defRPr/>
                </a:pPr>
                <a14:m>
                  <m:oMath xmlns:m="http://schemas.openxmlformats.org/officeDocument/2006/math">
                    <m:sSub>
                      <m:sSubPr>
                        <m:ctrlPr>
                          <a:rPr lang="en-US" altLang="zh-CN" sz="2400" i="1">
                            <a:latin typeface="Cambria Math" panose="02040503050406030204" pitchFamily="18" charset="0"/>
                            <a:cs typeface="ＭＳ Ｐゴシック" charset="-128"/>
                          </a:rPr>
                        </m:ctrlPr>
                      </m:sSubPr>
                      <m:e>
                        <m:r>
                          <a:rPr lang="en-US" altLang="zh-CN" sz="2400">
                            <a:latin typeface="Cambria Math" panose="02040503050406030204" pitchFamily="18" charset="0"/>
                            <a:cs typeface="ＭＳ Ｐゴシック" charset="-128"/>
                          </a:rPr>
                          <m:t>𝐶𝑅</m:t>
                        </m:r>
                      </m:e>
                      <m:sub/>
                    </m:sSub>
                    <m:r>
                      <a:rPr lang="en-US" altLang="zh-CN" sz="2400">
                        <a:latin typeface="Cambria Math" panose="02040503050406030204" pitchFamily="18" charset="0"/>
                        <a:cs typeface="ＭＳ Ｐゴシック" charset="-128"/>
                      </a:rPr>
                      <m:t>=</m:t>
                    </m:r>
                    <m:f>
                      <m:fPr>
                        <m:ctrlPr>
                          <a:rPr lang="en-US" altLang="zh-CN" sz="2400" i="1">
                            <a:latin typeface="Cambria Math" panose="02040503050406030204" pitchFamily="18" charset="0"/>
                            <a:cs typeface="ＭＳ Ｐゴシック" charset="-128"/>
                          </a:rPr>
                        </m:ctrlPr>
                      </m:fPr>
                      <m:num>
                        <m:r>
                          <a:rPr lang="en-US" altLang="zh-CN" sz="2400" b="1" i="1" smtClean="0">
                            <a:latin typeface="Cambria Math" panose="02040503050406030204" pitchFamily="18" charset="0"/>
                            <a:cs typeface="ＭＳ Ｐゴシック" charset="-128"/>
                          </a:rPr>
                          <m:t>𝑪𝒐𝒔𝒕</m:t>
                        </m:r>
                        <m:r>
                          <a:rPr lang="en-US" altLang="zh-CN" sz="2400" b="1" i="1" smtClean="0">
                            <a:latin typeface="Cambria Math" panose="02040503050406030204" pitchFamily="18" charset="0"/>
                            <a:cs typeface="ＭＳ Ｐゴシック" charset="-128"/>
                          </a:rPr>
                          <m:t> </m:t>
                        </m:r>
                        <m:r>
                          <a:rPr lang="en-US" altLang="zh-CN" sz="2400" b="1" i="1" smtClean="0">
                            <a:latin typeface="Cambria Math" panose="02040503050406030204" pitchFamily="18" charset="0"/>
                            <a:cs typeface="ＭＳ Ｐゴシック" charset="-128"/>
                          </a:rPr>
                          <m:t>𝒐𝒇</m:t>
                        </m:r>
                        <m:r>
                          <a:rPr lang="en-US" altLang="zh-CN" sz="2400" b="1" i="1" smtClean="0">
                            <a:latin typeface="Cambria Math" panose="02040503050406030204" pitchFamily="18" charset="0"/>
                            <a:cs typeface="ＭＳ Ｐゴシック" charset="-128"/>
                          </a:rPr>
                          <m:t> </m:t>
                        </m:r>
                        <m:r>
                          <a:rPr lang="en-US" altLang="zh-CN" sz="2400" b="1" i="1" smtClean="0">
                            <a:latin typeface="Cambria Math" panose="02040503050406030204" pitchFamily="18" charset="0"/>
                            <a:cs typeface="ＭＳ Ｐゴシック" charset="-128"/>
                          </a:rPr>
                          <m:t>𝒂𝒏</m:t>
                        </m:r>
                        <m:r>
                          <a:rPr lang="en-US" altLang="zh-CN" sz="2400" b="1" i="1" smtClean="0">
                            <a:latin typeface="Cambria Math" panose="02040503050406030204" pitchFamily="18" charset="0"/>
                            <a:cs typeface="ＭＳ Ｐゴシック" charset="-128"/>
                          </a:rPr>
                          <m:t> </m:t>
                        </m:r>
                        <m:r>
                          <a:rPr lang="en-US" altLang="zh-CN" sz="2400" b="1" i="1" smtClean="0">
                            <a:latin typeface="Cambria Math" panose="02040503050406030204" pitchFamily="18" charset="0"/>
                            <a:cs typeface="ＭＳ Ｐゴシック" charset="-128"/>
                          </a:rPr>
                          <m:t>𝒐𝒏𝒍𝒊𝒏𝒆</m:t>
                        </m:r>
                        <m:r>
                          <a:rPr lang="en-US" altLang="zh-CN" sz="2400" b="1" i="1" smtClean="0">
                            <a:latin typeface="Cambria Math" panose="02040503050406030204" pitchFamily="18" charset="0"/>
                            <a:cs typeface="ＭＳ Ｐゴシック" charset="-128"/>
                          </a:rPr>
                          <m:t> </m:t>
                        </m:r>
                        <m:r>
                          <a:rPr lang="en-US" altLang="zh-CN" sz="2400" b="1" i="1" smtClean="0">
                            <a:latin typeface="Cambria Math" panose="02040503050406030204" pitchFamily="18" charset="0"/>
                            <a:cs typeface="ＭＳ Ｐゴシック" charset="-128"/>
                          </a:rPr>
                          <m:t>𝒂𝒍𝒈𝒐𝒓𝒊𝒕𝒉𝒎</m:t>
                        </m:r>
                      </m:num>
                      <m:den>
                        <m:r>
                          <a:rPr lang="en-US" altLang="zh-CN" sz="2400" i="1">
                            <a:latin typeface="Cambria Math" panose="02040503050406030204" pitchFamily="18" charset="0"/>
                            <a:cs typeface="ＭＳ Ｐゴシック" charset="-128"/>
                          </a:rPr>
                          <m:t>𝑪𝒐𝒔𝒕</m:t>
                        </m:r>
                        <m:r>
                          <a:rPr lang="en-US" altLang="zh-CN" sz="2400" i="1">
                            <a:latin typeface="Cambria Math" panose="02040503050406030204" pitchFamily="18" charset="0"/>
                            <a:cs typeface="ＭＳ Ｐゴシック" charset="-128"/>
                          </a:rPr>
                          <m:t> </m:t>
                        </m:r>
                        <m:r>
                          <a:rPr lang="en-US" altLang="zh-CN" sz="2400" i="1">
                            <a:latin typeface="Cambria Math" panose="02040503050406030204" pitchFamily="18" charset="0"/>
                            <a:cs typeface="ＭＳ Ｐゴシック" charset="-128"/>
                          </a:rPr>
                          <m:t>𝒐𝒇</m:t>
                        </m:r>
                        <m:r>
                          <a:rPr lang="en-US" altLang="zh-CN" sz="2400" i="1">
                            <a:latin typeface="Cambria Math" panose="02040503050406030204" pitchFamily="18" charset="0"/>
                            <a:cs typeface="ＭＳ Ｐゴシック" charset="-128"/>
                          </a:rPr>
                          <m:t> </m:t>
                        </m:r>
                        <m:r>
                          <a:rPr lang="en-US" altLang="zh-CN" sz="2400" b="1" i="1" smtClean="0">
                            <a:latin typeface="Cambria Math" panose="02040503050406030204" pitchFamily="18" charset="0"/>
                            <a:cs typeface="ＭＳ Ｐゴシック" charset="-128"/>
                          </a:rPr>
                          <m:t>𝒕𝒉𝒆</m:t>
                        </m:r>
                        <m:r>
                          <a:rPr lang="en-US" altLang="zh-CN" sz="2400" b="1" i="1" smtClean="0">
                            <a:latin typeface="Cambria Math" panose="02040503050406030204" pitchFamily="18" charset="0"/>
                            <a:cs typeface="ＭＳ Ｐゴシック" charset="-128"/>
                          </a:rPr>
                          <m:t> </m:t>
                        </m:r>
                        <m:r>
                          <a:rPr lang="en-US" altLang="zh-CN" sz="2400" b="1" i="1" smtClean="0">
                            <a:latin typeface="Cambria Math" panose="02040503050406030204" pitchFamily="18" charset="0"/>
                            <a:cs typeface="ＭＳ Ｐゴシック" charset="-128"/>
                          </a:rPr>
                          <m:t>𝒄𝒐𝒓𝒓𝒆𝒔𝒑𝒐𝒏𝒅𝒊𝒏𝒈</m:t>
                        </m:r>
                        <m:r>
                          <a:rPr lang="en-US" altLang="zh-CN" sz="2400" b="1" i="1" smtClean="0">
                            <a:latin typeface="Cambria Math" panose="02040503050406030204" pitchFamily="18" charset="0"/>
                            <a:cs typeface="ＭＳ Ｐゴシック" charset="-128"/>
                          </a:rPr>
                          <m:t> </m:t>
                        </m:r>
                        <m:r>
                          <a:rPr lang="en-US" altLang="zh-CN" sz="2400" b="1" i="1" smtClean="0">
                            <a:latin typeface="Cambria Math" panose="02040503050406030204" pitchFamily="18" charset="0"/>
                            <a:cs typeface="ＭＳ Ｐゴシック" charset="-128"/>
                          </a:rPr>
                          <m:t>𝒐𝒇𝒇𝒍𝒊𝒏𝒆</m:t>
                        </m:r>
                        <m:r>
                          <a:rPr lang="en-US" altLang="zh-CN" sz="2400" b="1" i="1" smtClean="0">
                            <a:latin typeface="Cambria Math" panose="02040503050406030204" pitchFamily="18" charset="0"/>
                            <a:cs typeface="ＭＳ Ｐゴシック" charset="-128"/>
                          </a:rPr>
                          <m:t> </m:t>
                        </m:r>
                        <m:r>
                          <a:rPr lang="en-US" altLang="zh-CN" sz="2400" i="1">
                            <a:latin typeface="Cambria Math" panose="02040503050406030204" pitchFamily="18" charset="0"/>
                            <a:cs typeface="ＭＳ Ｐゴシック" charset="-128"/>
                          </a:rPr>
                          <m:t>𝒂𝒍𝒈𝒐𝒓𝒊𝒕𝒉𝒎</m:t>
                        </m:r>
                      </m:den>
                    </m:f>
                  </m:oMath>
                </a14:m>
                <a:endParaRPr lang="en-US" altLang="zh-CN" sz="2400" dirty="0">
                  <a:latin typeface="+mn-lt"/>
                  <a:cs typeface="ＭＳ Ｐゴシック" charset="-128"/>
                </a:endParaRPr>
              </a:p>
              <a:p>
                <a:pPr marL="0" indent="0" algn="just">
                  <a:lnSpc>
                    <a:spcPct val="95000"/>
                  </a:lnSpc>
                  <a:spcBef>
                    <a:spcPts val="200"/>
                  </a:spcBef>
                  <a:spcAft>
                    <a:spcPts val="0"/>
                  </a:spcAft>
                  <a:buSzPct val="60000"/>
                  <a:buNone/>
                  <a:defRPr/>
                </a:pPr>
                <a:endParaRPr lang="en-US" altLang="zh-CN" sz="2400" dirty="0"/>
              </a:p>
              <a:p>
                <a:pPr algn="just">
                  <a:lnSpc>
                    <a:spcPct val="95000"/>
                  </a:lnSpc>
                  <a:spcBef>
                    <a:spcPts val="200"/>
                  </a:spcBef>
                  <a:spcAft>
                    <a:spcPts val="0"/>
                  </a:spcAft>
                  <a:buSzPct val="60000"/>
                  <a:defRPr/>
                </a:pPr>
                <a:r>
                  <a:rPr lang="en-US" altLang="zh-CN" sz="2800" dirty="0"/>
                  <a:t>Input Models</a:t>
                </a:r>
                <a:endParaRPr lang="en-US" altLang="zh-CN" sz="2800" dirty="0">
                  <a:cs typeface="ＭＳ Ｐゴシック" charset="-128"/>
                </a:endParaRPr>
              </a:p>
              <a:p>
                <a:pPr lvl="1" algn="just">
                  <a:lnSpc>
                    <a:spcPct val="95000"/>
                  </a:lnSpc>
                  <a:spcBef>
                    <a:spcPct val="25000"/>
                  </a:spcBef>
                  <a:spcAft>
                    <a:spcPct val="10000"/>
                  </a:spcAft>
                  <a:buSzPct val="60000"/>
                  <a:defRPr/>
                </a:pPr>
                <a:r>
                  <a:rPr lang="en-US" altLang="zh-CN" sz="2400" dirty="0">
                    <a:cs typeface="ＭＳ Ｐゴシック" charset="-128"/>
                  </a:rPr>
                  <a:t>Adversarial Model (Worst-Case Analysis)</a:t>
                </a:r>
              </a:p>
              <a:p>
                <a:pPr lvl="2" algn="just">
                  <a:lnSpc>
                    <a:spcPct val="95000"/>
                  </a:lnSpc>
                  <a:spcBef>
                    <a:spcPct val="25000"/>
                  </a:spcBef>
                  <a:spcAft>
                    <a:spcPct val="10000"/>
                  </a:spcAft>
                  <a:buSzPct val="60000"/>
                  <a:defRPr/>
                </a:pPr>
                <a14:m>
                  <m:oMath xmlns:m="http://schemas.openxmlformats.org/officeDocument/2006/math">
                    <m:sSub>
                      <m:sSubPr>
                        <m:ctrlPr>
                          <a:rPr lang="en-US" altLang="zh-CN" sz="2400" i="1">
                            <a:latin typeface="Cambria Math" panose="02040503050406030204" pitchFamily="18" charset="0"/>
                            <a:cs typeface="ＭＳ Ｐゴシック" charset="-128"/>
                          </a:rPr>
                        </m:ctrlPr>
                      </m:sSubPr>
                      <m:e>
                        <m:r>
                          <a:rPr lang="en-US" altLang="zh-CN" sz="2400">
                            <a:latin typeface="Cambria Math" panose="02040503050406030204" pitchFamily="18" charset="0"/>
                            <a:cs typeface="ＭＳ Ｐゴシック" charset="-128"/>
                          </a:rPr>
                          <m:t>𝐶𝑅</m:t>
                        </m:r>
                      </m:e>
                      <m:sub>
                        <m:r>
                          <a:rPr lang="en-US" altLang="zh-CN" sz="2400">
                            <a:latin typeface="Cambria Math" panose="02040503050406030204" pitchFamily="18" charset="0"/>
                            <a:cs typeface="ＭＳ Ｐゴシック" charset="-128"/>
                          </a:rPr>
                          <m:t>𝐴</m:t>
                        </m:r>
                      </m:sub>
                    </m:sSub>
                    <m:r>
                      <a:rPr lang="en-US" altLang="zh-CN" sz="2400">
                        <a:latin typeface="Cambria Math" panose="02040503050406030204" pitchFamily="18" charset="0"/>
                        <a:cs typeface="ＭＳ Ｐゴシック" charset="-128"/>
                      </a:rPr>
                      <m:t>=</m:t>
                    </m:r>
                    <m:sSub>
                      <m:sSubPr>
                        <m:ctrlPr>
                          <a:rPr lang="en-US" altLang="zh-CN" sz="2400" i="1">
                            <a:latin typeface="Cambria Math" panose="02040503050406030204" pitchFamily="18" charset="0"/>
                            <a:cs typeface="ＭＳ Ｐゴシック" charset="-128"/>
                          </a:rPr>
                        </m:ctrlPr>
                      </m:sSubPr>
                      <m:e>
                        <m:r>
                          <a:rPr lang="en-US" altLang="zh-CN" sz="2400" b="1" i="0" smtClean="0">
                            <a:latin typeface="Cambria Math" panose="02040503050406030204" pitchFamily="18" charset="0"/>
                            <a:cs typeface="ＭＳ Ｐゴシック" charset="-128"/>
                          </a:rPr>
                          <m:t>𝐦𝐚𝐱</m:t>
                        </m:r>
                      </m:e>
                      <m:sub>
                        <m:r>
                          <a:rPr lang="en-US" altLang="zh-CN" sz="2400">
                            <a:latin typeface="Cambria Math" panose="02040503050406030204" pitchFamily="18" charset="0"/>
                            <a:cs typeface="ＭＳ Ｐゴシック" charset="-128"/>
                          </a:rPr>
                          <m:t>∀</m:t>
                        </m:r>
                        <m:r>
                          <a:rPr lang="en-US" altLang="zh-CN" sz="2400">
                            <a:latin typeface="Cambria Math" panose="02040503050406030204" pitchFamily="18" charset="0"/>
                            <a:cs typeface="ＭＳ Ｐゴシック" charset="-128"/>
                          </a:rPr>
                          <m:t>𝐺</m:t>
                        </m:r>
                        <m:d>
                          <m:dPr>
                            <m:ctrlPr>
                              <a:rPr lang="en-US" altLang="zh-CN" sz="2400" i="1">
                                <a:latin typeface="Cambria Math" panose="02040503050406030204" pitchFamily="18" charset="0"/>
                                <a:cs typeface="ＭＳ Ｐゴシック" charset="-128"/>
                              </a:rPr>
                            </m:ctrlPr>
                          </m:dPr>
                          <m:e>
                            <m:r>
                              <a:rPr lang="en-US" altLang="zh-CN" sz="2400">
                                <a:latin typeface="Cambria Math" panose="02040503050406030204" pitchFamily="18" charset="0"/>
                                <a:cs typeface="ＭＳ Ｐゴシック" charset="-128"/>
                              </a:rPr>
                              <m:t>𝑇</m:t>
                            </m:r>
                            <m:r>
                              <a:rPr lang="en-US" altLang="zh-CN" sz="2400">
                                <a:latin typeface="Cambria Math" panose="02040503050406030204" pitchFamily="18" charset="0"/>
                                <a:cs typeface="ＭＳ Ｐゴシック" charset="-128"/>
                              </a:rPr>
                              <m:t>,</m:t>
                            </m:r>
                            <m:r>
                              <a:rPr lang="en-US" altLang="zh-CN" sz="2400">
                                <a:latin typeface="Cambria Math" panose="02040503050406030204" pitchFamily="18" charset="0"/>
                                <a:cs typeface="ＭＳ Ｐゴシック" charset="-128"/>
                              </a:rPr>
                              <m:t>𝑊</m:t>
                            </m:r>
                            <m:r>
                              <a:rPr lang="en-US" altLang="zh-CN" sz="2400">
                                <a:latin typeface="Cambria Math" panose="02040503050406030204" pitchFamily="18" charset="0"/>
                                <a:cs typeface="ＭＳ Ｐゴシック" charset="-128"/>
                              </a:rPr>
                              <m:t>,</m:t>
                            </m:r>
                            <m:r>
                              <a:rPr lang="en-US" altLang="zh-CN" sz="2400">
                                <a:latin typeface="Cambria Math" panose="02040503050406030204" pitchFamily="18" charset="0"/>
                                <a:cs typeface="ＭＳ Ｐゴシック" charset="-128"/>
                              </a:rPr>
                              <m:t>𝑈</m:t>
                            </m:r>
                          </m:e>
                        </m:d>
                        <m:r>
                          <a:rPr lang="en-US" altLang="zh-CN" sz="2400">
                            <a:latin typeface="Cambria Math" panose="02040503050406030204" pitchFamily="18" charset="0"/>
                            <a:cs typeface="ＭＳ Ｐゴシック" charset="-128"/>
                          </a:rPr>
                          <m:t>𝑎𝑛𝑑</m:t>
                        </m:r>
                        <m:r>
                          <a:rPr lang="en-US" altLang="zh-CN" sz="2400">
                            <a:latin typeface="Cambria Math" panose="02040503050406030204" pitchFamily="18" charset="0"/>
                            <a:cs typeface="ＭＳ Ｐゴシック" charset="-128"/>
                          </a:rPr>
                          <m:t>∀</m:t>
                        </m:r>
                        <m:r>
                          <a:rPr lang="en-US" altLang="zh-CN" sz="2400">
                            <a:latin typeface="Cambria Math" panose="02040503050406030204" pitchFamily="18" charset="0"/>
                            <a:cs typeface="ＭＳ Ｐゴシック" charset="-128"/>
                          </a:rPr>
                          <m:t>𝑣</m:t>
                        </m:r>
                        <m:r>
                          <a:rPr lang="en-US" altLang="zh-CN" sz="2400">
                            <a:latin typeface="Cambria Math" panose="02040503050406030204" pitchFamily="18" charset="0"/>
                            <a:cs typeface="ＭＳ Ｐゴシック" charset="-128"/>
                          </a:rPr>
                          <m:t>∈</m:t>
                        </m:r>
                        <m:r>
                          <a:rPr lang="en-US" altLang="zh-CN" sz="2400">
                            <a:latin typeface="Cambria Math" panose="02040503050406030204" pitchFamily="18" charset="0"/>
                            <a:cs typeface="ＭＳ Ｐゴシック" charset="-128"/>
                          </a:rPr>
                          <m:t>𝑉</m:t>
                        </m:r>
                      </m:sub>
                    </m:sSub>
                    <m:f>
                      <m:fPr>
                        <m:ctrlPr>
                          <a:rPr lang="en-US" altLang="zh-CN" sz="2400" i="1">
                            <a:latin typeface="Cambria Math" panose="02040503050406030204" pitchFamily="18" charset="0"/>
                            <a:cs typeface="ＭＳ Ｐゴシック" charset="-128"/>
                          </a:rPr>
                        </m:ctrlPr>
                      </m:fPr>
                      <m:num>
                        <m:r>
                          <a:rPr lang="en-US" altLang="zh-CN" sz="2400" b="0" i="1" smtClean="0">
                            <a:latin typeface="Cambria Math" panose="02040503050406030204" pitchFamily="18" charset="0"/>
                            <a:cs typeface="ＭＳ Ｐゴシック" charset="-128"/>
                          </a:rPr>
                          <m:t>𝑀𝑖𝑛</m:t>
                        </m:r>
                        <m:r>
                          <a:rPr lang="en-US" altLang="zh-CN" sz="2400" b="0" i="1">
                            <a:latin typeface="Cambria Math" panose="02040503050406030204" pitchFamily="18" charset="0"/>
                            <a:cs typeface="ＭＳ Ｐゴシック" charset="-128"/>
                          </a:rPr>
                          <m:t>𝑆𝑢𝑚</m:t>
                        </m:r>
                        <m:r>
                          <a:rPr lang="en-US" altLang="zh-CN" sz="2400">
                            <a:latin typeface="Cambria Math" panose="02040503050406030204" pitchFamily="18" charset="0"/>
                            <a:cs typeface="ＭＳ Ｐゴシック" charset="-128"/>
                          </a:rPr>
                          <m:t>(</m:t>
                        </m:r>
                        <m:r>
                          <a:rPr lang="en-US" altLang="zh-CN" sz="2400">
                            <a:latin typeface="Cambria Math" panose="02040503050406030204" pitchFamily="18" charset="0"/>
                            <a:cs typeface="ＭＳ Ｐゴシック" charset="-128"/>
                          </a:rPr>
                          <m:t>𝑀</m:t>
                        </m:r>
                        <m:r>
                          <a:rPr lang="en-US" altLang="zh-CN" sz="2400">
                            <a:latin typeface="Cambria Math" panose="02040503050406030204" pitchFamily="18" charset="0"/>
                            <a:cs typeface="ＭＳ Ｐゴシック" charset="-128"/>
                          </a:rPr>
                          <m:t>)</m:t>
                        </m:r>
                      </m:num>
                      <m:den>
                        <m:r>
                          <a:rPr lang="en-US" altLang="zh-CN" sz="2400" b="0" i="1">
                            <a:latin typeface="Cambria Math" panose="02040503050406030204" pitchFamily="18" charset="0"/>
                            <a:cs typeface="ＭＳ Ｐゴシック" charset="-128"/>
                          </a:rPr>
                          <m:t>𝑀</m:t>
                        </m:r>
                        <m:r>
                          <a:rPr lang="en-US" altLang="zh-CN" sz="2400" b="0" i="1" smtClean="0">
                            <a:latin typeface="Cambria Math" panose="02040503050406030204" pitchFamily="18" charset="0"/>
                            <a:cs typeface="ＭＳ Ｐゴシック" charset="-128"/>
                          </a:rPr>
                          <m:t>𝑖𝑛𝑆</m:t>
                        </m:r>
                        <m:r>
                          <a:rPr lang="en-US" altLang="zh-CN" sz="2400" b="0" i="1">
                            <a:latin typeface="Cambria Math" panose="02040503050406030204" pitchFamily="18" charset="0"/>
                            <a:cs typeface="ＭＳ Ｐゴシック" charset="-128"/>
                          </a:rPr>
                          <m:t>𝑢𝑚</m:t>
                        </m:r>
                        <m:r>
                          <a:rPr lang="en-US" altLang="zh-CN" sz="2400">
                            <a:latin typeface="Cambria Math" panose="02040503050406030204" pitchFamily="18" charset="0"/>
                            <a:cs typeface="ＭＳ Ｐゴシック" charset="-128"/>
                          </a:rPr>
                          <m:t>(</m:t>
                        </m:r>
                        <m:r>
                          <a:rPr lang="en-US" altLang="zh-CN" sz="2400">
                            <a:latin typeface="Cambria Math" panose="02040503050406030204" pitchFamily="18" charset="0"/>
                            <a:cs typeface="ＭＳ Ｐゴシック" charset="-128"/>
                          </a:rPr>
                          <m:t>𝑂𝑃𝑇</m:t>
                        </m:r>
                        <m:r>
                          <a:rPr lang="en-US" altLang="zh-CN" sz="2400">
                            <a:latin typeface="Cambria Math" panose="02040503050406030204" pitchFamily="18" charset="0"/>
                            <a:cs typeface="ＭＳ Ｐゴシック" charset="-128"/>
                          </a:rPr>
                          <m:t>)</m:t>
                        </m:r>
                      </m:den>
                    </m:f>
                  </m:oMath>
                </a14:m>
                <a:endParaRPr lang="en-US" altLang="zh-CN" sz="2400" dirty="0">
                  <a:cs typeface="ＭＳ Ｐゴシック" charset="-128"/>
                </a:endParaRPr>
              </a:p>
              <a:p>
                <a:pPr marL="349250" lvl="1" indent="0" algn="just">
                  <a:lnSpc>
                    <a:spcPct val="95000"/>
                  </a:lnSpc>
                  <a:spcBef>
                    <a:spcPct val="25000"/>
                  </a:spcBef>
                  <a:spcAft>
                    <a:spcPct val="10000"/>
                  </a:spcAft>
                  <a:buSzPct val="60000"/>
                  <a:buNone/>
                  <a:defRPr/>
                </a:pPr>
                <a:endParaRPr lang="en-US" altLang="zh-CN" sz="2000" dirty="0">
                  <a:cs typeface="ＭＳ Ｐゴシック" charset="-128"/>
                </a:endParaRPr>
              </a:p>
              <a:p>
                <a:pPr lvl="1" algn="just">
                  <a:lnSpc>
                    <a:spcPct val="95000"/>
                  </a:lnSpc>
                  <a:spcBef>
                    <a:spcPct val="25000"/>
                  </a:spcBef>
                  <a:spcAft>
                    <a:spcPct val="10000"/>
                  </a:spcAft>
                  <a:buSzPct val="60000"/>
                  <a:defRPr/>
                </a:pPr>
                <a:r>
                  <a:rPr lang="en-US" altLang="zh-CN" sz="2400" dirty="0">
                    <a:cs typeface="ＭＳ Ｐゴシック" charset="-128"/>
                  </a:rPr>
                  <a:t>Random Order Model (Average-Case Analysis)</a:t>
                </a:r>
              </a:p>
              <a:p>
                <a:pPr lvl="2" algn="just">
                  <a:lnSpc>
                    <a:spcPct val="95000"/>
                  </a:lnSpc>
                  <a:spcBef>
                    <a:spcPct val="25000"/>
                  </a:spcBef>
                  <a:spcAft>
                    <a:spcPct val="10000"/>
                  </a:spcAft>
                  <a:buSzPct val="60000"/>
                  <a:defRPr/>
                </a:pPr>
                <a14:m>
                  <m:oMath xmlns:m="http://schemas.openxmlformats.org/officeDocument/2006/math">
                    <m:sSub>
                      <m:sSubPr>
                        <m:ctrlPr>
                          <a:rPr lang="en-US" altLang="zh-CN" sz="2400" i="1">
                            <a:latin typeface="Cambria Math" panose="02040503050406030204" pitchFamily="18" charset="0"/>
                            <a:cs typeface="ＭＳ Ｐゴシック" charset="-128"/>
                          </a:rPr>
                        </m:ctrlPr>
                      </m:sSubPr>
                      <m:e>
                        <m:r>
                          <a:rPr lang="en-US" altLang="zh-CN" sz="2400">
                            <a:latin typeface="Cambria Math" panose="02040503050406030204" pitchFamily="18" charset="0"/>
                            <a:cs typeface="ＭＳ Ｐゴシック" charset="-128"/>
                          </a:rPr>
                          <m:t>𝐶𝑅</m:t>
                        </m:r>
                      </m:e>
                      <m:sub>
                        <m:r>
                          <a:rPr lang="en-US" altLang="zh-CN" sz="2400">
                            <a:latin typeface="Cambria Math" panose="02040503050406030204" pitchFamily="18" charset="0"/>
                            <a:cs typeface="ＭＳ Ｐゴシック" charset="-128"/>
                          </a:rPr>
                          <m:t>𝑅𝑂</m:t>
                        </m:r>
                      </m:sub>
                    </m:sSub>
                    <m:r>
                      <a:rPr lang="en-US" altLang="zh-CN" sz="2400">
                        <a:latin typeface="Cambria Math" panose="02040503050406030204" pitchFamily="18" charset="0"/>
                        <a:cs typeface="ＭＳ Ｐゴシック" charset="-128"/>
                      </a:rPr>
                      <m:t>=</m:t>
                    </m:r>
                    <m:sSub>
                      <m:sSubPr>
                        <m:ctrlPr>
                          <a:rPr lang="en-US" altLang="zh-CN" sz="2400" i="1">
                            <a:latin typeface="Cambria Math" panose="02040503050406030204" pitchFamily="18" charset="0"/>
                            <a:cs typeface="ＭＳ Ｐゴシック" charset="-128"/>
                          </a:rPr>
                        </m:ctrlPr>
                      </m:sSubPr>
                      <m:e>
                        <m:r>
                          <a:rPr lang="en-US" altLang="zh-CN" sz="2400" b="1" i="0" smtClean="0">
                            <a:latin typeface="Cambria Math" panose="02040503050406030204" pitchFamily="18" charset="0"/>
                            <a:cs typeface="ＭＳ Ｐゴシック" charset="-128"/>
                          </a:rPr>
                          <m:t>𝐦𝐚𝐱</m:t>
                        </m:r>
                      </m:e>
                      <m:sub>
                        <m:r>
                          <a:rPr lang="en-US" altLang="zh-CN" sz="2400">
                            <a:latin typeface="Cambria Math" panose="02040503050406030204" pitchFamily="18" charset="0"/>
                            <a:cs typeface="ＭＳ Ｐゴシック" charset="-128"/>
                          </a:rPr>
                          <m:t>∀</m:t>
                        </m:r>
                        <m:r>
                          <a:rPr lang="en-US" altLang="zh-CN" sz="2400">
                            <a:latin typeface="Cambria Math" panose="02040503050406030204" pitchFamily="18" charset="0"/>
                            <a:cs typeface="ＭＳ Ｐゴシック" charset="-128"/>
                          </a:rPr>
                          <m:t>𝐺</m:t>
                        </m:r>
                        <m:d>
                          <m:dPr>
                            <m:ctrlPr>
                              <a:rPr lang="en-US" altLang="zh-CN" sz="2400" i="1">
                                <a:latin typeface="Cambria Math" panose="02040503050406030204" pitchFamily="18" charset="0"/>
                                <a:cs typeface="ＭＳ Ｐゴシック" charset="-128"/>
                              </a:rPr>
                            </m:ctrlPr>
                          </m:dPr>
                          <m:e>
                            <m:r>
                              <a:rPr lang="en-US" altLang="zh-CN" sz="2400">
                                <a:latin typeface="Cambria Math" panose="02040503050406030204" pitchFamily="18" charset="0"/>
                                <a:cs typeface="ＭＳ Ｐゴシック" charset="-128"/>
                              </a:rPr>
                              <m:t>𝑇</m:t>
                            </m:r>
                            <m:r>
                              <a:rPr lang="en-US" altLang="zh-CN" sz="2400">
                                <a:latin typeface="Cambria Math" panose="02040503050406030204" pitchFamily="18" charset="0"/>
                                <a:cs typeface="ＭＳ Ｐゴシック" charset="-128"/>
                              </a:rPr>
                              <m:t>,</m:t>
                            </m:r>
                            <m:r>
                              <a:rPr lang="en-US" altLang="zh-CN" sz="2400">
                                <a:latin typeface="Cambria Math" panose="02040503050406030204" pitchFamily="18" charset="0"/>
                                <a:cs typeface="ＭＳ Ｐゴシック" charset="-128"/>
                              </a:rPr>
                              <m:t>𝑊</m:t>
                            </m:r>
                            <m:r>
                              <a:rPr lang="en-US" altLang="zh-CN" sz="2400">
                                <a:latin typeface="Cambria Math" panose="02040503050406030204" pitchFamily="18" charset="0"/>
                                <a:cs typeface="ＭＳ Ｐゴシック" charset="-128"/>
                              </a:rPr>
                              <m:t>,</m:t>
                            </m:r>
                            <m:r>
                              <a:rPr lang="en-US" altLang="zh-CN" sz="2400">
                                <a:latin typeface="Cambria Math" panose="02040503050406030204" pitchFamily="18" charset="0"/>
                                <a:cs typeface="ＭＳ Ｐゴシック" charset="-128"/>
                              </a:rPr>
                              <m:t>𝑈</m:t>
                            </m:r>
                          </m:e>
                        </m:d>
                      </m:sub>
                    </m:sSub>
                    <m:f>
                      <m:fPr>
                        <m:ctrlPr>
                          <a:rPr lang="en-US" altLang="zh-CN" sz="2400" i="1">
                            <a:latin typeface="Cambria Math" panose="02040503050406030204" pitchFamily="18" charset="0"/>
                            <a:cs typeface="ＭＳ Ｐゴシック" charset="-128"/>
                          </a:rPr>
                        </m:ctrlPr>
                      </m:fPr>
                      <m:num>
                        <m:r>
                          <a:rPr lang="zh-CN" altLang="en-US" sz="2400">
                            <a:latin typeface="Cambria Math" panose="02040503050406030204" pitchFamily="18" charset="0"/>
                            <a:cs typeface="ＭＳ Ｐゴシック" charset="-128"/>
                          </a:rPr>
                          <m:t>𝔼</m:t>
                        </m:r>
                        <m:r>
                          <a:rPr lang="en-US" altLang="zh-CN" sz="2400">
                            <a:latin typeface="Cambria Math" panose="02040503050406030204" pitchFamily="18" charset="0"/>
                            <a:cs typeface="ＭＳ Ｐゴシック" charset="-128"/>
                          </a:rPr>
                          <m:t>[</m:t>
                        </m:r>
                        <m:r>
                          <a:rPr lang="en-US" altLang="zh-CN" sz="2400" b="0" i="1">
                            <a:latin typeface="Cambria Math" panose="02040503050406030204" pitchFamily="18" charset="0"/>
                            <a:cs typeface="ＭＳ Ｐゴシック" charset="-128"/>
                          </a:rPr>
                          <m:t>𝑀𝑖𝑛𝑆𝑢𝑚</m:t>
                        </m:r>
                        <m:d>
                          <m:dPr>
                            <m:ctrlPr>
                              <a:rPr lang="en-US" altLang="zh-CN" sz="2400" i="1">
                                <a:latin typeface="Cambria Math" panose="02040503050406030204" pitchFamily="18" charset="0"/>
                                <a:cs typeface="ＭＳ Ｐゴシック" charset="-128"/>
                              </a:rPr>
                            </m:ctrlPr>
                          </m:dPr>
                          <m:e>
                            <m:r>
                              <a:rPr lang="en-US" altLang="zh-CN" sz="2400">
                                <a:latin typeface="Cambria Math" panose="02040503050406030204" pitchFamily="18" charset="0"/>
                                <a:cs typeface="ＭＳ Ｐゴシック" charset="-128"/>
                              </a:rPr>
                              <m:t>𝑀</m:t>
                            </m:r>
                          </m:e>
                        </m:d>
                        <m:r>
                          <a:rPr lang="en-US" altLang="zh-CN" sz="2400">
                            <a:latin typeface="Cambria Math" panose="02040503050406030204" pitchFamily="18" charset="0"/>
                            <a:cs typeface="ＭＳ Ｐゴシック" charset="-128"/>
                          </a:rPr>
                          <m:t>]</m:t>
                        </m:r>
                      </m:num>
                      <m:den>
                        <m:r>
                          <a:rPr lang="en-US" altLang="zh-CN" sz="2400" b="0" i="1">
                            <a:latin typeface="Cambria Math" panose="02040503050406030204" pitchFamily="18" charset="0"/>
                            <a:cs typeface="ＭＳ Ｐゴシック" charset="-128"/>
                          </a:rPr>
                          <m:t>𝑀𝑖𝑛𝑆𝑢𝑚</m:t>
                        </m:r>
                        <m:r>
                          <a:rPr lang="en-US" altLang="zh-CN" sz="2400">
                            <a:latin typeface="Cambria Math" panose="02040503050406030204" pitchFamily="18" charset="0"/>
                            <a:cs typeface="ＭＳ Ｐゴシック" charset="-128"/>
                          </a:rPr>
                          <m:t>(</m:t>
                        </m:r>
                        <m:r>
                          <a:rPr lang="en-US" altLang="zh-CN" sz="2400">
                            <a:latin typeface="Cambria Math" panose="02040503050406030204" pitchFamily="18" charset="0"/>
                            <a:cs typeface="ＭＳ Ｐゴシック" charset="-128"/>
                          </a:rPr>
                          <m:t>𝑂𝑃𝑇</m:t>
                        </m:r>
                        <m:r>
                          <a:rPr lang="en-US" altLang="zh-CN" sz="2400">
                            <a:latin typeface="Cambria Math" panose="02040503050406030204" pitchFamily="18" charset="0"/>
                            <a:cs typeface="ＭＳ Ｐゴシック" charset="-128"/>
                          </a:rPr>
                          <m:t>)</m:t>
                        </m:r>
                      </m:den>
                    </m:f>
                  </m:oMath>
                </a14:m>
                <a:endParaRPr lang="en-US" altLang="zh-CN" sz="2400" dirty="0">
                  <a:cs typeface="ＭＳ Ｐゴシック" charset="-128"/>
                </a:endParaRPr>
              </a:p>
            </p:txBody>
          </p:sp>
        </mc:Choice>
        <mc:Fallback xmlns="">
          <p:sp>
            <p:nvSpPr>
              <p:cNvPr id="4" name="Rectangle 3"/>
              <p:cNvSpPr txBox="1">
                <a:spLocks noRot="1" noChangeAspect="1" noMove="1" noResize="1" noEditPoints="1" noAdjustHandles="1" noChangeArrowheads="1" noChangeShapeType="1" noTextEdit="1"/>
              </p:cNvSpPr>
              <p:nvPr/>
            </p:nvSpPr>
            <p:spPr bwMode="auto">
              <a:xfrm>
                <a:off x="228600" y="836613"/>
                <a:ext cx="8591550" cy="3240460"/>
              </a:xfrm>
              <a:prstGeom prst="rect">
                <a:avLst/>
              </a:prstGeom>
              <a:blipFill>
                <a:blip r:embed="rId3"/>
                <a:stretch>
                  <a:fillRect l="-355" t="-2632" b="-4906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 name="矩形标注 4"/>
          <p:cNvSpPr>
            <a:spLocks noChangeArrowheads="1"/>
          </p:cNvSpPr>
          <p:nvPr/>
        </p:nvSpPr>
        <p:spPr bwMode="auto">
          <a:xfrm>
            <a:off x="107950" y="4077072"/>
            <a:ext cx="3240088" cy="431800"/>
          </a:xfrm>
          <a:prstGeom prst="wedgeRectCallout">
            <a:avLst>
              <a:gd name="adj1" fmla="val 42630"/>
              <a:gd name="adj2" fmla="val -85523"/>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defRPr/>
            </a:pPr>
            <a:r>
              <a:rPr lang="en-US" altLang="zh-CN" sz="2000" dirty="0">
                <a:latin typeface="+mn-lt"/>
                <a:cs typeface="ＭＳ Ｐゴシック" charset="-128"/>
              </a:rPr>
              <a:t>The worst bipartite graph</a:t>
            </a:r>
            <a:endParaRPr lang="zh-CN" altLang="en-US" sz="2000" dirty="0">
              <a:latin typeface="+mn-lt"/>
              <a:cs typeface="ＭＳ Ｐゴシック" charset="-128"/>
            </a:endParaRPr>
          </a:p>
        </p:txBody>
      </p:sp>
      <p:sp>
        <p:nvSpPr>
          <p:cNvPr id="7" name="矩形标注 6"/>
          <p:cNvSpPr>
            <a:spLocks noChangeArrowheads="1"/>
          </p:cNvSpPr>
          <p:nvPr/>
        </p:nvSpPr>
        <p:spPr bwMode="auto">
          <a:xfrm>
            <a:off x="107950" y="5949280"/>
            <a:ext cx="3240088" cy="431800"/>
          </a:xfrm>
          <a:prstGeom prst="wedgeRectCallout">
            <a:avLst>
              <a:gd name="adj1" fmla="val 46846"/>
              <a:gd name="adj2" fmla="val -148808"/>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defRPr/>
            </a:pPr>
            <a:r>
              <a:rPr lang="en-US" altLang="zh-CN" sz="2000" dirty="0">
                <a:latin typeface="+mn-lt"/>
                <a:cs typeface="ＭＳ Ｐゴシック" charset="-128"/>
              </a:rPr>
              <a:t>The worst bipartite graph</a:t>
            </a:r>
            <a:endParaRPr lang="zh-CN" altLang="en-US" sz="2000" dirty="0">
              <a:latin typeface="+mn-lt"/>
              <a:cs typeface="ＭＳ Ｐゴシック" charset="-128"/>
            </a:endParaRPr>
          </a:p>
        </p:txBody>
      </p:sp>
      <p:sp>
        <p:nvSpPr>
          <p:cNvPr id="8" name="矩形标注 7"/>
          <p:cNvSpPr>
            <a:spLocks noChangeArrowheads="1"/>
          </p:cNvSpPr>
          <p:nvPr/>
        </p:nvSpPr>
        <p:spPr bwMode="auto">
          <a:xfrm>
            <a:off x="5939854" y="5445224"/>
            <a:ext cx="3168650" cy="1008062"/>
          </a:xfrm>
          <a:prstGeom prst="wedgeRectCallout">
            <a:avLst>
              <a:gd name="adj1" fmla="val -49661"/>
              <a:gd name="adj2" fmla="val -73741"/>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defRPr/>
            </a:pPr>
            <a:r>
              <a:rPr lang="en-US" altLang="zh-CN" sz="2000" dirty="0">
                <a:latin typeface="+mn-lt"/>
                <a:cs typeface="ＭＳ Ｐゴシック" charset="-128"/>
              </a:rPr>
              <a:t>The expectation of the total cost of all possible arrival orders</a:t>
            </a:r>
            <a:endParaRPr lang="zh-CN" altLang="en-US" sz="2000" dirty="0">
              <a:latin typeface="+mn-lt"/>
              <a:cs typeface="ＭＳ Ｐゴシック" charset="-128"/>
            </a:endParaRPr>
          </a:p>
        </p:txBody>
      </p:sp>
      <p:sp>
        <p:nvSpPr>
          <p:cNvPr id="9"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90</a:t>
            </a:fld>
            <a:endParaRPr lang="en-US" altLang="zh-CN" sz="1200" b="0">
              <a:ea typeface="Gulim" pitchFamily="34" charset="-127"/>
            </a:endParaRPr>
          </a:p>
        </p:txBody>
      </p:sp>
    </p:spTree>
    <p:extLst>
      <p:ext uri="{BB962C8B-B14F-4D97-AF65-F5344CB8AC3E}">
        <p14:creationId xmlns:p14="http://schemas.microsoft.com/office/powerpoint/2010/main" val="3360304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7" grpId="0" animBg="1"/>
      <p:bldP spid="8"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Title 1"/>
          <p:cNvSpPr>
            <a:spLocks noGrp="1"/>
          </p:cNvSpPr>
          <p:nvPr>
            <p:ph type="title"/>
          </p:nvPr>
        </p:nvSpPr>
        <p:spPr>
          <a:xfrm>
            <a:off x="395536" y="122238"/>
            <a:ext cx="8748464" cy="714375"/>
          </a:xfrm>
        </p:spPr>
        <p:txBody>
          <a:bodyPr/>
          <a:lstStyle/>
          <a:p>
            <a:pPr eaLnBrk="1" hangingPunct="1"/>
            <a:r>
              <a:rPr lang="en-US" altLang="zh-CN" sz="3600" dirty="0"/>
              <a:t>Four Representative Algorithms</a:t>
            </a:r>
            <a:endParaRPr lang="en-US" altLang="zh-CN" sz="3500" dirty="0"/>
          </a:p>
        </p:txBody>
      </p:sp>
      <p:sp>
        <p:nvSpPr>
          <p:cNvPr id="9"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91</a:t>
            </a:fld>
            <a:endParaRPr lang="en-US" altLang="zh-CN" sz="1200" b="0">
              <a:ea typeface="Gulim" pitchFamily="34" charset="-127"/>
            </a:endParaRPr>
          </a:p>
        </p:txBody>
      </p:sp>
      <p:sp>
        <p:nvSpPr>
          <p:cNvPr id="7" name="Rectangle 3"/>
          <p:cNvSpPr txBox="1">
            <a:spLocks noChangeArrowheads="1"/>
          </p:cNvSpPr>
          <p:nvPr/>
        </p:nvSpPr>
        <p:spPr bwMode="auto">
          <a:xfrm>
            <a:off x="395536" y="957635"/>
            <a:ext cx="8424614" cy="311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3200" dirty="0">
                <a:latin typeface="+mn-lt"/>
                <a:cs typeface="ＭＳ Ｐゴシック" charset="-128"/>
              </a:rPr>
              <a:t>Deterministic Algorithms</a:t>
            </a:r>
            <a:endParaRPr lang="en-US" altLang="zh-CN" sz="3200" dirty="0">
              <a:cs typeface="ＭＳ Ｐゴシック" charset="-128"/>
            </a:endParaRPr>
          </a:p>
          <a:p>
            <a:pPr lvl="1" algn="just">
              <a:lnSpc>
                <a:spcPct val="95000"/>
              </a:lnSpc>
              <a:spcBef>
                <a:spcPct val="25000"/>
              </a:spcBef>
              <a:spcAft>
                <a:spcPct val="10000"/>
              </a:spcAft>
              <a:buSzPct val="60000"/>
              <a:defRPr/>
            </a:pPr>
            <a:r>
              <a:rPr lang="en-US" altLang="zh-CN" sz="2800" dirty="0">
                <a:cs typeface="ＭＳ Ｐゴシック" charset="-128"/>
              </a:rPr>
              <a:t>Greedy [SODA 1991]</a:t>
            </a:r>
          </a:p>
          <a:p>
            <a:pPr lvl="1" algn="just">
              <a:lnSpc>
                <a:spcPct val="95000"/>
              </a:lnSpc>
              <a:spcBef>
                <a:spcPct val="25000"/>
              </a:spcBef>
              <a:spcAft>
                <a:spcPct val="10000"/>
              </a:spcAft>
              <a:buSzPct val="60000"/>
              <a:defRPr/>
            </a:pPr>
            <a:r>
              <a:rPr lang="en-US" altLang="zh-CN" sz="2800" dirty="0">
                <a:cs typeface="ＭＳ Ｐゴシック" charset="-128"/>
              </a:rPr>
              <a:t>Permutation [SODA 1991]</a:t>
            </a:r>
          </a:p>
          <a:p>
            <a:pPr marL="349250" lvl="1" indent="0" algn="just">
              <a:lnSpc>
                <a:spcPct val="95000"/>
              </a:lnSpc>
              <a:spcBef>
                <a:spcPct val="25000"/>
              </a:spcBef>
              <a:spcAft>
                <a:spcPct val="10000"/>
              </a:spcAft>
              <a:buSzPct val="60000"/>
              <a:buNone/>
              <a:defRPr/>
            </a:pPr>
            <a:endParaRPr lang="en-US" altLang="zh-CN" sz="2400" dirty="0">
              <a:cs typeface="ＭＳ Ｐゴシック" charset="-128"/>
            </a:endParaRPr>
          </a:p>
          <a:p>
            <a:pPr marL="349250" lvl="1" indent="0" algn="just">
              <a:lnSpc>
                <a:spcPct val="95000"/>
              </a:lnSpc>
              <a:spcBef>
                <a:spcPct val="25000"/>
              </a:spcBef>
              <a:spcAft>
                <a:spcPct val="10000"/>
              </a:spcAft>
              <a:buSzPct val="60000"/>
              <a:buNone/>
              <a:defRPr/>
            </a:pPr>
            <a:endParaRPr lang="en-US" altLang="zh-CN" sz="2400" dirty="0">
              <a:cs typeface="ＭＳ Ｐゴシック" charset="-128"/>
            </a:endParaRPr>
          </a:p>
          <a:p>
            <a:pPr algn="just">
              <a:lnSpc>
                <a:spcPct val="95000"/>
              </a:lnSpc>
              <a:spcBef>
                <a:spcPct val="25000"/>
              </a:spcBef>
              <a:spcAft>
                <a:spcPct val="10000"/>
              </a:spcAft>
              <a:buSzPct val="60000"/>
              <a:defRPr/>
            </a:pPr>
            <a:r>
              <a:rPr lang="en-US" altLang="zh-CN" sz="3200" dirty="0">
                <a:cs typeface="ＭＳ Ｐゴシック" charset="-128"/>
              </a:rPr>
              <a:t>Randomized Algorithms</a:t>
            </a:r>
          </a:p>
          <a:p>
            <a:pPr lvl="1" algn="just">
              <a:lnSpc>
                <a:spcPct val="95000"/>
              </a:lnSpc>
              <a:spcBef>
                <a:spcPct val="25000"/>
              </a:spcBef>
              <a:spcAft>
                <a:spcPct val="10000"/>
              </a:spcAft>
              <a:buSzPct val="60000"/>
              <a:defRPr/>
            </a:pPr>
            <a:r>
              <a:rPr lang="en-US" altLang="zh-CN" sz="2800" dirty="0">
                <a:cs typeface="ＭＳ Ｐゴシック" charset="-128"/>
              </a:rPr>
              <a:t>HST-Greedy [SODA 2006]</a:t>
            </a:r>
          </a:p>
          <a:p>
            <a:pPr lvl="1" algn="just">
              <a:lnSpc>
                <a:spcPct val="95000"/>
              </a:lnSpc>
              <a:spcBef>
                <a:spcPct val="25000"/>
              </a:spcBef>
              <a:spcAft>
                <a:spcPct val="10000"/>
              </a:spcAft>
              <a:buSzPct val="60000"/>
              <a:defRPr/>
            </a:pPr>
            <a:r>
              <a:rPr lang="en-US" altLang="zh-CN" sz="2800" dirty="0">
                <a:cs typeface="ＭＳ Ｐゴシック" charset="-128"/>
              </a:rPr>
              <a:t>HST-Reassignment [ESA 2007]</a:t>
            </a:r>
          </a:p>
        </p:txBody>
      </p:sp>
    </p:spTree>
    <p:extLst>
      <p:ext uri="{BB962C8B-B14F-4D97-AF65-F5344CB8AC3E}">
        <p14:creationId xmlns:p14="http://schemas.microsoft.com/office/powerpoint/2010/main" val="133860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Title 1"/>
          <p:cNvSpPr>
            <a:spLocks noGrp="1"/>
          </p:cNvSpPr>
          <p:nvPr>
            <p:ph type="title"/>
          </p:nvPr>
        </p:nvSpPr>
        <p:spPr>
          <a:xfrm>
            <a:off x="395536" y="122238"/>
            <a:ext cx="8748464" cy="714375"/>
          </a:xfrm>
        </p:spPr>
        <p:txBody>
          <a:bodyPr/>
          <a:lstStyle/>
          <a:p>
            <a:pPr eaLnBrk="1" hangingPunct="1"/>
            <a:r>
              <a:rPr lang="en-US" altLang="zh-CN" sz="3600" dirty="0"/>
              <a:t>Four Representative Algorithms</a:t>
            </a:r>
            <a:endParaRPr lang="en-US" altLang="zh-CN" sz="3500" dirty="0"/>
          </a:p>
        </p:txBody>
      </p:sp>
      <p:sp>
        <p:nvSpPr>
          <p:cNvPr id="9"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92</a:t>
            </a:fld>
            <a:endParaRPr lang="en-US" altLang="zh-CN" sz="1200" b="0">
              <a:ea typeface="Gulim" pitchFamily="34" charset="-127"/>
            </a:endParaRPr>
          </a:p>
        </p:txBody>
      </p:sp>
      <p:sp>
        <p:nvSpPr>
          <p:cNvPr id="7" name="Rectangle 3"/>
          <p:cNvSpPr txBox="1">
            <a:spLocks noChangeArrowheads="1"/>
          </p:cNvSpPr>
          <p:nvPr/>
        </p:nvSpPr>
        <p:spPr bwMode="auto">
          <a:xfrm>
            <a:off x="395536" y="957635"/>
            <a:ext cx="8424614" cy="311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3200" dirty="0">
                <a:solidFill>
                  <a:srgbClr val="FF0000"/>
                </a:solidFill>
                <a:latin typeface="+mn-lt"/>
                <a:cs typeface="ＭＳ Ｐゴシック" charset="-128"/>
              </a:rPr>
              <a:t>Deterministic Algorithms</a:t>
            </a:r>
            <a:endParaRPr lang="en-US" altLang="zh-CN" sz="3200" dirty="0">
              <a:solidFill>
                <a:srgbClr val="FF0000"/>
              </a:solidFill>
              <a:cs typeface="ＭＳ Ｐゴシック" charset="-128"/>
            </a:endParaRPr>
          </a:p>
          <a:p>
            <a:pPr lvl="1" algn="just">
              <a:lnSpc>
                <a:spcPct val="95000"/>
              </a:lnSpc>
              <a:spcBef>
                <a:spcPct val="25000"/>
              </a:spcBef>
              <a:spcAft>
                <a:spcPct val="10000"/>
              </a:spcAft>
              <a:buSzPct val="60000"/>
              <a:defRPr/>
            </a:pPr>
            <a:r>
              <a:rPr lang="en-US" altLang="zh-CN" sz="2800" dirty="0">
                <a:cs typeface="ＭＳ Ｐゴシック" charset="-128"/>
              </a:rPr>
              <a:t>Greedy [SODA 1991]</a:t>
            </a:r>
          </a:p>
          <a:p>
            <a:pPr lvl="1" algn="just">
              <a:lnSpc>
                <a:spcPct val="95000"/>
              </a:lnSpc>
              <a:spcBef>
                <a:spcPct val="25000"/>
              </a:spcBef>
              <a:spcAft>
                <a:spcPct val="10000"/>
              </a:spcAft>
              <a:buSzPct val="60000"/>
              <a:defRPr/>
            </a:pPr>
            <a:r>
              <a:rPr lang="en-US" altLang="zh-CN" sz="2800" dirty="0">
                <a:cs typeface="ＭＳ Ｐゴシック" charset="-128"/>
              </a:rPr>
              <a:t>Permutation [SODA 1991]</a:t>
            </a:r>
          </a:p>
          <a:p>
            <a:pPr marL="349250" lvl="1" indent="0" algn="just">
              <a:lnSpc>
                <a:spcPct val="95000"/>
              </a:lnSpc>
              <a:spcBef>
                <a:spcPct val="25000"/>
              </a:spcBef>
              <a:spcAft>
                <a:spcPct val="10000"/>
              </a:spcAft>
              <a:buSzPct val="60000"/>
              <a:buNone/>
              <a:defRPr/>
            </a:pPr>
            <a:endParaRPr lang="en-US" altLang="zh-CN" sz="2400" dirty="0">
              <a:cs typeface="ＭＳ Ｐゴシック" charset="-128"/>
            </a:endParaRPr>
          </a:p>
          <a:p>
            <a:pPr marL="349250" lvl="1" indent="0" algn="just">
              <a:lnSpc>
                <a:spcPct val="95000"/>
              </a:lnSpc>
              <a:spcBef>
                <a:spcPct val="25000"/>
              </a:spcBef>
              <a:spcAft>
                <a:spcPct val="10000"/>
              </a:spcAft>
              <a:buSzPct val="60000"/>
              <a:buNone/>
              <a:defRPr/>
            </a:pPr>
            <a:endParaRPr lang="en-US" altLang="zh-CN" sz="2400" dirty="0">
              <a:cs typeface="ＭＳ Ｐゴシック" charset="-128"/>
            </a:endParaRPr>
          </a:p>
          <a:p>
            <a:pPr algn="just">
              <a:lnSpc>
                <a:spcPct val="95000"/>
              </a:lnSpc>
              <a:spcBef>
                <a:spcPct val="25000"/>
              </a:spcBef>
              <a:spcAft>
                <a:spcPct val="10000"/>
              </a:spcAft>
              <a:buSzPct val="60000"/>
              <a:defRPr/>
            </a:pPr>
            <a:r>
              <a:rPr lang="en-US" altLang="zh-CN" sz="3200" dirty="0">
                <a:cs typeface="ＭＳ Ｐゴシック" charset="-128"/>
              </a:rPr>
              <a:t>Randomized Algorithms</a:t>
            </a:r>
          </a:p>
          <a:p>
            <a:pPr lvl="1" algn="just">
              <a:lnSpc>
                <a:spcPct val="95000"/>
              </a:lnSpc>
              <a:spcBef>
                <a:spcPct val="25000"/>
              </a:spcBef>
              <a:spcAft>
                <a:spcPct val="10000"/>
              </a:spcAft>
              <a:buSzPct val="60000"/>
              <a:defRPr/>
            </a:pPr>
            <a:r>
              <a:rPr lang="en-US" altLang="zh-CN" sz="2800" dirty="0">
                <a:cs typeface="ＭＳ Ｐゴシック" charset="-128"/>
              </a:rPr>
              <a:t>HST-Greedy [SODA 2006]</a:t>
            </a:r>
          </a:p>
          <a:p>
            <a:pPr lvl="1" algn="just">
              <a:lnSpc>
                <a:spcPct val="95000"/>
              </a:lnSpc>
              <a:spcBef>
                <a:spcPct val="25000"/>
              </a:spcBef>
              <a:spcAft>
                <a:spcPct val="10000"/>
              </a:spcAft>
              <a:buSzPct val="60000"/>
              <a:defRPr/>
            </a:pPr>
            <a:r>
              <a:rPr lang="en-US" altLang="zh-CN" sz="2800" dirty="0">
                <a:cs typeface="ＭＳ Ｐゴシック" charset="-128"/>
              </a:rPr>
              <a:t>HST-Reassignment [ESA 2007]</a:t>
            </a:r>
          </a:p>
        </p:txBody>
      </p:sp>
    </p:spTree>
    <p:extLst>
      <p:ext uri="{BB962C8B-B14F-4D97-AF65-F5344CB8AC3E}">
        <p14:creationId xmlns:p14="http://schemas.microsoft.com/office/powerpoint/2010/main" val="3237760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Title 1"/>
          <p:cNvSpPr>
            <a:spLocks noGrp="1"/>
          </p:cNvSpPr>
          <p:nvPr>
            <p:ph type="title"/>
          </p:nvPr>
        </p:nvSpPr>
        <p:spPr>
          <a:xfrm>
            <a:off x="395536" y="122238"/>
            <a:ext cx="8748464" cy="714375"/>
          </a:xfrm>
        </p:spPr>
        <p:txBody>
          <a:bodyPr/>
          <a:lstStyle/>
          <a:p>
            <a:pPr eaLnBrk="1" hangingPunct="1"/>
            <a:r>
              <a:rPr lang="en-US" altLang="zh-CN" sz="3600" dirty="0"/>
              <a:t>Greedy</a:t>
            </a:r>
            <a:endParaRPr lang="en-US" altLang="zh-CN" sz="3500" dirty="0"/>
          </a:p>
        </p:txBody>
      </p:sp>
      <p:sp>
        <p:nvSpPr>
          <p:cNvPr id="9"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93</a:t>
            </a:fld>
            <a:endParaRPr lang="en-US" altLang="zh-CN" sz="1200" b="0">
              <a:ea typeface="Gulim" pitchFamily="34" charset="-127"/>
            </a:endParaRPr>
          </a:p>
        </p:txBody>
      </p:sp>
      <p:sp>
        <p:nvSpPr>
          <p:cNvPr id="7" name="Rectangle 3"/>
          <p:cNvSpPr txBox="1">
            <a:spLocks noChangeArrowheads="1"/>
          </p:cNvSpPr>
          <p:nvPr/>
        </p:nvSpPr>
        <p:spPr bwMode="auto">
          <a:xfrm>
            <a:off x="228600" y="957635"/>
            <a:ext cx="8591550" cy="311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Basic idea </a:t>
            </a:r>
            <a:endParaRPr lang="en-US" altLang="zh-CN" sz="2400" dirty="0">
              <a:cs typeface="ＭＳ Ｐゴシック" charset="-128"/>
            </a:endParaRPr>
          </a:p>
          <a:p>
            <a:pPr lvl="1" algn="just">
              <a:lnSpc>
                <a:spcPct val="95000"/>
              </a:lnSpc>
              <a:spcBef>
                <a:spcPct val="25000"/>
              </a:spcBef>
              <a:spcAft>
                <a:spcPct val="10000"/>
              </a:spcAft>
              <a:buSzPct val="60000"/>
              <a:defRPr/>
            </a:pPr>
            <a:r>
              <a:rPr lang="en-US" altLang="zh-CN" sz="2400" dirty="0">
                <a:cs typeface="ＭＳ Ｐゴシック" charset="-128"/>
              </a:rPr>
              <a:t>Match the nearest neighbor of the new task.</a:t>
            </a:r>
          </a:p>
          <a:p>
            <a:pPr lvl="1" algn="just">
              <a:lnSpc>
                <a:spcPct val="95000"/>
              </a:lnSpc>
              <a:spcBef>
                <a:spcPct val="25000"/>
              </a:spcBef>
              <a:spcAft>
                <a:spcPct val="10000"/>
              </a:spcAft>
              <a:buSzPct val="60000"/>
              <a:defRPr/>
            </a:pPr>
            <a:endParaRPr lang="en-US" altLang="zh-CN" sz="2400" dirty="0">
              <a:cs typeface="ＭＳ Ｐゴシック" charset="-128"/>
            </a:endParaRPr>
          </a:p>
        </p:txBody>
      </p:sp>
    </p:spTree>
    <p:extLst>
      <p:ext uri="{BB962C8B-B14F-4D97-AF65-F5344CB8AC3E}">
        <p14:creationId xmlns:p14="http://schemas.microsoft.com/office/powerpoint/2010/main" val="55846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2" name="Oval 5"/>
              <p:cNvSpPr/>
              <p:nvPr/>
            </p:nvSpPr>
            <p:spPr>
              <a:xfrm>
                <a:off x="1333119" y="3217707"/>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1</m:t>
                          </m:r>
                        </m:sub>
                      </m:sSub>
                    </m:oMath>
                  </m:oMathPara>
                </a14:m>
                <a:endParaRPr lang="en-US" dirty="0"/>
              </a:p>
            </p:txBody>
          </p:sp>
        </mc:Choice>
        <mc:Fallback xmlns="">
          <p:sp>
            <p:nvSpPr>
              <p:cNvPr id="32" name="Oval 5"/>
              <p:cNvSpPr>
                <a:spLocks noRot="1" noChangeAspect="1" noMove="1" noResize="1" noEditPoints="1" noAdjustHandles="1" noChangeArrowheads="1" noChangeShapeType="1" noTextEdit="1"/>
              </p:cNvSpPr>
              <p:nvPr/>
            </p:nvSpPr>
            <p:spPr>
              <a:xfrm>
                <a:off x="1333119" y="3217707"/>
                <a:ext cx="356615" cy="356615"/>
              </a:xfrm>
              <a:prstGeom prst="ellipse">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Oval 6"/>
              <p:cNvSpPr/>
              <p:nvPr/>
            </p:nvSpPr>
            <p:spPr>
              <a:xfrm>
                <a:off x="1331641" y="3838794"/>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2</m:t>
                          </m:r>
                        </m:sub>
                      </m:sSub>
                    </m:oMath>
                  </m:oMathPara>
                </a14:m>
                <a:endParaRPr lang="en-US" dirty="0"/>
              </a:p>
            </p:txBody>
          </p:sp>
        </mc:Choice>
        <mc:Fallback xmlns="">
          <p:sp>
            <p:nvSpPr>
              <p:cNvPr id="33" name="Oval 6"/>
              <p:cNvSpPr>
                <a:spLocks noRot="1" noChangeAspect="1" noMove="1" noResize="1" noEditPoints="1" noAdjustHandles="1" noChangeArrowheads="1" noChangeShapeType="1" noTextEdit="1"/>
              </p:cNvSpPr>
              <p:nvPr/>
            </p:nvSpPr>
            <p:spPr>
              <a:xfrm>
                <a:off x="1331641" y="3838794"/>
                <a:ext cx="356615" cy="356615"/>
              </a:xfrm>
              <a:prstGeom prst="ellipse">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Oval 7"/>
              <p:cNvSpPr/>
              <p:nvPr/>
            </p:nvSpPr>
            <p:spPr>
              <a:xfrm>
                <a:off x="1331640" y="4419406"/>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3</m:t>
                          </m:r>
                        </m:sub>
                      </m:sSub>
                    </m:oMath>
                  </m:oMathPara>
                </a14:m>
                <a:endParaRPr lang="en-US" dirty="0"/>
              </a:p>
            </p:txBody>
          </p:sp>
        </mc:Choice>
        <mc:Fallback xmlns="">
          <p:sp>
            <p:nvSpPr>
              <p:cNvPr id="34" name="Oval 7"/>
              <p:cNvSpPr>
                <a:spLocks noRot="1" noChangeAspect="1" noMove="1" noResize="1" noEditPoints="1" noAdjustHandles="1" noChangeArrowheads="1" noChangeShapeType="1" noTextEdit="1"/>
              </p:cNvSpPr>
              <p:nvPr/>
            </p:nvSpPr>
            <p:spPr>
              <a:xfrm>
                <a:off x="1331640" y="4419406"/>
                <a:ext cx="356615" cy="356615"/>
              </a:xfrm>
              <a:prstGeom prst="ellipse">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Oval 8"/>
              <p:cNvSpPr/>
              <p:nvPr/>
            </p:nvSpPr>
            <p:spPr>
              <a:xfrm>
                <a:off x="2773281" y="3212976"/>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1</m:t>
                          </m:r>
                        </m:sub>
                      </m:sSub>
                    </m:oMath>
                  </m:oMathPara>
                </a14:m>
                <a:endParaRPr lang="en-US" dirty="0"/>
              </a:p>
            </p:txBody>
          </p:sp>
        </mc:Choice>
        <mc:Fallback xmlns="">
          <p:sp>
            <p:nvSpPr>
              <p:cNvPr id="35" name="Oval 8"/>
              <p:cNvSpPr>
                <a:spLocks noRot="1" noChangeAspect="1" noMove="1" noResize="1" noEditPoints="1" noAdjustHandles="1" noChangeArrowheads="1" noChangeShapeType="1" noTextEdit="1"/>
              </p:cNvSpPr>
              <p:nvPr/>
            </p:nvSpPr>
            <p:spPr>
              <a:xfrm>
                <a:off x="2773281" y="3212976"/>
                <a:ext cx="356615" cy="356615"/>
              </a:xfrm>
              <a:prstGeom prst="ellipse">
                <a:avLst/>
              </a:prstGeom>
              <a:blipFill>
                <a:blip r:embed="rId6"/>
                <a:stretch>
                  <a:fillRect/>
                </a:stretch>
              </a:blipFill>
            </p:spPr>
            <p:txBody>
              <a:bodyPr/>
              <a:lstStyle/>
              <a:p>
                <a:r>
                  <a:rPr lang="zh-CN" altLang="en-US">
                    <a:noFill/>
                  </a:rPr>
                  <a:t> </a:t>
                </a:r>
              </a:p>
            </p:txBody>
          </p:sp>
        </mc:Fallback>
      </mc:AlternateContent>
      <p:cxnSp>
        <p:nvCxnSpPr>
          <p:cNvPr id="39" name="直接连接符 38"/>
          <p:cNvCxnSpPr>
            <a:stCxn id="33" idx="6"/>
            <a:endCxn id="35" idx="2"/>
          </p:cNvCxnSpPr>
          <p:nvPr/>
        </p:nvCxnSpPr>
        <p:spPr bwMode="auto">
          <a:xfrm flipV="1">
            <a:off x="1688256" y="3391284"/>
            <a:ext cx="1085025" cy="625818"/>
          </a:xfrm>
          <a:prstGeom prst="line">
            <a:avLst/>
          </a:prstGeom>
          <a:solidFill>
            <a:srgbClr val="C0C0C0">
              <a:alpha val="0"/>
            </a:srgbClr>
          </a:solidFill>
          <a:ln w="28575" cap="flat" cmpd="sng" algn="ctr">
            <a:solidFill>
              <a:srgbClr val="FF0000"/>
            </a:solidFill>
            <a:prstDash val="solid"/>
            <a:round/>
            <a:headEnd type="none" w="med" len="med"/>
            <a:tailEnd type="none" w="med" len="med"/>
          </a:ln>
        </p:spPr>
      </p:cxnSp>
      <p:cxnSp>
        <p:nvCxnSpPr>
          <p:cNvPr id="40" name="直接连接符 39"/>
          <p:cNvCxnSpPr>
            <a:endCxn id="35" idx="2"/>
          </p:cNvCxnSpPr>
          <p:nvPr/>
        </p:nvCxnSpPr>
        <p:spPr bwMode="auto">
          <a:xfrm>
            <a:off x="1688255" y="3387174"/>
            <a:ext cx="1085026" cy="4110"/>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44" name="Oval 7"/>
              <p:cNvSpPr/>
              <p:nvPr/>
            </p:nvSpPr>
            <p:spPr>
              <a:xfrm>
                <a:off x="1331640" y="5084499"/>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4</m:t>
                          </m:r>
                        </m:sub>
                      </m:sSub>
                    </m:oMath>
                  </m:oMathPara>
                </a14:m>
                <a:endParaRPr lang="en-US" dirty="0"/>
              </a:p>
            </p:txBody>
          </p:sp>
        </mc:Choice>
        <mc:Fallback xmlns="">
          <p:sp>
            <p:nvSpPr>
              <p:cNvPr id="44" name="Oval 7"/>
              <p:cNvSpPr>
                <a:spLocks noRot="1" noChangeAspect="1" noMove="1" noResize="1" noEditPoints="1" noAdjustHandles="1" noChangeArrowheads="1" noChangeShapeType="1" noTextEdit="1"/>
              </p:cNvSpPr>
              <p:nvPr/>
            </p:nvSpPr>
            <p:spPr>
              <a:xfrm>
                <a:off x="1331640" y="5084499"/>
                <a:ext cx="356615" cy="356615"/>
              </a:xfrm>
              <a:prstGeom prst="ellipse">
                <a:avLst/>
              </a:prstGeom>
              <a:blipFill>
                <a:blip r:embed="rId7"/>
                <a:stretch>
                  <a:fillRect/>
                </a:stretch>
              </a:blipFill>
            </p:spPr>
            <p:txBody>
              <a:bodyPr/>
              <a:lstStyle/>
              <a:p>
                <a:r>
                  <a:rPr lang="zh-CN" altLang="en-US">
                    <a:noFill/>
                  </a:rPr>
                  <a:t> </a:t>
                </a:r>
              </a:p>
            </p:txBody>
          </p:sp>
        </mc:Fallback>
      </mc:AlternateContent>
      <p:sp>
        <p:nvSpPr>
          <p:cNvPr id="66" name="Title 1"/>
          <p:cNvSpPr>
            <a:spLocks noGrp="1"/>
          </p:cNvSpPr>
          <p:nvPr>
            <p:ph type="title"/>
          </p:nvPr>
        </p:nvSpPr>
        <p:spPr>
          <a:xfrm>
            <a:off x="395536" y="122238"/>
            <a:ext cx="8748464" cy="714375"/>
          </a:xfrm>
        </p:spPr>
        <p:txBody>
          <a:bodyPr/>
          <a:lstStyle/>
          <a:p>
            <a:pPr eaLnBrk="1" hangingPunct="1"/>
            <a:r>
              <a:rPr lang="en-US" altLang="zh-CN" sz="3600" dirty="0"/>
              <a:t>Greedy</a:t>
            </a:r>
            <a:endParaRPr lang="en-US" altLang="zh-CN" sz="3500" dirty="0"/>
          </a:p>
        </p:txBody>
      </p:sp>
      <p:cxnSp>
        <p:nvCxnSpPr>
          <p:cNvPr id="88" name="直接连接符 87"/>
          <p:cNvCxnSpPr>
            <a:stCxn id="44" idx="6"/>
          </p:cNvCxnSpPr>
          <p:nvPr/>
        </p:nvCxnSpPr>
        <p:spPr bwMode="auto">
          <a:xfrm flipV="1">
            <a:off x="1688255" y="3396015"/>
            <a:ext cx="1085024" cy="1866792"/>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91" name="直接连接符 90"/>
          <p:cNvCxnSpPr>
            <a:stCxn id="34" idx="6"/>
          </p:cNvCxnSpPr>
          <p:nvPr/>
        </p:nvCxnSpPr>
        <p:spPr bwMode="auto">
          <a:xfrm flipV="1">
            <a:off x="1688255" y="3396015"/>
            <a:ext cx="1085024" cy="1201699"/>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grpSp>
        <p:nvGrpSpPr>
          <p:cNvPr id="119" name="组合 118"/>
          <p:cNvGrpSpPr/>
          <p:nvPr/>
        </p:nvGrpSpPr>
        <p:grpSpPr>
          <a:xfrm>
            <a:off x="4427984" y="2755309"/>
            <a:ext cx="3437477" cy="3319440"/>
            <a:chOff x="5031543" y="3395215"/>
            <a:chExt cx="3437477" cy="3319440"/>
          </a:xfrm>
        </p:grpSpPr>
        <p:pic>
          <p:nvPicPr>
            <p:cNvPr id="126" name="Picture 11" descr="MCj03118980000[1]"/>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7506716" y="3920217"/>
              <a:ext cx="454530" cy="2138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8" name="Picture 11" descr="MCj03118980000[1]"/>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6065193" y="4847609"/>
              <a:ext cx="456350" cy="2147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4" name="Picture 2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52120" y="5243397"/>
              <a:ext cx="272080" cy="2739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3" name="Picture 11" descr="MCj03118980000[1]"/>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6537373" y="6193518"/>
              <a:ext cx="456350" cy="2147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4" name="Picture 11" descr="MCj03118980000[1]"/>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6528304" y="4355698"/>
              <a:ext cx="453622" cy="2120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5" name="Text Box 177"/>
            <p:cNvSpPr txBox="1">
              <a:spLocks noChangeArrowheads="1"/>
            </p:cNvSpPr>
            <p:nvPr/>
          </p:nvSpPr>
          <p:spPr bwMode="auto">
            <a:xfrm>
              <a:off x="5436096" y="5435932"/>
              <a:ext cx="1059682"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zh-CN" altLang="en-US" sz="1800" b="1" dirty="0"/>
                <a:t>t</a:t>
              </a:r>
              <a:r>
                <a:rPr lang="zh-CN" altLang="en-US" sz="1800" b="1" baseline="-25000" dirty="0"/>
                <a:t>1</a:t>
              </a:r>
              <a:r>
                <a:rPr lang="zh-CN" altLang="en-US" sz="1800" b="1" dirty="0"/>
                <a:t>（</a:t>
              </a:r>
              <a:r>
                <a:rPr lang="en-US" altLang="zh-CN" sz="1800" b="1" dirty="0"/>
                <a:t>1</a:t>
              </a:r>
              <a:r>
                <a:rPr lang="zh-CN" altLang="en-US" sz="1800" b="1" dirty="0"/>
                <a:t>，</a:t>
              </a:r>
              <a:r>
                <a:rPr lang="en-US" altLang="zh-CN" sz="1800" b="1" dirty="0"/>
                <a:t>2</a:t>
              </a:r>
              <a:r>
                <a:rPr lang="zh-CN" altLang="en-US" sz="1800" b="1" dirty="0"/>
                <a:t>）</a:t>
              </a:r>
              <a:endParaRPr lang="zh-CN" altLang="en-US" sz="1800" b="1" baseline="-25000" dirty="0"/>
            </a:p>
          </p:txBody>
        </p:sp>
        <p:grpSp>
          <p:nvGrpSpPr>
            <p:cNvPr id="146" name="组合 145"/>
            <p:cNvGrpSpPr/>
            <p:nvPr/>
          </p:nvGrpSpPr>
          <p:grpSpPr>
            <a:xfrm>
              <a:off x="5364088" y="3509850"/>
              <a:ext cx="2952328" cy="2871478"/>
              <a:chOff x="5148064" y="3437842"/>
              <a:chExt cx="2952328" cy="2871478"/>
            </a:xfrm>
          </p:grpSpPr>
          <p:cxnSp>
            <p:nvCxnSpPr>
              <p:cNvPr id="174" name="直接箭头连接符 173"/>
              <p:cNvCxnSpPr/>
              <p:nvPr/>
            </p:nvCxnSpPr>
            <p:spPr bwMode="auto">
              <a:xfrm flipV="1">
                <a:off x="5148064" y="3437842"/>
                <a:ext cx="0" cy="2871478"/>
              </a:xfrm>
              <a:prstGeom prst="straightConnector1">
                <a:avLst/>
              </a:prstGeom>
              <a:solidFill>
                <a:srgbClr val="C0C0C0">
                  <a:alpha val="0"/>
                </a:srgbClr>
              </a:solidFill>
              <a:ln w="28575" cap="flat" cmpd="sng" algn="ctr">
                <a:solidFill>
                  <a:schemeClr val="tx1"/>
                </a:solidFill>
                <a:prstDash val="solid"/>
                <a:round/>
                <a:headEnd type="none" w="med" len="med"/>
                <a:tailEnd type="arrow" w="med" len="lg"/>
              </a:ln>
              <a:effectLst/>
            </p:spPr>
          </p:cxnSp>
          <p:cxnSp>
            <p:nvCxnSpPr>
              <p:cNvPr id="175" name="直接箭头连接符 174"/>
              <p:cNvCxnSpPr/>
              <p:nvPr/>
            </p:nvCxnSpPr>
            <p:spPr bwMode="auto">
              <a:xfrm>
                <a:off x="5148064" y="6309320"/>
                <a:ext cx="2952328" cy="0"/>
              </a:xfrm>
              <a:prstGeom prst="straightConnector1">
                <a:avLst/>
              </a:prstGeom>
              <a:solidFill>
                <a:srgbClr val="C0C0C0">
                  <a:alpha val="0"/>
                </a:srgbClr>
              </a:solidFill>
              <a:ln w="28575" cap="flat" cmpd="sng" algn="ctr">
                <a:solidFill>
                  <a:schemeClr val="tx1"/>
                </a:solidFill>
                <a:prstDash val="solid"/>
                <a:round/>
                <a:headEnd type="none" w="med" len="med"/>
                <a:tailEnd type="arrow" w="med" len="lg"/>
              </a:ln>
              <a:effectLst/>
            </p:spPr>
          </p:cxnSp>
          <p:cxnSp>
            <p:nvCxnSpPr>
              <p:cNvPr id="176" name="直接连接符 175"/>
              <p:cNvCxnSpPr/>
              <p:nvPr/>
            </p:nvCxnSpPr>
            <p:spPr bwMode="auto">
              <a:xfrm>
                <a:off x="5148064" y="393305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77" name="直接连接符 176"/>
              <p:cNvCxnSpPr/>
              <p:nvPr/>
            </p:nvCxnSpPr>
            <p:spPr bwMode="auto">
              <a:xfrm>
                <a:off x="5148064" y="580526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78" name="直接连接符 177"/>
              <p:cNvCxnSpPr/>
              <p:nvPr/>
            </p:nvCxnSpPr>
            <p:spPr bwMode="auto">
              <a:xfrm>
                <a:off x="5148064" y="532003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79" name="直接连接符 178"/>
              <p:cNvCxnSpPr/>
              <p:nvPr/>
            </p:nvCxnSpPr>
            <p:spPr bwMode="auto">
              <a:xfrm>
                <a:off x="5148064" y="436510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80" name="直接连接符 179"/>
              <p:cNvCxnSpPr/>
              <p:nvPr/>
            </p:nvCxnSpPr>
            <p:spPr bwMode="auto">
              <a:xfrm>
                <a:off x="5148064" y="4817848"/>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grpSp>
            <p:nvGrpSpPr>
              <p:cNvPr id="181" name="组合 180"/>
              <p:cNvGrpSpPr/>
              <p:nvPr/>
            </p:nvGrpSpPr>
            <p:grpSpPr>
              <a:xfrm rot="16200000">
                <a:off x="6511217" y="5306207"/>
                <a:ext cx="72008" cy="1934218"/>
                <a:chOff x="5300464" y="4023446"/>
                <a:chExt cx="72008" cy="1934218"/>
              </a:xfrm>
            </p:grpSpPr>
            <p:cxnSp>
              <p:nvCxnSpPr>
                <p:cNvPr id="182" name="直接连接符 181"/>
                <p:cNvCxnSpPr/>
                <p:nvPr/>
              </p:nvCxnSpPr>
              <p:spPr bwMode="auto">
                <a:xfrm>
                  <a:off x="5300464" y="402344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83" name="直接连接符 182"/>
                <p:cNvCxnSpPr/>
                <p:nvPr/>
              </p:nvCxnSpPr>
              <p:spPr bwMode="auto">
                <a:xfrm>
                  <a:off x="5300464" y="595766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84" name="直接连接符 183"/>
                <p:cNvCxnSpPr/>
                <p:nvPr/>
              </p:nvCxnSpPr>
              <p:spPr bwMode="auto">
                <a:xfrm>
                  <a:off x="5300464" y="547243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85" name="直接连接符 184"/>
                <p:cNvCxnSpPr/>
                <p:nvPr/>
              </p:nvCxnSpPr>
              <p:spPr bwMode="auto">
                <a:xfrm>
                  <a:off x="5300464" y="451750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86" name="直接连接符 185"/>
                <p:cNvCxnSpPr/>
                <p:nvPr/>
              </p:nvCxnSpPr>
              <p:spPr bwMode="auto">
                <a:xfrm>
                  <a:off x="5300464" y="4970248"/>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grpSp>
        </p:grpSp>
        <p:sp>
          <p:nvSpPr>
            <p:cNvPr id="156" name="Text Box 177"/>
            <p:cNvSpPr txBox="1">
              <a:spLocks noChangeArrowheads="1"/>
            </p:cNvSpPr>
            <p:nvPr/>
          </p:nvSpPr>
          <p:spPr bwMode="auto">
            <a:xfrm>
              <a:off x="5820268" y="4505879"/>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2</a:t>
              </a:r>
              <a:r>
                <a:rPr lang="zh-CN" altLang="en-US" sz="1800" b="1" dirty="0"/>
                <a:t>（</a:t>
              </a:r>
              <a:r>
                <a:rPr lang="en-US" altLang="zh-CN" sz="1800" dirty="0"/>
                <a:t>2</a:t>
              </a:r>
              <a:r>
                <a:rPr lang="zh-CN" altLang="en-US" sz="1800" b="1" dirty="0"/>
                <a:t>，</a:t>
              </a:r>
              <a:r>
                <a:rPr lang="en-US" altLang="zh-CN" sz="1800" dirty="0"/>
                <a:t>3</a:t>
              </a:r>
              <a:r>
                <a:rPr lang="zh-CN" altLang="en-US" sz="1800" b="1" dirty="0"/>
                <a:t>）</a:t>
              </a:r>
              <a:endParaRPr lang="zh-CN" altLang="en-US" sz="1800" b="1" baseline="-25000" dirty="0"/>
            </a:p>
          </p:txBody>
        </p:sp>
        <p:sp>
          <p:nvSpPr>
            <p:cNvPr id="157" name="Text Box 177"/>
            <p:cNvSpPr txBox="1">
              <a:spLocks noChangeArrowheads="1"/>
            </p:cNvSpPr>
            <p:nvPr/>
          </p:nvSpPr>
          <p:spPr bwMode="auto">
            <a:xfrm>
              <a:off x="6156210" y="4053999"/>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3</a:t>
              </a:r>
              <a:r>
                <a:rPr lang="zh-CN" altLang="en-US" sz="1800" b="1" dirty="0"/>
                <a:t>（</a:t>
              </a:r>
              <a:r>
                <a:rPr lang="en-US" altLang="zh-CN" sz="1800" dirty="0"/>
                <a:t>3</a:t>
              </a:r>
              <a:r>
                <a:rPr lang="zh-CN" altLang="en-US" sz="1800" b="1" dirty="0"/>
                <a:t>，</a:t>
              </a:r>
              <a:r>
                <a:rPr lang="en-US" altLang="zh-CN" sz="1800" dirty="0"/>
                <a:t>4</a:t>
              </a:r>
              <a:r>
                <a:rPr lang="zh-CN" altLang="en-US" sz="1800" b="1" dirty="0"/>
                <a:t>）</a:t>
              </a:r>
              <a:endParaRPr lang="zh-CN" altLang="en-US" sz="1800" b="1" baseline="-25000" dirty="0"/>
            </a:p>
          </p:txBody>
        </p:sp>
        <p:sp>
          <p:nvSpPr>
            <p:cNvPr id="158" name="Text Box 177"/>
            <p:cNvSpPr txBox="1">
              <a:spLocks noChangeArrowheads="1"/>
            </p:cNvSpPr>
            <p:nvPr/>
          </p:nvSpPr>
          <p:spPr bwMode="auto">
            <a:xfrm>
              <a:off x="6190410" y="5903480"/>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1</a:t>
              </a:r>
              <a:r>
                <a:rPr lang="zh-CN" altLang="en-US" sz="1800" b="1" dirty="0"/>
                <a:t>（</a:t>
              </a:r>
              <a:r>
                <a:rPr lang="en-US" altLang="zh-CN" sz="1800" dirty="0"/>
                <a:t>3</a:t>
              </a:r>
              <a:r>
                <a:rPr lang="zh-CN" altLang="en-US" sz="1800" b="1" dirty="0"/>
                <a:t>，</a:t>
              </a:r>
              <a:r>
                <a:rPr lang="en-US" altLang="zh-CN" sz="1800" dirty="0"/>
                <a:t>0</a:t>
              </a:r>
              <a:r>
                <a:rPr lang="zh-CN" altLang="en-US" sz="1800" b="1" dirty="0"/>
                <a:t>）</a:t>
              </a:r>
              <a:endParaRPr lang="zh-CN" altLang="en-US" sz="1800" b="1" baseline="-25000" dirty="0"/>
            </a:p>
          </p:txBody>
        </p:sp>
        <p:sp>
          <p:nvSpPr>
            <p:cNvPr id="159" name="Text Box 177"/>
            <p:cNvSpPr txBox="1">
              <a:spLocks noChangeArrowheads="1"/>
            </p:cNvSpPr>
            <p:nvPr/>
          </p:nvSpPr>
          <p:spPr bwMode="auto">
            <a:xfrm>
              <a:off x="7218431" y="3593372"/>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4</a:t>
              </a:r>
              <a:r>
                <a:rPr lang="zh-CN" altLang="en-US" sz="1800" b="1" dirty="0"/>
                <a:t>（</a:t>
              </a:r>
              <a:r>
                <a:rPr lang="en-US" altLang="zh-CN" sz="1800" dirty="0"/>
                <a:t>5</a:t>
              </a:r>
              <a:r>
                <a:rPr lang="zh-CN" altLang="en-US" sz="1800" b="1" dirty="0"/>
                <a:t>，</a:t>
              </a:r>
              <a:r>
                <a:rPr lang="en-US" altLang="zh-CN" sz="1800" dirty="0"/>
                <a:t>5</a:t>
              </a:r>
              <a:r>
                <a:rPr lang="zh-CN" altLang="en-US" sz="1800" b="1" dirty="0"/>
                <a:t>）</a:t>
              </a:r>
              <a:endParaRPr lang="zh-CN" altLang="en-US" sz="1800" b="1" baseline="-25000" dirty="0"/>
            </a:p>
          </p:txBody>
        </p:sp>
        <p:sp>
          <p:nvSpPr>
            <p:cNvPr id="162" name="文本框 161"/>
            <p:cNvSpPr txBox="1"/>
            <p:nvPr/>
          </p:nvSpPr>
          <p:spPr>
            <a:xfrm>
              <a:off x="5034120" y="3846169"/>
              <a:ext cx="360040" cy="369332"/>
            </a:xfrm>
            <a:prstGeom prst="rect">
              <a:avLst/>
            </a:prstGeom>
            <a:noFill/>
          </p:spPr>
          <p:txBody>
            <a:bodyPr wrap="square" rtlCol="0">
              <a:spAutoFit/>
            </a:bodyPr>
            <a:lstStyle/>
            <a:p>
              <a:r>
                <a:rPr lang="en-US" altLang="zh-CN" sz="1800" dirty="0">
                  <a:latin typeface="+mn-lt"/>
                </a:rPr>
                <a:t>5</a:t>
              </a:r>
              <a:endParaRPr lang="zh-CN" altLang="en-US" sz="1800" dirty="0">
                <a:latin typeface="+mn-lt"/>
              </a:endParaRPr>
            </a:p>
          </p:txBody>
        </p:sp>
        <p:sp>
          <p:nvSpPr>
            <p:cNvPr id="163" name="文本框 162"/>
            <p:cNvSpPr txBox="1"/>
            <p:nvPr/>
          </p:nvSpPr>
          <p:spPr>
            <a:xfrm>
              <a:off x="5031543" y="4249774"/>
              <a:ext cx="360040" cy="369332"/>
            </a:xfrm>
            <a:prstGeom prst="rect">
              <a:avLst/>
            </a:prstGeom>
            <a:noFill/>
          </p:spPr>
          <p:txBody>
            <a:bodyPr wrap="square" rtlCol="0">
              <a:spAutoFit/>
            </a:bodyPr>
            <a:lstStyle/>
            <a:p>
              <a:r>
                <a:rPr lang="en-US" altLang="zh-CN" sz="1800" dirty="0">
                  <a:latin typeface="+mn-lt"/>
                </a:rPr>
                <a:t>4</a:t>
              </a:r>
              <a:endParaRPr lang="zh-CN" altLang="en-US" sz="1800" dirty="0">
                <a:latin typeface="+mn-lt"/>
              </a:endParaRPr>
            </a:p>
          </p:txBody>
        </p:sp>
        <p:sp>
          <p:nvSpPr>
            <p:cNvPr id="164" name="文本框 163"/>
            <p:cNvSpPr txBox="1"/>
            <p:nvPr/>
          </p:nvSpPr>
          <p:spPr>
            <a:xfrm>
              <a:off x="5034881" y="4729335"/>
              <a:ext cx="360040" cy="369332"/>
            </a:xfrm>
            <a:prstGeom prst="rect">
              <a:avLst/>
            </a:prstGeom>
            <a:noFill/>
          </p:spPr>
          <p:txBody>
            <a:bodyPr wrap="square" rtlCol="0">
              <a:spAutoFit/>
            </a:bodyPr>
            <a:lstStyle/>
            <a:p>
              <a:r>
                <a:rPr lang="en-US" altLang="zh-CN" sz="1800" dirty="0">
                  <a:latin typeface="+mn-lt"/>
                </a:rPr>
                <a:t>3</a:t>
              </a:r>
              <a:endParaRPr lang="zh-CN" altLang="en-US" sz="1800" dirty="0">
                <a:latin typeface="+mn-lt"/>
              </a:endParaRPr>
            </a:p>
          </p:txBody>
        </p:sp>
        <p:sp>
          <p:nvSpPr>
            <p:cNvPr id="165" name="文本框 164"/>
            <p:cNvSpPr txBox="1"/>
            <p:nvPr/>
          </p:nvSpPr>
          <p:spPr>
            <a:xfrm>
              <a:off x="5034881" y="5215687"/>
              <a:ext cx="360040" cy="369332"/>
            </a:xfrm>
            <a:prstGeom prst="rect">
              <a:avLst/>
            </a:prstGeom>
            <a:noFill/>
          </p:spPr>
          <p:txBody>
            <a:bodyPr wrap="square" rtlCol="0">
              <a:spAutoFit/>
            </a:bodyPr>
            <a:lstStyle/>
            <a:p>
              <a:r>
                <a:rPr lang="en-US" altLang="zh-CN" sz="1800" dirty="0">
                  <a:latin typeface="+mn-lt"/>
                </a:rPr>
                <a:t>2</a:t>
              </a:r>
              <a:endParaRPr lang="zh-CN" altLang="en-US" sz="1800" dirty="0">
                <a:latin typeface="+mn-lt"/>
              </a:endParaRPr>
            </a:p>
          </p:txBody>
        </p:sp>
        <p:sp>
          <p:nvSpPr>
            <p:cNvPr id="166" name="文本框 165"/>
            <p:cNvSpPr txBox="1"/>
            <p:nvPr/>
          </p:nvSpPr>
          <p:spPr>
            <a:xfrm>
              <a:off x="5036100" y="5698695"/>
              <a:ext cx="360040" cy="369332"/>
            </a:xfrm>
            <a:prstGeom prst="rect">
              <a:avLst/>
            </a:prstGeom>
            <a:noFill/>
          </p:spPr>
          <p:txBody>
            <a:bodyPr wrap="square" rtlCol="0">
              <a:spAutoFit/>
            </a:bodyPr>
            <a:lstStyle/>
            <a:p>
              <a:r>
                <a:rPr lang="en-US" altLang="zh-CN" sz="1800" dirty="0">
                  <a:latin typeface="+mn-lt"/>
                </a:rPr>
                <a:t>1</a:t>
              </a:r>
              <a:endParaRPr lang="zh-CN" altLang="en-US" sz="1800" dirty="0">
                <a:latin typeface="+mn-lt"/>
              </a:endParaRPr>
            </a:p>
          </p:txBody>
        </p:sp>
        <p:sp>
          <p:nvSpPr>
            <p:cNvPr id="167" name="文本框 166"/>
            <p:cNvSpPr txBox="1"/>
            <p:nvPr/>
          </p:nvSpPr>
          <p:spPr>
            <a:xfrm>
              <a:off x="7550334" y="6345323"/>
              <a:ext cx="360040" cy="369332"/>
            </a:xfrm>
            <a:prstGeom prst="rect">
              <a:avLst/>
            </a:prstGeom>
            <a:noFill/>
          </p:spPr>
          <p:txBody>
            <a:bodyPr wrap="square" rtlCol="0">
              <a:spAutoFit/>
            </a:bodyPr>
            <a:lstStyle/>
            <a:p>
              <a:r>
                <a:rPr lang="en-US" altLang="zh-CN" sz="1800" dirty="0">
                  <a:latin typeface="+mn-lt"/>
                </a:rPr>
                <a:t>5</a:t>
              </a:r>
              <a:endParaRPr lang="zh-CN" altLang="en-US" sz="1800" dirty="0">
                <a:latin typeface="+mn-lt"/>
              </a:endParaRPr>
            </a:p>
          </p:txBody>
        </p:sp>
        <p:sp>
          <p:nvSpPr>
            <p:cNvPr id="168" name="文本框 167"/>
            <p:cNvSpPr txBox="1"/>
            <p:nvPr/>
          </p:nvSpPr>
          <p:spPr>
            <a:xfrm>
              <a:off x="7082669" y="6345323"/>
              <a:ext cx="360040" cy="369332"/>
            </a:xfrm>
            <a:prstGeom prst="rect">
              <a:avLst/>
            </a:prstGeom>
            <a:noFill/>
          </p:spPr>
          <p:txBody>
            <a:bodyPr wrap="square" rtlCol="0">
              <a:spAutoFit/>
            </a:bodyPr>
            <a:lstStyle/>
            <a:p>
              <a:r>
                <a:rPr lang="en-US" altLang="zh-CN" sz="1800" dirty="0">
                  <a:latin typeface="+mn-lt"/>
                </a:rPr>
                <a:t>4</a:t>
              </a:r>
              <a:endParaRPr lang="zh-CN" altLang="en-US" sz="1800" dirty="0">
                <a:latin typeface="+mn-lt"/>
              </a:endParaRPr>
            </a:p>
          </p:txBody>
        </p:sp>
        <p:sp>
          <p:nvSpPr>
            <p:cNvPr id="169" name="文本框 168"/>
            <p:cNvSpPr txBox="1"/>
            <p:nvPr/>
          </p:nvSpPr>
          <p:spPr>
            <a:xfrm>
              <a:off x="6621886" y="6345323"/>
              <a:ext cx="360040" cy="369332"/>
            </a:xfrm>
            <a:prstGeom prst="rect">
              <a:avLst/>
            </a:prstGeom>
            <a:noFill/>
          </p:spPr>
          <p:txBody>
            <a:bodyPr wrap="square" rtlCol="0">
              <a:spAutoFit/>
            </a:bodyPr>
            <a:lstStyle/>
            <a:p>
              <a:r>
                <a:rPr lang="en-US" altLang="zh-CN" sz="1800" dirty="0">
                  <a:latin typeface="+mn-lt"/>
                </a:rPr>
                <a:t>3</a:t>
              </a:r>
              <a:endParaRPr lang="zh-CN" altLang="en-US" sz="1800" dirty="0">
                <a:latin typeface="+mn-lt"/>
              </a:endParaRPr>
            </a:p>
          </p:txBody>
        </p:sp>
        <p:sp>
          <p:nvSpPr>
            <p:cNvPr id="170" name="文本框 169"/>
            <p:cNvSpPr txBox="1"/>
            <p:nvPr/>
          </p:nvSpPr>
          <p:spPr>
            <a:xfrm>
              <a:off x="6132114" y="6345323"/>
              <a:ext cx="360040" cy="369332"/>
            </a:xfrm>
            <a:prstGeom prst="rect">
              <a:avLst/>
            </a:prstGeom>
            <a:noFill/>
          </p:spPr>
          <p:txBody>
            <a:bodyPr wrap="square" rtlCol="0">
              <a:spAutoFit/>
            </a:bodyPr>
            <a:lstStyle/>
            <a:p>
              <a:r>
                <a:rPr lang="en-US" altLang="zh-CN" sz="1800" dirty="0">
                  <a:latin typeface="+mn-lt"/>
                </a:rPr>
                <a:t>2</a:t>
              </a:r>
              <a:endParaRPr lang="zh-CN" altLang="en-US" sz="1800" dirty="0">
                <a:latin typeface="+mn-lt"/>
              </a:endParaRPr>
            </a:p>
          </p:txBody>
        </p:sp>
        <p:sp>
          <p:nvSpPr>
            <p:cNvPr id="171" name="文本框 170"/>
            <p:cNvSpPr txBox="1"/>
            <p:nvPr/>
          </p:nvSpPr>
          <p:spPr>
            <a:xfrm>
              <a:off x="5652120" y="6345323"/>
              <a:ext cx="360040" cy="369332"/>
            </a:xfrm>
            <a:prstGeom prst="rect">
              <a:avLst/>
            </a:prstGeom>
            <a:noFill/>
          </p:spPr>
          <p:txBody>
            <a:bodyPr wrap="square" rtlCol="0">
              <a:spAutoFit/>
            </a:bodyPr>
            <a:lstStyle/>
            <a:p>
              <a:r>
                <a:rPr lang="en-US" altLang="zh-CN" sz="1800" dirty="0">
                  <a:latin typeface="+mn-lt"/>
                </a:rPr>
                <a:t>1</a:t>
              </a:r>
              <a:endParaRPr lang="zh-CN" altLang="en-US" sz="1800" dirty="0">
                <a:latin typeface="+mn-lt"/>
              </a:endParaRPr>
            </a:p>
          </p:txBody>
        </p:sp>
        <p:sp>
          <p:nvSpPr>
            <p:cNvPr id="172" name="文本框 171"/>
            <p:cNvSpPr txBox="1"/>
            <p:nvPr/>
          </p:nvSpPr>
          <p:spPr>
            <a:xfrm>
              <a:off x="5031543" y="3395215"/>
              <a:ext cx="360040" cy="369332"/>
            </a:xfrm>
            <a:prstGeom prst="rect">
              <a:avLst/>
            </a:prstGeom>
            <a:noFill/>
          </p:spPr>
          <p:txBody>
            <a:bodyPr wrap="square" rtlCol="0">
              <a:spAutoFit/>
            </a:bodyPr>
            <a:lstStyle/>
            <a:p>
              <a:r>
                <a:rPr lang="en-US" altLang="zh-CN" sz="1800" dirty="0">
                  <a:latin typeface="+mn-lt"/>
                </a:rPr>
                <a:t>Y</a:t>
              </a:r>
              <a:endParaRPr lang="zh-CN" altLang="en-US" sz="1800" dirty="0">
                <a:latin typeface="+mn-lt"/>
              </a:endParaRPr>
            </a:p>
          </p:txBody>
        </p:sp>
        <p:sp>
          <p:nvSpPr>
            <p:cNvPr id="173" name="文本框 172"/>
            <p:cNvSpPr txBox="1"/>
            <p:nvPr/>
          </p:nvSpPr>
          <p:spPr>
            <a:xfrm>
              <a:off x="8108980" y="6341542"/>
              <a:ext cx="360040" cy="369332"/>
            </a:xfrm>
            <a:prstGeom prst="rect">
              <a:avLst/>
            </a:prstGeom>
            <a:noFill/>
          </p:spPr>
          <p:txBody>
            <a:bodyPr wrap="square" rtlCol="0">
              <a:spAutoFit/>
            </a:bodyPr>
            <a:lstStyle/>
            <a:p>
              <a:r>
                <a:rPr lang="en-US" altLang="zh-CN" sz="1800" dirty="0">
                  <a:latin typeface="+mn-lt"/>
                </a:rPr>
                <a:t>X</a:t>
              </a:r>
              <a:endParaRPr lang="zh-CN" altLang="en-US" sz="1800" dirty="0">
                <a:latin typeface="+mn-lt"/>
              </a:endParaRPr>
            </a:p>
          </p:txBody>
        </p:sp>
      </p:grpSp>
      <p:sp>
        <p:nvSpPr>
          <p:cNvPr id="187" name="Rectangle 3"/>
          <p:cNvSpPr txBox="1">
            <a:spLocks noChangeArrowheads="1"/>
          </p:cNvSpPr>
          <p:nvPr/>
        </p:nvSpPr>
        <p:spPr bwMode="auto">
          <a:xfrm>
            <a:off x="228600" y="957263"/>
            <a:ext cx="8591550" cy="11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Basic idea</a:t>
            </a:r>
          </a:p>
          <a:p>
            <a:pPr lvl="1" algn="just">
              <a:lnSpc>
                <a:spcPct val="95000"/>
              </a:lnSpc>
              <a:spcBef>
                <a:spcPct val="25000"/>
              </a:spcBef>
              <a:spcAft>
                <a:spcPct val="10000"/>
              </a:spcAft>
              <a:buSzPct val="60000"/>
              <a:defRPr/>
            </a:pPr>
            <a:r>
              <a:rPr lang="en-US" altLang="zh-CN" sz="2400" dirty="0">
                <a:cs typeface="ＭＳ Ｐゴシック" charset="-128"/>
              </a:rPr>
              <a:t>Match the nearest neighbor of the new task.</a:t>
            </a:r>
          </a:p>
          <a:p>
            <a:pPr lvl="1" algn="just">
              <a:lnSpc>
                <a:spcPct val="95000"/>
              </a:lnSpc>
              <a:spcBef>
                <a:spcPct val="25000"/>
              </a:spcBef>
              <a:spcAft>
                <a:spcPct val="10000"/>
              </a:spcAft>
              <a:buSzPct val="60000"/>
              <a:defRPr/>
            </a:pPr>
            <a:endParaRPr lang="en-US" altLang="zh-CN" sz="2300" dirty="0">
              <a:latin typeface="+mn-lt"/>
              <a:cs typeface="ＭＳ Ｐゴシック" charset="-128"/>
            </a:endParaRPr>
          </a:p>
        </p:txBody>
      </p:sp>
    </p:spTree>
    <p:extLst>
      <p:ext uri="{BB962C8B-B14F-4D97-AF65-F5344CB8AC3E}">
        <p14:creationId xmlns:p14="http://schemas.microsoft.com/office/powerpoint/2010/main" val="16646654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2" name="Oval 5"/>
              <p:cNvSpPr/>
              <p:nvPr/>
            </p:nvSpPr>
            <p:spPr>
              <a:xfrm>
                <a:off x="1333119" y="3217707"/>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1</m:t>
                          </m:r>
                        </m:sub>
                      </m:sSub>
                    </m:oMath>
                  </m:oMathPara>
                </a14:m>
                <a:endParaRPr lang="en-US" dirty="0"/>
              </a:p>
            </p:txBody>
          </p:sp>
        </mc:Choice>
        <mc:Fallback xmlns="">
          <p:sp>
            <p:nvSpPr>
              <p:cNvPr id="32" name="Oval 5"/>
              <p:cNvSpPr>
                <a:spLocks noRot="1" noChangeAspect="1" noMove="1" noResize="1" noEditPoints="1" noAdjustHandles="1" noChangeArrowheads="1" noChangeShapeType="1" noTextEdit="1"/>
              </p:cNvSpPr>
              <p:nvPr/>
            </p:nvSpPr>
            <p:spPr>
              <a:xfrm>
                <a:off x="1333119" y="3217707"/>
                <a:ext cx="356615" cy="356615"/>
              </a:xfrm>
              <a:prstGeom prst="ellipse">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Oval 6"/>
              <p:cNvSpPr/>
              <p:nvPr/>
            </p:nvSpPr>
            <p:spPr>
              <a:xfrm>
                <a:off x="1331641" y="3838794"/>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2</m:t>
                          </m:r>
                        </m:sub>
                      </m:sSub>
                    </m:oMath>
                  </m:oMathPara>
                </a14:m>
                <a:endParaRPr lang="en-US" dirty="0"/>
              </a:p>
            </p:txBody>
          </p:sp>
        </mc:Choice>
        <mc:Fallback xmlns="">
          <p:sp>
            <p:nvSpPr>
              <p:cNvPr id="33" name="Oval 6"/>
              <p:cNvSpPr>
                <a:spLocks noRot="1" noChangeAspect="1" noMove="1" noResize="1" noEditPoints="1" noAdjustHandles="1" noChangeArrowheads="1" noChangeShapeType="1" noTextEdit="1"/>
              </p:cNvSpPr>
              <p:nvPr/>
            </p:nvSpPr>
            <p:spPr>
              <a:xfrm>
                <a:off x="1331641" y="3838794"/>
                <a:ext cx="356615" cy="356615"/>
              </a:xfrm>
              <a:prstGeom prst="ellipse">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Oval 7"/>
              <p:cNvSpPr/>
              <p:nvPr/>
            </p:nvSpPr>
            <p:spPr>
              <a:xfrm>
                <a:off x="1331640" y="4419406"/>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3</m:t>
                          </m:r>
                        </m:sub>
                      </m:sSub>
                    </m:oMath>
                  </m:oMathPara>
                </a14:m>
                <a:endParaRPr lang="en-US" dirty="0"/>
              </a:p>
            </p:txBody>
          </p:sp>
        </mc:Choice>
        <mc:Fallback xmlns="">
          <p:sp>
            <p:nvSpPr>
              <p:cNvPr id="34" name="Oval 7"/>
              <p:cNvSpPr>
                <a:spLocks noRot="1" noChangeAspect="1" noMove="1" noResize="1" noEditPoints="1" noAdjustHandles="1" noChangeArrowheads="1" noChangeShapeType="1" noTextEdit="1"/>
              </p:cNvSpPr>
              <p:nvPr/>
            </p:nvSpPr>
            <p:spPr>
              <a:xfrm>
                <a:off x="1331640" y="4419406"/>
                <a:ext cx="356615" cy="356615"/>
              </a:xfrm>
              <a:prstGeom prst="ellipse">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Oval 8"/>
              <p:cNvSpPr/>
              <p:nvPr/>
            </p:nvSpPr>
            <p:spPr>
              <a:xfrm>
                <a:off x="2773281" y="3212976"/>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1</m:t>
                          </m:r>
                        </m:sub>
                      </m:sSub>
                    </m:oMath>
                  </m:oMathPara>
                </a14:m>
                <a:endParaRPr lang="en-US" dirty="0"/>
              </a:p>
            </p:txBody>
          </p:sp>
        </mc:Choice>
        <mc:Fallback xmlns="">
          <p:sp>
            <p:nvSpPr>
              <p:cNvPr id="35" name="Oval 8"/>
              <p:cNvSpPr>
                <a:spLocks noRot="1" noChangeAspect="1" noMove="1" noResize="1" noEditPoints="1" noAdjustHandles="1" noChangeArrowheads="1" noChangeShapeType="1" noTextEdit="1"/>
              </p:cNvSpPr>
              <p:nvPr/>
            </p:nvSpPr>
            <p:spPr>
              <a:xfrm>
                <a:off x="2773281" y="3212976"/>
                <a:ext cx="356615" cy="356615"/>
              </a:xfrm>
              <a:prstGeom prst="ellipse">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Oval 9"/>
              <p:cNvSpPr/>
              <p:nvPr/>
            </p:nvSpPr>
            <p:spPr>
              <a:xfrm>
                <a:off x="2773281" y="3837975"/>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2</m:t>
                          </m:r>
                        </m:sub>
                      </m:sSub>
                    </m:oMath>
                  </m:oMathPara>
                </a14:m>
                <a:endParaRPr lang="en-US" dirty="0"/>
              </a:p>
            </p:txBody>
          </p:sp>
        </mc:Choice>
        <mc:Fallback xmlns="">
          <p:sp>
            <p:nvSpPr>
              <p:cNvPr id="36" name="Oval 9"/>
              <p:cNvSpPr>
                <a:spLocks noRot="1" noChangeAspect="1" noMove="1" noResize="1" noEditPoints="1" noAdjustHandles="1" noChangeArrowheads="1" noChangeShapeType="1" noTextEdit="1"/>
              </p:cNvSpPr>
              <p:nvPr/>
            </p:nvSpPr>
            <p:spPr>
              <a:xfrm>
                <a:off x="2773281" y="3837975"/>
                <a:ext cx="356615" cy="356615"/>
              </a:xfrm>
              <a:prstGeom prst="ellipse">
                <a:avLst/>
              </a:prstGeom>
              <a:blipFill>
                <a:blip r:embed="rId7"/>
                <a:stretch>
                  <a:fillRect/>
                </a:stretch>
              </a:blipFill>
            </p:spPr>
            <p:txBody>
              <a:bodyPr/>
              <a:lstStyle/>
              <a:p>
                <a:r>
                  <a:rPr lang="zh-CN" altLang="en-US">
                    <a:noFill/>
                  </a:rPr>
                  <a:t> </a:t>
                </a:r>
              </a:p>
            </p:txBody>
          </p:sp>
        </mc:Fallback>
      </mc:AlternateContent>
      <p:cxnSp>
        <p:nvCxnSpPr>
          <p:cNvPr id="39" name="直接连接符 38"/>
          <p:cNvCxnSpPr>
            <a:stCxn id="33" idx="6"/>
            <a:endCxn id="35" idx="2"/>
          </p:cNvCxnSpPr>
          <p:nvPr/>
        </p:nvCxnSpPr>
        <p:spPr bwMode="auto">
          <a:xfrm flipV="1">
            <a:off x="1688256" y="3391284"/>
            <a:ext cx="1085025" cy="625818"/>
          </a:xfrm>
          <a:prstGeom prst="line">
            <a:avLst/>
          </a:prstGeom>
          <a:solidFill>
            <a:srgbClr val="C0C0C0">
              <a:alpha val="0"/>
            </a:srgbClr>
          </a:solidFill>
          <a:ln w="28575" cap="flat" cmpd="sng" algn="ctr">
            <a:solidFill>
              <a:srgbClr val="FF0000"/>
            </a:solidFill>
            <a:prstDash val="solid"/>
            <a:round/>
            <a:headEnd type="none" w="med" len="med"/>
            <a:tailEnd type="none" w="med" len="med"/>
          </a:ln>
        </p:spPr>
      </p:cxnSp>
      <p:cxnSp>
        <p:nvCxnSpPr>
          <p:cNvPr id="40" name="直接连接符 39"/>
          <p:cNvCxnSpPr>
            <a:endCxn id="35" idx="2"/>
          </p:cNvCxnSpPr>
          <p:nvPr/>
        </p:nvCxnSpPr>
        <p:spPr bwMode="auto">
          <a:xfrm>
            <a:off x="1688255" y="3387174"/>
            <a:ext cx="1085026" cy="4110"/>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41" name="直接连接符 40"/>
          <p:cNvCxnSpPr>
            <a:stCxn id="33" idx="6"/>
            <a:endCxn id="36" idx="2"/>
          </p:cNvCxnSpPr>
          <p:nvPr/>
        </p:nvCxnSpPr>
        <p:spPr bwMode="auto">
          <a:xfrm flipV="1">
            <a:off x="1688256" y="4016283"/>
            <a:ext cx="1085025" cy="819"/>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44" name="Oval 7"/>
              <p:cNvSpPr/>
              <p:nvPr/>
            </p:nvSpPr>
            <p:spPr>
              <a:xfrm>
                <a:off x="1331640" y="5084499"/>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4</m:t>
                          </m:r>
                        </m:sub>
                      </m:sSub>
                    </m:oMath>
                  </m:oMathPara>
                </a14:m>
                <a:endParaRPr lang="en-US" dirty="0"/>
              </a:p>
            </p:txBody>
          </p:sp>
        </mc:Choice>
        <mc:Fallback xmlns="">
          <p:sp>
            <p:nvSpPr>
              <p:cNvPr id="44" name="Oval 7"/>
              <p:cNvSpPr>
                <a:spLocks noRot="1" noChangeAspect="1" noMove="1" noResize="1" noEditPoints="1" noAdjustHandles="1" noChangeArrowheads="1" noChangeShapeType="1" noTextEdit="1"/>
              </p:cNvSpPr>
              <p:nvPr/>
            </p:nvSpPr>
            <p:spPr>
              <a:xfrm>
                <a:off x="1331640" y="5084499"/>
                <a:ext cx="356615" cy="356615"/>
              </a:xfrm>
              <a:prstGeom prst="ellipse">
                <a:avLst/>
              </a:prstGeom>
              <a:blipFill>
                <a:blip r:embed="rId8"/>
                <a:stretch>
                  <a:fillRect/>
                </a:stretch>
              </a:blipFill>
            </p:spPr>
            <p:txBody>
              <a:bodyPr/>
              <a:lstStyle/>
              <a:p>
                <a:r>
                  <a:rPr lang="zh-CN" altLang="en-US">
                    <a:noFill/>
                  </a:rPr>
                  <a:t> </a:t>
                </a:r>
              </a:p>
            </p:txBody>
          </p:sp>
        </mc:Fallback>
      </mc:AlternateContent>
      <p:cxnSp>
        <p:nvCxnSpPr>
          <p:cNvPr id="45" name="直接连接符 44"/>
          <p:cNvCxnSpPr>
            <a:stCxn id="32" idx="6"/>
            <a:endCxn id="36" idx="2"/>
          </p:cNvCxnSpPr>
          <p:nvPr/>
        </p:nvCxnSpPr>
        <p:spPr bwMode="auto">
          <a:xfrm>
            <a:off x="1689734" y="3396015"/>
            <a:ext cx="1083547" cy="620268"/>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48" name="直接连接符 47"/>
          <p:cNvCxnSpPr>
            <a:stCxn id="44" idx="6"/>
            <a:endCxn id="36" idx="2"/>
          </p:cNvCxnSpPr>
          <p:nvPr/>
        </p:nvCxnSpPr>
        <p:spPr bwMode="auto">
          <a:xfrm flipV="1">
            <a:off x="1688255" y="4016283"/>
            <a:ext cx="1085026" cy="1246524"/>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sp>
        <p:nvSpPr>
          <p:cNvPr id="66" name="Title 1"/>
          <p:cNvSpPr>
            <a:spLocks noGrp="1"/>
          </p:cNvSpPr>
          <p:nvPr>
            <p:ph type="title"/>
          </p:nvPr>
        </p:nvSpPr>
        <p:spPr>
          <a:xfrm>
            <a:off x="395536" y="122238"/>
            <a:ext cx="8748464" cy="714375"/>
          </a:xfrm>
        </p:spPr>
        <p:txBody>
          <a:bodyPr/>
          <a:lstStyle/>
          <a:p>
            <a:pPr eaLnBrk="1" hangingPunct="1"/>
            <a:r>
              <a:rPr lang="en-US" altLang="zh-CN" sz="3600" dirty="0"/>
              <a:t>Greedy</a:t>
            </a:r>
            <a:endParaRPr lang="en-US" altLang="zh-CN" sz="3500" dirty="0"/>
          </a:p>
        </p:txBody>
      </p:sp>
      <p:cxnSp>
        <p:nvCxnSpPr>
          <p:cNvPr id="88" name="直接连接符 87"/>
          <p:cNvCxnSpPr>
            <a:stCxn id="44" idx="6"/>
          </p:cNvCxnSpPr>
          <p:nvPr/>
        </p:nvCxnSpPr>
        <p:spPr bwMode="auto">
          <a:xfrm flipV="1">
            <a:off x="1688255" y="3396015"/>
            <a:ext cx="1085024" cy="1866792"/>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91" name="直接连接符 90"/>
          <p:cNvCxnSpPr>
            <a:stCxn id="34" idx="6"/>
          </p:cNvCxnSpPr>
          <p:nvPr/>
        </p:nvCxnSpPr>
        <p:spPr bwMode="auto">
          <a:xfrm flipV="1">
            <a:off x="1688255" y="3396015"/>
            <a:ext cx="1085024" cy="1201699"/>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94" name="直接连接符 93"/>
          <p:cNvCxnSpPr>
            <a:stCxn id="34" idx="6"/>
            <a:endCxn id="36" idx="2"/>
          </p:cNvCxnSpPr>
          <p:nvPr/>
        </p:nvCxnSpPr>
        <p:spPr bwMode="auto">
          <a:xfrm flipV="1">
            <a:off x="1688255" y="4016283"/>
            <a:ext cx="1085026" cy="581431"/>
          </a:xfrm>
          <a:prstGeom prst="line">
            <a:avLst/>
          </a:prstGeom>
          <a:solidFill>
            <a:srgbClr val="C0C0C0">
              <a:alpha val="0"/>
            </a:srgbClr>
          </a:solidFill>
          <a:ln w="28575" cap="flat" cmpd="sng" algn="ctr">
            <a:solidFill>
              <a:srgbClr val="FF0000"/>
            </a:solidFill>
            <a:prstDash val="solid"/>
            <a:round/>
            <a:headEnd type="none" w="med" len="med"/>
            <a:tailEnd type="none" w="med" len="med"/>
          </a:ln>
        </p:spPr>
      </p:cxnSp>
      <p:grpSp>
        <p:nvGrpSpPr>
          <p:cNvPr id="119" name="组合 118"/>
          <p:cNvGrpSpPr/>
          <p:nvPr/>
        </p:nvGrpSpPr>
        <p:grpSpPr>
          <a:xfrm>
            <a:off x="4427984" y="2755309"/>
            <a:ext cx="3437477" cy="3319440"/>
            <a:chOff x="5031543" y="3395215"/>
            <a:chExt cx="3437477" cy="3319440"/>
          </a:xfrm>
        </p:grpSpPr>
        <p:pic>
          <p:nvPicPr>
            <p:cNvPr id="126" name="Picture 11" descr="MCj03118980000[1]"/>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7506716" y="3920217"/>
              <a:ext cx="454530" cy="2138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8" name="Picture 11" descr="MCj03118980000[1]"/>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6065193" y="4847609"/>
              <a:ext cx="456350" cy="2147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4" name="Picture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2120" y="5243397"/>
              <a:ext cx="272080" cy="2739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6"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74686" y="4817847"/>
              <a:ext cx="304386" cy="3021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3" name="Picture 11" descr="MCj03118980000[1]"/>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6537373" y="6193518"/>
              <a:ext cx="456350" cy="2147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4" name="Picture 11" descr="MCj03118980000[1]"/>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6528304" y="4355698"/>
              <a:ext cx="453622" cy="2120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5" name="Text Box 177"/>
            <p:cNvSpPr txBox="1">
              <a:spLocks noChangeArrowheads="1"/>
            </p:cNvSpPr>
            <p:nvPr/>
          </p:nvSpPr>
          <p:spPr bwMode="auto">
            <a:xfrm>
              <a:off x="5436096" y="5435932"/>
              <a:ext cx="1059682"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zh-CN" altLang="en-US" sz="1800" b="1" dirty="0"/>
                <a:t>t</a:t>
              </a:r>
              <a:r>
                <a:rPr lang="zh-CN" altLang="en-US" sz="1800" b="1" baseline="-25000" dirty="0"/>
                <a:t>1</a:t>
              </a:r>
              <a:r>
                <a:rPr lang="zh-CN" altLang="en-US" sz="1800" b="1" dirty="0"/>
                <a:t>（</a:t>
              </a:r>
              <a:r>
                <a:rPr lang="en-US" altLang="zh-CN" sz="1800" b="1" dirty="0"/>
                <a:t>1</a:t>
              </a:r>
              <a:r>
                <a:rPr lang="zh-CN" altLang="en-US" sz="1800" b="1" dirty="0"/>
                <a:t>，</a:t>
              </a:r>
              <a:r>
                <a:rPr lang="en-US" altLang="zh-CN" sz="1800" b="1" dirty="0"/>
                <a:t>2</a:t>
              </a:r>
              <a:r>
                <a:rPr lang="zh-CN" altLang="en-US" sz="1800" b="1" dirty="0"/>
                <a:t>）</a:t>
              </a:r>
              <a:endParaRPr lang="zh-CN" altLang="en-US" sz="1800" b="1" baseline="-25000" dirty="0"/>
            </a:p>
          </p:txBody>
        </p:sp>
        <p:grpSp>
          <p:nvGrpSpPr>
            <p:cNvPr id="146" name="组合 145"/>
            <p:cNvGrpSpPr/>
            <p:nvPr/>
          </p:nvGrpSpPr>
          <p:grpSpPr>
            <a:xfrm>
              <a:off x="5364088" y="3509850"/>
              <a:ext cx="2952328" cy="2871478"/>
              <a:chOff x="5148064" y="3437842"/>
              <a:chExt cx="2952328" cy="2871478"/>
            </a:xfrm>
          </p:grpSpPr>
          <p:cxnSp>
            <p:nvCxnSpPr>
              <p:cNvPr id="174" name="直接箭头连接符 173"/>
              <p:cNvCxnSpPr/>
              <p:nvPr/>
            </p:nvCxnSpPr>
            <p:spPr bwMode="auto">
              <a:xfrm flipV="1">
                <a:off x="5148064" y="3437842"/>
                <a:ext cx="0" cy="2871478"/>
              </a:xfrm>
              <a:prstGeom prst="straightConnector1">
                <a:avLst/>
              </a:prstGeom>
              <a:solidFill>
                <a:srgbClr val="C0C0C0">
                  <a:alpha val="0"/>
                </a:srgbClr>
              </a:solidFill>
              <a:ln w="28575" cap="flat" cmpd="sng" algn="ctr">
                <a:solidFill>
                  <a:schemeClr val="tx1"/>
                </a:solidFill>
                <a:prstDash val="solid"/>
                <a:round/>
                <a:headEnd type="none" w="med" len="med"/>
                <a:tailEnd type="arrow" w="med" len="lg"/>
              </a:ln>
              <a:effectLst/>
            </p:spPr>
          </p:cxnSp>
          <p:cxnSp>
            <p:nvCxnSpPr>
              <p:cNvPr id="175" name="直接箭头连接符 174"/>
              <p:cNvCxnSpPr/>
              <p:nvPr/>
            </p:nvCxnSpPr>
            <p:spPr bwMode="auto">
              <a:xfrm>
                <a:off x="5148064" y="6309320"/>
                <a:ext cx="2952328" cy="0"/>
              </a:xfrm>
              <a:prstGeom prst="straightConnector1">
                <a:avLst/>
              </a:prstGeom>
              <a:solidFill>
                <a:srgbClr val="C0C0C0">
                  <a:alpha val="0"/>
                </a:srgbClr>
              </a:solidFill>
              <a:ln w="28575" cap="flat" cmpd="sng" algn="ctr">
                <a:solidFill>
                  <a:schemeClr val="tx1"/>
                </a:solidFill>
                <a:prstDash val="solid"/>
                <a:round/>
                <a:headEnd type="none" w="med" len="med"/>
                <a:tailEnd type="arrow" w="med" len="lg"/>
              </a:ln>
              <a:effectLst/>
            </p:spPr>
          </p:cxnSp>
          <p:cxnSp>
            <p:nvCxnSpPr>
              <p:cNvPr id="176" name="直接连接符 175"/>
              <p:cNvCxnSpPr/>
              <p:nvPr/>
            </p:nvCxnSpPr>
            <p:spPr bwMode="auto">
              <a:xfrm>
                <a:off x="5148064" y="393305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77" name="直接连接符 176"/>
              <p:cNvCxnSpPr/>
              <p:nvPr/>
            </p:nvCxnSpPr>
            <p:spPr bwMode="auto">
              <a:xfrm>
                <a:off x="5148064" y="580526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78" name="直接连接符 177"/>
              <p:cNvCxnSpPr/>
              <p:nvPr/>
            </p:nvCxnSpPr>
            <p:spPr bwMode="auto">
              <a:xfrm>
                <a:off x="5148064" y="532003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79" name="直接连接符 178"/>
              <p:cNvCxnSpPr/>
              <p:nvPr/>
            </p:nvCxnSpPr>
            <p:spPr bwMode="auto">
              <a:xfrm>
                <a:off x="5148064" y="436510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80" name="直接连接符 179"/>
              <p:cNvCxnSpPr/>
              <p:nvPr/>
            </p:nvCxnSpPr>
            <p:spPr bwMode="auto">
              <a:xfrm>
                <a:off x="5148064" y="4817848"/>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grpSp>
            <p:nvGrpSpPr>
              <p:cNvPr id="181" name="组合 180"/>
              <p:cNvGrpSpPr/>
              <p:nvPr/>
            </p:nvGrpSpPr>
            <p:grpSpPr>
              <a:xfrm rot="16200000">
                <a:off x="6511217" y="5306207"/>
                <a:ext cx="72008" cy="1934218"/>
                <a:chOff x="5300464" y="4023446"/>
                <a:chExt cx="72008" cy="1934218"/>
              </a:xfrm>
            </p:grpSpPr>
            <p:cxnSp>
              <p:nvCxnSpPr>
                <p:cNvPr id="182" name="直接连接符 181"/>
                <p:cNvCxnSpPr/>
                <p:nvPr/>
              </p:nvCxnSpPr>
              <p:spPr bwMode="auto">
                <a:xfrm>
                  <a:off x="5300464" y="402344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83" name="直接连接符 182"/>
                <p:cNvCxnSpPr/>
                <p:nvPr/>
              </p:nvCxnSpPr>
              <p:spPr bwMode="auto">
                <a:xfrm>
                  <a:off x="5300464" y="595766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84" name="直接连接符 183"/>
                <p:cNvCxnSpPr/>
                <p:nvPr/>
              </p:nvCxnSpPr>
              <p:spPr bwMode="auto">
                <a:xfrm>
                  <a:off x="5300464" y="547243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85" name="直接连接符 184"/>
                <p:cNvCxnSpPr/>
                <p:nvPr/>
              </p:nvCxnSpPr>
              <p:spPr bwMode="auto">
                <a:xfrm>
                  <a:off x="5300464" y="451750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86" name="直接连接符 185"/>
                <p:cNvCxnSpPr/>
                <p:nvPr/>
              </p:nvCxnSpPr>
              <p:spPr bwMode="auto">
                <a:xfrm>
                  <a:off x="5300464" y="4970248"/>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grpSp>
        </p:grpSp>
        <p:sp>
          <p:nvSpPr>
            <p:cNvPr id="155" name="Text Box 177"/>
            <p:cNvSpPr txBox="1">
              <a:spLocks noChangeArrowheads="1"/>
            </p:cNvSpPr>
            <p:nvPr/>
          </p:nvSpPr>
          <p:spPr bwMode="auto">
            <a:xfrm>
              <a:off x="5919271" y="5062387"/>
              <a:ext cx="1059682"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zh-CN" altLang="en-US" sz="1800" b="1" dirty="0"/>
                <a:t>t</a:t>
              </a:r>
              <a:r>
                <a:rPr lang="en-US" altLang="zh-CN" sz="1800" baseline="-25000" dirty="0"/>
                <a:t>2</a:t>
              </a:r>
              <a:r>
                <a:rPr lang="zh-CN" altLang="en-US" sz="1800" b="1" dirty="0"/>
                <a:t>（</a:t>
              </a:r>
              <a:r>
                <a:rPr lang="en-US" altLang="zh-CN" sz="1800" dirty="0"/>
                <a:t>2</a:t>
              </a:r>
              <a:r>
                <a:rPr lang="zh-CN" altLang="en-US" sz="1800" b="1" dirty="0"/>
                <a:t>，</a:t>
              </a:r>
              <a:r>
                <a:rPr lang="en-US" altLang="zh-CN" sz="1800" dirty="0"/>
                <a:t>3</a:t>
              </a:r>
              <a:r>
                <a:rPr lang="zh-CN" altLang="en-US" sz="1800" b="1" dirty="0"/>
                <a:t>）</a:t>
              </a:r>
              <a:endParaRPr lang="zh-CN" altLang="en-US" sz="1800" b="1" baseline="-25000" dirty="0"/>
            </a:p>
          </p:txBody>
        </p:sp>
        <p:sp>
          <p:nvSpPr>
            <p:cNvPr id="156" name="Text Box 177"/>
            <p:cNvSpPr txBox="1">
              <a:spLocks noChangeArrowheads="1"/>
            </p:cNvSpPr>
            <p:nvPr/>
          </p:nvSpPr>
          <p:spPr bwMode="auto">
            <a:xfrm>
              <a:off x="5820268" y="4505879"/>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2</a:t>
              </a:r>
              <a:r>
                <a:rPr lang="zh-CN" altLang="en-US" sz="1800" b="1" dirty="0"/>
                <a:t>（</a:t>
              </a:r>
              <a:r>
                <a:rPr lang="en-US" altLang="zh-CN" sz="1800" dirty="0"/>
                <a:t>2</a:t>
              </a:r>
              <a:r>
                <a:rPr lang="zh-CN" altLang="en-US" sz="1800" b="1" dirty="0"/>
                <a:t>，</a:t>
              </a:r>
              <a:r>
                <a:rPr lang="en-US" altLang="zh-CN" sz="1800" dirty="0"/>
                <a:t>3</a:t>
              </a:r>
              <a:r>
                <a:rPr lang="zh-CN" altLang="en-US" sz="1800" b="1" dirty="0"/>
                <a:t>）</a:t>
              </a:r>
              <a:endParaRPr lang="zh-CN" altLang="en-US" sz="1800" b="1" baseline="-25000" dirty="0"/>
            </a:p>
          </p:txBody>
        </p:sp>
        <p:sp>
          <p:nvSpPr>
            <p:cNvPr id="157" name="Text Box 177"/>
            <p:cNvSpPr txBox="1">
              <a:spLocks noChangeArrowheads="1"/>
            </p:cNvSpPr>
            <p:nvPr/>
          </p:nvSpPr>
          <p:spPr bwMode="auto">
            <a:xfrm>
              <a:off x="6156210" y="4053999"/>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3</a:t>
              </a:r>
              <a:r>
                <a:rPr lang="zh-CN" altLang="en-US" sz="1800" b="1" dirty="0"/>
                <a:t>（</a:t>
              </a:r>
              <a:r>
                <a:rPr lang="en-US" altLang="zh-CN" sz="1800" dirty="0"/>
                <a:t>3</a:t>
              </a:r>
              <a:r>
                <a:rPr lang="zh-CN" altLang="en-US" sz="1800" b="1" dirty="0"/>
                <a:t>，</a:t>
              </a:r>
              <a:r>
                <a:rPr lang="en-US" altLang="zh-CN" sz="1800" dirty="0"/>
                <a:t>4</a:t>
              </a:r>
              <a:r>
                <a:rPr lang="zh-CN" altLang="en-US" sz="1800" b="1" dirty="0"/>
                <a:t>）</a:t>
              </a:r>
              <a:endParaRPr lang="zh-CN" altLang="en-US" sz="1800" b="1" baseline="-25000" dirty="0"/>
            </a:p>
          </p:txBody>
        </p:sp>
        <p:sp>
          <p:nvSpPr>
            <p:cNvPr id="158" name="Text Box 177"/>
            <p:cNvSpPr txBox="1">
              <a:spLocks noChangeArrowheads="1"/>
            </p:cNvSpPr>
            <p:nvPr/>
          </p:nvSpPr>
          <p:spPr bwMode="auto">
            <a:xfrm>
              <a:off x="6190410" y="5903480"/>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1</a:t>
              </a:r>
              <a:r>
                <a:rPr lang="zh-CN" altLang="en-US" sz="1800" b="1" dirty="0"/>
                <a:t>（</a:t>
              </a:r>
              <a:r>
                <a:rPr lang="en-US" altLang="zh-CN" sz="1800" dirty="0"/>
                <a:t>3</a:t>
              </a:r>
              <a:r>
                <a:rPr lang="zh-CN" altLang="en-US" sz="1800" b="1" dirty="0"/>
                <a:t>，</a:t>
              </a:r>
              <a:r>
                <a:rPr lang="en-US" altLang="zh-CN" sz="1800" dirty="0"/>
                <a:t>0</a:t>
              </a:r>
              <a:r>
                <a:rPr lang="zh-CN" altLang="en-US" sz="1800" b="1" dirty="0"/>
                <a:t>）</a:t>
              </a:r>
              <a:endParaRPr lang="zh-CN" altLang="en-US" sz="1800" b="1" baseline="-25000" dirty="0"/>
            </a:p>
          </p:txBody>
        </p:sp>
        <p:sp>
          <p:nvSpPr>
            <p:cNvPr id="159" name="Text Box 177"/>
            <p:cNvSpPr txBox="1">
              <a:spLocks noChangeArrowheads="1"/>
            </p:cNvSpPr>
            <p:nvPr/>
          </p:nvSpPr>
          <p:spPr bwMode="auto">
            <a:xfrm>
              <a:off x="7218431" y="3593372"/>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4</a:t>
              </a:r>
              <a:r>
                <a:rPr lang="zh-CN" altLang="en-US" sz="1800" b="1" dirty="0"/>
                <a:t>（</a:t>
              </a:r>
              <a:r>
                <a:rPr lang="en-US" altLang="zh-CN" sz="1800" dirty="0"/>
                <a:t>5</a:t>
              </a:r>
              <a:r>
                <a:rPr lang="zh-CN" altLang="en-US" sz="1800" b="1" dirty="0"/>
                <a:t>，</a:t>
              </a:r>
              <a:r>
                <a:rPr lang="en-US" altLang="zh-CN" sz="1800" dirty="0"/>
                <a:t>5</a:t>
              </a:r>
              <a:r>
                <a:rPr lang="zh-CN" altLang="en-US" sz="1800" b="1" dirty="0"/>
                <a:t>）</a:t>
              </a:r>
              <a:endParaRPr lang="zh-CN" altLang="en-US" sz="1800" b="1" baseline="-25000" dirty="0"/>
            </a:p>
          </p:txBody>
        </p:sp>
        <p:sp>
          <p:nvSpPr>
            <p:cNvPr id="162" name="文本框 161"/>
            <p:cNvSpPr txBox="1"/>
            <p:nvPr/>
          </p:nvSpPr>
          <p:spPr>
            <a:xfrm>
              <a:off x="5034120" y="3846169"/>
              <a:ext cx="360040" cy="369332"/>
            </a:xfrm>
            <a:prstGeom prst="rect">
              <a:avLst/>
            </a:prstGeom>
            <a:noFill/>
          </p:spPr>
          <p:txBody>
            <a:bodyPr wrap="square" rtlCol="0">
              <a:spAutoFit/>
            </a:bodyPr>
            <a:lstStyle/>
            <a:p>
              <a:r>
                <a:rPr lang="en-US" altLang="zh-CN" sz="1800" dirty="0">
                  <a:latin typeface="+mn-lt"/>
                </a:rPr>
                <a:t>5</a:t>
              </a:r>
              <a:endParaRPr lang="zh-CN" altLang="en-US" sz="1800" dirty="0">
                <a:latin typeface="+mn-lt"/>
              </a:endParaRPr>
            </a:p>
          </p:txBody>
        </p:sp>
        <p:sp>
          <p:nvSpPr>
            <p:cNvPr id="163" name="文本框 162"/>
            <p:cNvSpPr txBox="1"/>
            <p:nvPr/>
          </p:nvSpPr>
          <p:spPr>
            <a:xfrm>
              <a:off x="5031543" y="4249774"/>
              <a:ext cx="360040" cy="369332"/>
            </a:xfrm>
            <a:prstGeom prst="rect">
              <a:avLst/>
            </a:prstGeom>
            <a:noFill/>
          </p:spPr>
          <p:txBody>
            <a:bodyPr wrap="square" rtlCol="0">
              <a:spAutoFit/>
            </a:bodyPr>
            <a:lstStyle/>
            <a:p>
              <a:r>
                <a:rPr lang="en-US" altLang="zh-CN" sz="1800" dirty="0">
                  <a:latin typeface="+mn-lt"/>
                </a:rPr>
                <a:t>4</a:t>
              </a:r>
              <a:endParaRPr lang="zh-CN" altLang="en-US" sz="1800" dirty="0">
                <a:latin typeface="+mn-lt"/>
              </a:endParaRPr>
            </a:p>
          </p:txBody>
        </p:sp>
        <p:sp>
          <p:nvSpPr>
            <p:cNvPr id="164" name="文本框 163"/>
            <p:cNvSpPr txBox="1"/>
            <p:nvPr/>
          </p:nvSpPr>
          <p:spPr>
            <a:xfrm>
              <a:off x="5034881" y="4729335"/>
              <a:ext cx="360040" cy="369332"/>
            </a:xfrm>
            <a:prstGeom prst="rect">
              <a:avLst/>
            </a:prstGeom>
            <a:noFill/>
          </p:spPr>
          <p:txBody>
            <a:bodyPr wrap="square" rtlCol="0">
              <a:spAutoFit/>
            </a:bodyPr>
            <a:lstStyle/>
            <a:p>
              <a:r>
                <a:rPr lang="en-US" altLang="zh-CN" sz="1800" dirty="0">
                  <a:latin typeface="+mn-lt"/>
                </a:rPr>
                <a:t>3</a:t>
              </a:r>
              <a:endParaRPr lang="zh-CN" altLang="en-US" sz="1800" dirty="0">
                <a:latin typeface="+mn-lt"/>
              </a:endParaRPr>
            </a:p>
          </p:txBody>
        </p:sp>
        <p:sp>
          <p:nvSpPr>
            <p:cNvPr id="165" name="文本框 164"/>
            <p:cNvSpPr txBox="1"/>
            <p:nvPr/>
          </p:nvSpPr>
          <p:spPr>
            <a:xfrm>
              <a:off x="5034881" y="5215687"/>
              <a:ext cx="360040" cy="369332"/>
            </a:xfrm>
            <a:prstGeom prst="rect">
              <a:avLst/>
            </a:prstGeom>
            <a:noFill/>
          </p:spPr>
          <p:txBody>
            <a:bodyPr wrap="square" rtlCol="0">
              <a:spAutoFit/>
            </a:bodyPr>
            <a:lstStyle/>
            <a:p>
              <a:r>
                <a:rPr lang="en-US" altLang="zh-CN" sz="1800" dirty="0">
                  <a:latin typeface="+mn-lt"/>
                </a:rPr>
                <a:t>2</a:t>
              </a:r>
              <a:endParaRPr lang="zh-CN" altLang="en-US" sz="1800" dirty="0">
                <a:latin typeface="+mn-lt"/>
              </a:endParaRPr>
            </a:p>
          </p:txBody>
        </p:sp>
        <p:sp>
          <p:nvSpPr>
            <p:cNvPr id="166" name="文本框 165"/>
            <p:cNvSpPr txBox="1"/>
            <p:nvPr/>
          </p:nvSpPr>
          <p:spPr>
            <a:xfrm>
              <a:off x="5036100" y="5698695"/>
              <a:ext cx="360040" cy="369332"/>
            </a:xfrm>
            <a:prstGeom prst="rect">
              <a:avLst/>
            </a:prstGeom>
            <a:noFill/>
          </p:spPr>
          <p:txBody>
            <a:bodyPr wrap="square" rtlCol="0">
              <a:spAutoFit/>
            </a:bodyPr>
            <a:lstStyle/>
            <a:p>
              <a:r>
                <a:rPr lang="en-US" altLang="zh-CN" sz="1800" dirty="0">
                  <a:latin typeface="+mn-lt"/>
                </a:rPr>
                <a:t>1</a:t>
              </a:r>
              <a:endParaRPr lang="zh-CN" altLang="en-US" sz="1800" dirty="0">
                <a:latin typeface="+mn-lt"/>
              </a:endParaRPr>
            </a:p>
          </p:txBody>
        </p:sp>
        <p:sp>
          <p:nvSpPr>
            <p:cNvPr id="167" name="文本框 166"/>
            <p:cNvSpPr txBox="1"/>
            <p:nvPr/>
          </p:nvSpPr>
          <p:spPr>
            <a:xfrm>
              <a:off x="7550334" y="6345323"/>
              <a:ext cx="360040" cy="369332"/>
            </a:xfrm>
            <a:prstGeom prst="rect">
              <a:avLst/>
            </a:prstGeom>
            <a:noFill/>
          </p:spPr>
          <p:txBody>
            <a:bodyPr wrap="square" rtlCol="0">
              <a:spAutoFit/>
            </a:bodyPr>
            <a:lstStyle/>
            <a:p>
              <a:r>
                <a:rPr lang="en-US" altLang="zh-CN" sz="1800" dirty="0">
                  <a:latin typeface="+mn-lt"/>
                </a:rPr>
                <a:t>5</a:t>
              </a:r>
              <a:endParaRPr lang="zh-CN" altLang="en-US" sz="1800" dirty="0">
                <a:latin typeface="+mn-lt"/>
              </a:endParaRPr>
            </a:p>
          </p:txBody>
        </p:sp>
        <p:sp>
          <p:nvSpPr>
            <p:cNvPr id="168" name="文本框 167"/>
            <p:cNvSpPr txBox="1"/>
            <p:nvPr/>
          </p:nvSpPr>
          <p:spPr>
            <a:xfrm>
              <a:off x="7082669" y="6345323"/>
              <a:ext cx="360040" cy="369332"/>
            </a:xfrm>
            <a:prstGeom prst="rect">
              <a:avLst/>
            </a:prstGeom>
            <a:noFill/>
          </p:spPr>
          <p:txBody>
            <a:bodyPr wrap="square" rtlCol="0">
              <a:spAutoFit/>
            </a:bodyPr>
            <a:lstStyle/>
            <a:p>
              <a:r>
                <a:rPr lang="en-US" altLang="zh-CN" sz="1800" dirty="0">
                  <a:latin typeface="+mn-lt"/>
                </a:rPr>
                <a:t>4</a:t>
              </a:r>
              <a:endParaRPr lang="zh-CN" altLang="en-US" sz="1800" dirty="0">
                <a:latin typeface="+mn-lt"/>
              </a:endParaRPr>
            </a:p>
          </p:txBody>
        </p:sp>
        <p:sp>
          <p:nvSpPr>
            <p:cNvPr id="169" name="文本框 168"/>
            <p:cNvSpPr txBox="1"/>
            <p:nvPr/>
          </p:nvSpPr>
          <p:spPr>
            <a:xfrm>
              <a:off x="6621886" y="6345323"/>
              <a:ext cx="360040" cy="369332"/>
            </a:xfrm>
            <a:prstGeom prst="rect">
              <a:avLst/>
            </a:prstGeom>
            <a:noFill/>
          </p:spPr>
          <p:txBody>
            <a:bodyPr wrap="square" rtlCol="0">
              <a:spAutoFit/>
            </a:bodyPr>
            <a:lstStyle/>
            <a:p>
              <a:r>
                <a:rPr lang="en-US" altLang="zh-CN" sz="1800" dirty="0">
                  <a:latin typeface="+mn-lt"/>
                </a:rPr>
                <a:t>3</a:t>
              </a:r>
              <a:endParaRPr lang="zh-CN" altLang="en-US" sz="1800" dirty="0">
                <a:latin typeface="+mn-lt"/>
              </a:endParaRPr>
            </a:p>
          </p:txBody>
        </p:sp>
        <p:sp>
          <p:nvSpPr>
            <p:cNvPr id="170" name="文本框 169"/>
            <p:cNvSpPr txBox="1"/>
            <p:nvPr/>
          </p:nvSpPr>
          <p:spPr>
            <a:xfrm>
              <a:off x="6132114" y="6345323"/>
              <a:ext cx="360040" cy="369332"/>
            </a:xfrm>
            <a:prstGeom prst="rect">
              <a:avLst/>
            </a:prstGeom>
            <a:noFill/>
          </p:spPr>
          <p:txBody>
            <a:bodyPr wrap="square" rtlCol="0">
              <a:spAutoFit/>
            </a:bodyPr>
            <a:lstStyle/>
            <a:p>
              <a:r>
                <a:rPr lang="en-US" altLang="zh-CN" sz="1800" dirty="0">
                  <a:latin typeface="+mn-lt"/>
                </a:rPr>
                <a:t>2</a:t>
              </a:r>
              <a:endParaRPr lang="zh-CN" altLang="en-US" sz="1800" dirty="0">
                <a:latin typeface="+mn-lt"/>
              </a:endParaRPr>
            </a:p>
          </p:txBody>
        </p:sp>
        <p:sp>
          <p:nvSpPr>
            <p:cNvPr id="171" name="文本框 170"/>
            <p:cNvSpPr txBox="1"/>
            <p:nvPr/>
          </p:nvSpPr>
          <p:spPr>
            <a:xfrm>
              <a:off x="5652120" y="6345323"/>
              <a:ext cx="360040" cy="369332"/>
            </a:xfrm>
            <a:prstGeom prst="rect">
              <a:avLst/>
            </a:prstGeom>
            <a:noFill/>
          </p:spPr>
          <p:txBody>
            <a:bodyPr wrap="square" rtlCol="0">
              <a:spAutoFit/>
            </a:bodyPr>
            <a:lstStyle/>
            <a:p>
              <a:r>
                <a:rPr lang="en-US" altLang="zh-CN" sz="1800" dirty="0">
                  <a:latin typeface="+mn-lt"/>
                </a:rPr>
                <a:t>1</a:t>
              </a:r>
              <a:endParaRPr lang="zh-CN" altLang="en-US" sz="1800" dirty="0">
                <a:latin typeface="+mn-lt"/>
              </a:endParaRPr>
            </a:p>
          </p:txBody>
        </p:sp>
        <p:sp>
          <p:nvSpPr>
            <p:cNvPr id="172" name="文本框 171"/>
            <p:cNvSpPr txBox="1"/>
            <p:nvPr/>
          </p:nvSpPr>
          <p:spPr>
            <a:xfrm>
              <a:off x="5031543" y="3395215"/>
              <a:ext cx="360040" cy="369332"/>
            </a:xfrm>
            <a:prstGeom prst="rect">
              <a:avLst/>
            </a:prstGeom>
            <a:noFill/>
          </p:spPr>
          <p:txBody>
            <a:bodyPr wrap="square" rtlCol="0">
              <a:spAutoFit/>
            </a:bodyPr>
            <a:lstStyle/>
            <a:p>
              <a:r>
                <a:rPr lang="en-US" altLang="zh-CN" sz="1800" dirty="0">
                  <a:latin typeface="+mn-lt"/>
                </a:rPr>
                <a:t>Y</a:t>
              </a:r>
              <a:endParaRPr lang="zh-CN" altLang="en-US" sz="1800" dirty="0">
                <a:latin typeface="+mn-lt"/>
              </a:endParaRPr>
            </a:p>
          </p:txBody>
        </p:sp>
        <p:sp>
          <p:nvSpPr>
            <p:cNvPr id="173" name="文本框 172"/>
            <p:cNvSpPr txBox="1"/>
            <p:nvPr/>
          </p:nvSpPr>
          <p:spPr>
            <a:xfrm>
              <a:off x="8108980" y="6341542"/>
              <a:ext cx="360040" cy="369332"/>
            </a:xfrm>
            <a:prstGeom prst="rect">
              <a:avLst/>
            </a:prstGeom>
            <a:noFill/>
          </p:spPr>
          <p:txBody>
            <a:bodyPr wrap="square" rtlCol="0">
              <a:spAutoFit/>
            </a:bodyPr>
            <a:lstStyle/>
            <a:p>
              <a:r>
                <a:rPr lang="en-US" altLang="zh-CN" sz="1800" dirty="0">
                  <a:latin typeface="+mn-lt"/>
                </a:rPr>
                <a:t>X</a:t>
              </a:r>
              <a:endParaRPr lang="zh-CN" altLang="en-US" sz="1800" dirty="0">
                <a:latin typeface="+mn-lt"/>
              </a:endParaRPr>
            </a:p>
          </p:txBody>
        </p:sp>
      </p:grpSp>
      <p:sp>
        <p:nvSpPr>
          <p:cNvPr id="187" name="Rectangle 3"/>
          <p:cNvSpPr txBox="1">
            <a:spLocks noChangeArrowheads="1"/>
          </p:cNvSpPr>
          <p:nvPr/>
        </p:nvSpPr>
        <p:spPr bwMode="auto">
          <a:xfrm>
            <a:off x="228600" y="957263"/>
            <a:ext cx="8591550" cy="11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Basic idea</a:t>
            </a:r>
          </a:p>
          <a:p>
            <a:pPr lvl="1" algn="just">
              <a:lnSpc>
                <a:spcPct val="95000"/>
              </a:lnSpc>
              <a:spcBef>
                <a:spcPct val="25000"/>
              </a:spcBef>
              <a:spcAft>
                <a:spcPct val="10000"/>
              </a:spcAft>
              <a:buSzPct val="60000"/>
              <a:defRPr/>
            </a:pPr>
            <a:r>
              <a:rPr lang="en-US" altLang="zh-CN" sz="2400" dirty="0">
                <a:cs typeface="ＭＳ Ｐゴシック" charset="-128"/>
              </a:rPr>
              <a:t>Match the nearest neighbor of the new task.</a:t>
            </a:r>
          </a:p>
          <a:p>
            <a:pPr lvl="1" algn="just">
              <a:lnSpc>
                <a:spcPct val="95000"/>
              </a:lnSpc>
              <a:spcBef>
                <a:spcPct val="25000"/>
              </a:spcBef>
              <a:spcAft>
                <a:spcPct val="10000"/>
              </a:spcAft>
              <a:buSzPct val="60000"/>
              <a:defRPr/>
            </a:pPr>
            <a:endParaRPr lang="en-US" altLang="zh-CN" sz="2300" dirty="0">
              <a:latin typeface="+mn-lt"/>
              <a:cs typeface="ＭＳ Ｐゴシック" charset="-128"/>
            </a:endParaRPr>
          </a:p>
        </p:txBody>
      </p:sp>
    </p:spTree>
    <p:extLst>
      <p:ext uri="{BB962C8B-B14F-4D97-AF65-F5344CB8AC3E}">
        <p14:creationId xmlns:p14="http://schemas.microsoft.com/office/powerpoint/2010/main" val="33409761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2" name="Oval 5"/>
              <p:cNvSpPr/>
              <p:nvPr/>
            </p:nvSpPr>
            <p:spPr>
              <a:xfrm>
                <a:off x="1333119" y="3217707"/>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1</m:t>
                          </m:r>
                        </m:sub>
                      </m:sSub>
                    </m:oMath>
                  </m:oMathPara>
                </a14:m>
                <a:endParaRPr lang="en-US" dirty="0"/>
              </a:p>
            </p:txBody>
          </p:sp>
        </mc:Choice>
        <mc:Fallback xmlns="">
          <p:sp>
            <p:nvSpPr>
              <p:cNvPr id="32" name="Oval 5"/>
              <p:cNvSpPr>
                <a:spLocks noRot="1" noChangeAspect="1" noMove="1" noResize="1" noEditPoints="1" noAdjustHandles="1" noChangeArrowheads="1" noChangeShapeType="1" noTextEdit="1"/>
              </p:cNvSpPr>
              <p:nvPr/>
            </p:nvSpPr>
            <p:spPr>
              <a:xfrm>
                <a:off x="1333119" y="3217707"/>
                <a:ext cx="356615" cy="356615"/>
              </a:xfrm>
              <a:prstGeom prst="ellipse">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Oval 6"/>
              <p:cNvSpPr/>
              <p:nvPr/>
            </p:nvSpPr>
            <p:spPr>
              <a:xfrm>
                <a:off x="1331641" y="3838794"/>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2</m:t>
                          </m:r>
                        </m:sub>
                      </m:sSub>
                    </m:oMath>
                  </m:oMathPara>
                </a14:m>
                <a:endParaRPr lang="en-US" dirty="0"/>
              </a:p>
            </p:txBody>
          </p:sp>
        </mc:Choice>
        <mc:Fallback xmlns="">
          <p:sp>
            <p:nvSpPr>
              <p:cNvPr id="33" name="Oval 6"/>
              <p:cNvSpPr>
                <a:spLocks noRot="1" noChangeAspect="1" noMove="1" noResize="1" noEditPoints="1" noAdjustHandles="1" noChangeArrowheads="1" noChangeShapeType="1" noTextEdit="1"/>
              </p:cNvSpPr>
              <p:nvPr/>
            </p:nvSpPr>
            <p:spPr>
              <a:xfrm>
                <a:off x="1331641" y="3838794"/>
                <a:ext cx="356615" cy="356615"/>
              </a:xfrm>
              <a:prstGeom prst="ellipse">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Oval 7"/>
              <p:cNvSpPr/>
              <p:nvPr/>
            </p:nvSpPr>
            <p:spPr>
              <a:xfrm>
                <a:off x="1331640" y="4419406"/>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3</m:t>
                          </m:r>
                        </m:sub>
                      </m:sSub>
                    </m:oMath>
                  </m:oMathPara>
                </a14:m>
                <a:endParaRPr lang="en-US" dirty="0"/>
              </a:p>
            </p:txBody>
          </p:sp>
        </mc:Choice>
        <mc:Fallback xmlns="">
          <p:sp>
            <p:nvSpPr>
              <p:cNvPr id="34" name="Oval 7"/>
              <p:cNvSpPr>
                <a:spLocks noRot="1" noChangeAspect="1" noMove="1" noResize="1" noEditPoints="1" noAdjustHandles="1" noChangeArrowheads="1" noChangeShapeType="1" noTextEdit="1"/>
              </p:cNvSpPr>
              <p:nvPr/>
            </p:nvSpPr>
            <p:spPr>
              <a:xfrm>
                <a:off x="1331640" y="4419406"/>
                <a:ext cx="356615" cy="356615"/>
              </a:xfrm>
              <a:prstGeom prst="ellipse">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Oval 8"/>
              <p:cNvSpPr/>
              <p:nvPr/>
            </p:nvSpPr>
            <p:spPr>
              <a:xfrm>
                <a:off x="2773281" y="3212976"/>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1</m:t>
                          </m:r>
                        </m:sub>
                      </m:sSub>
                    </m:oMath>
                  </m:oMathPara>
                </a14:m>
                <a:endParaRPr lang="en-US" dirty="0"/>
              </a:p>
            </p:txBody>
          </p:sp>
        </mc:Choice>
        <mc:Fallback xmlns="">
          <p:sp>
            <p:nvSpPr>
              <p:cNvPr id="35" name="Oval 8"/>
              <p:cNvSpPr>
                <a:spLocks noRot="1" noChangeAspect="1" noMove="1" noResize="1" noEditPoints="1" noAdjustHandles="1" noChangeArrowheads="1" noChangeShapeType="1" noTextEdit="1"/>
              </p:cNvSpPr>
              <p:nvPr/>
            </p:nvSpPr>
            <p:spPr>
              <a:xfrm>
                <a:off x="2773281" y="3212976"/>
                <a:ext cx="356615" cy="356615"/>
              </a:xfrm>
              <a:prstGeom prst="ellipse">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Oval 9"/>
              <p:cNvSpPr/>
              <p:nvPr/>
            </p:nvSpPr>
            <p:spPr>
              <a:xfrm>
                <a:off x="2773281" y="3837975"/>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2</m:t>
                          </m:r>
                        </m:sub>
                      </m:sSub>
                    </m:oMath>
                  </m:oMathPara>
                </a14:m>
                <a:endParaRPr lang="en-US" dirty="0"/>
              </a:p>
            </p:txBody>
          </p:sp>
        </mc:Choice>
        <mc:Fallback xmlns="">
          <p:sp>
            <p:nvSpPr>
              <p:cNvPr id="36" name="Oval 9"/>
              <p:cNvSpPr>
                <a:spLocks noRot="1" noChangeAspect="1" noMove="1" noResize="1" noEditPoints="1" noAdjustHandles="1" noChangeArrowheads="1" noChangeShapeType="1" noTextEdit="1"/>
              </p:cNvSpPr>
              <p:nvPr/>
            </p:nvSpPr>
            <p:spPr>
              <a:xfrm>
                <a:off x="2773281" y="3837975"/>
                <a:ext cx="356615" cy="356615"/>
              </a:xfrm>
              <a:prstGeom prst="ellipse">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Oval 10"/>
              <p:cNvSpPr/>
              <p:nvPr/>
            </p:nvSpPr>
            <p:spPr>
              <a:xfrm>
                <a:off x="2778148" y="4415029"/>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3</m:t>
                          </m:r>
                        </m:sub>
                      </m:sSub>
                    </m:oMath>
                  </m:oMathPara>
                </a14:m>
                <a:endParaRPr lang="en-US" dirty="0"/>
              </a:p>
            </p:txBody>
          </p:sp>
        </mc:Choice>
        <mc:Fallback xmlns="">
          <p:sp>
            <p:nvSpPr>
              <p:cNvPr id="37" name="Oval 10"/>
              <p:cNvSpPr>
                <a:spLocks noRot="1" noChangeAspect="1" noMove="1" noResize="1" noEditPoints="1" noAdjustHandles="1" noChangeArrowheads="1" noChangeShapeType="1" noTextEdit="1"/>
              </p:cNvSpPr>
              <p:nvPr/>
            </p:nvSpPr>
            <p:spPr>
              <a:xfrm>
                <a:off x="2778148" y="4415029"/>
                <a:ext cx="356615" cy="356615"/>
              </a:xfrm>
              <a:prstGeom prst="ellipse">
                <a:avLst/>
              </a:prstGeom>
              <a:blipFill>
                <a:blip r:embed="rId8"/>
                <a:stretch>
                  <a:fillRect/>
                </a:stretch>
              </a:blipFill>
            </p:spPr>
            <p:txBody>
              <a:bodyPr/>
              <a:lstStyle/>
              <a:p>
                <a:r>
                  <a:rPr lang="zh-CN" altLang="en-US">
                    <a:noFill/>
                  </a:rPr>
                  <a:t> </a:t>
                </a:r>
              </a:p>
            </p:txBody>
          </p:sp>
        </mc:Fallback>
      </mc:AlternateContent>
      <p:cxnSp>
        <p:nvCxnSpPr>
          <p:cNvPr id="39" name="直接连接符 38"/>
          <p:cNvCxnSpPr>
            <a:stCxn id="33" idx="6"/>
            <a:endCxn id="35" idx="2"/>
          </p:cNvCxnSpPr>
          <p:nvPr/>
        </p:nvCxnSpPr>
        <p:spPr bwMode="auto">
          <a:xfrm flipV="1">
            <a:off x="1688256" y="3391284"/>
            <a:ext cx="1085025" cy="625818"/>
          </a:xfrm>
          <a:prstGeom prst="line">
            <a:avLst/>
          </a:prstGeom>
          <a:solidFill>
            <a:srgbClr val="C0C0C0">
              <a:alpha val="0"/>
            </a:srgbClr>
          </a:solidFill>
          <a:ln w="28575" cap="flat" cmpd="sng" algn="ctr">
            <a:solidFill>
              <a:srgbClr val="FF0000"/>
            </a:solidFill>
            <a:prstDash val="solid"/>
            <a:round/>
            <a:headEnd type="none" w="med" len="med"/>
            <a:tailEnd type="none" w="med" len="med"/>
          </a:ln>
        </p:spPr>
      </p:cxnSp>
      <p:cxnSp>
        <p:nvCxnSpPr>
          <p:cNvPr id="40" name="直接连接符 39"/>
          <p:cNvCxnSpPr>
            <a:endCxn id="35" idx="2"/>
          </p:cNvCxnSpPr>
          <p:nvPr/>
        </p:nvCxnSpPr>
        <p:spPr bwMode="auto">
          <a:xfrm>
            <a:off x="1688255" y="3387174"/>
            <a:ext cx="1085026" cy="4110"/>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41" name="直接连接符 40"/>
          <p:cNvCxnSpPr>
            <a:stCxn id="33" idx="6"/>
            <a:endCxn id="36" idx="2"/>
          </p:cNvCxnSpPr>
          <p:nvPr/>
        </p:nvCxnSpPr>
        <p:spPr bwMode="auto">
          <a:xfrm flipV="1">
            <a:off x="1688256" y="4016283"/>
            <a:ext cx="1085025" cy="819"/>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44" name="Oval 7"/>
              <p:cNvSpPr/>
              <p:nvPr/>
            </p:nvSpPr>
            <p:spPr>
              <a:xfrm>
                <a:off x="1331640" y="5084499"/>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4</m:t>
                          </m:r>
                        </m:sub>
                      </m:sSub>
                    </m:oMath>
                  </m:oMathPara>
                </a14:m>
                <a:endParaRPr lang="en-US" dirty="0"/>
              </a:p>
            </p:txBody>
          </p:sp>
        </mc:Choice>
        <mc:Fallback xmlns="">
          <p:sp>
            <p:nvSpPr>
              <p:cNvPr id="44" name="Oval 7"/>
              <p:cNvSpPr>
                <a:spLocks noRot="1" noChangeAspect="1" noMove="1" noResize="1" noEditPoints="1" noAdjustHandles="1" noChangeArrowheads="1" noChangeShapeType="1" noTextEdit="1"/>
              </p:cNvSpPr>
              <p:nvPr/>
            </p:nvSpPr>
            <p:spPr>
              <a:xfrm>
                <a:off x="1331640" y="5084499"/>
                <a:ext cx="356615" cy="356615"/>
              </a:xfrm>
              <a:prstGeom prst="ellipse">
                <a:avLst/>
              </a:prstGeom>
              <a:blipFill>
                <a:blip r:embed="rId9"/>
                <a:stretch>
                  <a:fillRect/>
                </a:stretch>
              </a:blipFill>
            </p:spPr>
            <p:txBody>
              <a:bodyPr/>
              <a:lstStyle/>
              <a:p>
                <a:r>
                  <a:rPr lang="zh-CN" altLang="en-US">
                    <a:noFill/>
                  </a:rPr>
                  <a:t> </a:t>
                </a:r>
              </a:p>
            </p:txBody>
          </p:sp>
        </mc:Fallback>
      </mc:AlternateContent>
      <p:cxnSp>
        <p:nvCxnSpPr>
          <p:cNvPr id="45" name="直接连接符 44"/>
          <p:cNvCxnSpPr>
            <a:stCxn id="32" idx="6"/>
            <a:endCxn id="36" idx="2"/>
          </p:cNvCxnSpPr>
          <p:nvPr/>
        </p:nvCxnSpPr>
        <p:spPr bwMode="auto">
          <a:xfrm>
            <a:off x="1689734" y="3396015"/>
            <a:ext cx="1083547" cy="620268"/>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48" name="直接连接符 47"/>
          <p:cNvCxnSpPr>
            <a:stCxn id="44" idx="6"/>
            <a:endCxn id="36" idx="2"/>
          </p:cNvCxnSpPr>
          <p:nvPr/>
        </p:nvCxnSpPr>
        <p:spPr bwMode="auto">
          <a:xfrm flipV="1">
            <a:off x="1688255" y="4016283"/>
            <a:ext cx="1085026" cy="1246524"/>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sp>
        <p:nvSpPr>
          <p:cNvPr id="66" name="Title 1"/>
          <p:cNvSpPr>
            <a:spLocks noGrp="1"/>
          </p:cNvSpPr>
          <p:nvPr>
            <p:ph type="title"/>
          </p:nvPr>
        </p:nvSpPr>
        <p:spPr>
          <a:xfrm>
            <a:off x="395536" y="122238"/>
            <a:ext cx="8748464" cy="714375"/>
          </a:xfrm>
        </p:spPr>
        <p:txBody>
          <a:bodyPr/>
          <a:lstStyle/>
          <a:p>
            <a:pPr eaLnBrk="1" hangingPunct="1"/>
            <a:r>
              <a:rPr lang="en-US" altLang="zh-CN" sz="3600" dirty="0"/>
              <a:t>Greedy</a:t>
            </a:r>
            <a:endParaRPr lang="en-US" altLang="zh-CN" sz="3500" dirty="0"/>
          </a:p>
        </p:txBody>
      </p:sp>
      <p:cxnSp>
        <p:nvCxnSpPr>
          <p:cNvPr id="88" name="直接连接符 87"/>
          <p:cNvCxnSpPr>
            <a:stCxn id="44" idx="6"/>
          </p:cNvCxnSpPr>
          <p:nvPr/>
        </p:nvCxnSpPr>
        <p:spPr bwMode="auto">
          <a:xfrm flipV="1">
            <a:off x="1688255" y="3396015"/>
            <a:ext cx="1085024" cy="1866792"/>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91" name="直接连接符 90"/>
          <p:cNvCxnSpPr>
            <a:stCxn id="34" idx="6"/>
          </p:cNvCxnSpPr>
          <p:nvPr/>
        </p:nvCxnSpPr>
        <p:spPr bwMode="auto">
          <a:xfrm flipV="1">
            <a:off x="1688255" y="3396015"/>
            <a:ext cx="1085024" cy="1201699"/>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94" name="直接连接符 93"/>
          <p:cNvCxnSpPr>
            <a:stCxn id="34" idx="6"/>
            <a:endCxn id="36" idx="2"/>
          </p:cNvCxnSpPr>
          <p:nvPr/>
        </p:nvCxnSpPr>
        <p:spPr bwMode="auto">
          <a:xfrm flipV="1">
            <a:off x="1688255" y="4016283"/>
            <a:ext cx="1085026" cy="581431"/>
          </a:xfrm>
          <a:prstGeom prst="line">
            <a:avLst/>
          </a:prstGeom>
          <a:solidFill>
            <a:srgbClr val="C0C0C0">
              <a:alpha val="0"/>
            </a:srgbClr>
          </a:solidFill>
          <a:ln w="28575" cap="flat" cmpd="sng" algn="ctr">
            <a:solidFill>
              <a:srgbClr val="FF0000"/>
            </a:solidFill>
            <a:prstDash val="solid"/>
            <a:round/>
            <a:headEnd type="none" w="med" len="med"/>
            <a:tailEnd type="none" w="med" len="med"/>
          </a:ln>
        </p:spPr>
      </p:cxnSp>
      <p:cxnSp>
        <p:nvCxnSpPr>
          <p:cNvPr id="92" name="直接连接符 91"/>
          <p:cNvCxnSpPr/>
          <p:nvPr/>
        </p:nvCxnSpPr>
        <p:spPr bwMode="auto">
          <a:xfrm>
            <a:off x="1698330" y="3400746"/>
            <a:ext cx="1088414" cy="1197322"/>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93" name="直接连接符 92"/>
          <p:cNvCxnSpPr/>
          <p:nvPr/>
        </p:nvCxnSpPr>
        <p:spPr bwMode="auto">
          <a:xfrm>
            <a:off x="1696852" y="4021833"/>
            <a:ext cx="1089892" cy="576235"/>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95" name="直接连接符 94"/>
          <p:cNvCxnSpPr/>
          <p:nvPr/>
        </p:nvCxnSpPr>
        <p:spPr bwMode="auto">
          <a:xfrm flipV="1">
            <a:off x="1696851" y="4598068"/>
            <a:ext cx="1089893" cy="4377"/>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96" name="直接连接符 95"/>
          <p:cNvCxnSpPr/>
          <p:nvPr/>
        </p:nvCxnSpPr>
        <p:spPr bwMode="auto">
          <a:xfrm flipV="1">
            <a:off x="1696851" y="4598068"/>
            <a:ext cx="1089893" cy="669470"/>
          </a:xfrm>
          <a:prstGeom prst="line">
            <a:avLst/>
          </a:prstGeom>
          <a:solidFill>
            <a:srgbClr val="C0C0C0">
              <a:alpha val="0"/>
            </a:srgbClr>
          </a:solidFill>
          <a:ln w="28575" cap="flat" cmpd="sng" algn="ctr">
            <a:solidFill>
              <a:srgbClr val="FF3300"/>
            </a:solidFill>
            <a:prstDash val="solid"/>
            <a:round/>
            <a:headEnd type="none" w="med" len="med"/>
            <a:tailEnd type="none" w="med" len="med"/>
          </a:ln>
        </p:spPr>
      </p:cxnSp>
      <p:grpSp>
        <p:nvGrpSpPr>
          <p:cNvPr id="119" name="组合 118"/>
          <p:cNvGrpSpPr/>
          <p:nvPr/>
        </p:nvGrpSpPr>
        <p:grpSpPr>
          <a:xfrm>
            <a:off x="4427984" y="2755309"/>
            <a:ext cx="3437477" cy="3319440"/>
            <a:chOff x="5031543" y="3395215"/>
            <a:chExt cx="3437477" cy="3319440"/>
          </a:xfrm>
        </p:grpSpPr>
        <p:pic>
          <p:nvPicPr>
            <p:cNvPr id="126" name="Picture 11" descr="MCj03118980000[1]"/>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7506716" y="3920217"/>
              <a:ext cx="454530" cy="2138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8" name="Picture 11" descr="MCj03118980000[1]"/>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6065193" y="4847609"/>
              <a:ext cx="456350" cy="2147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4" name="Picture 2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52120" y="5243397"/>
              <a:ext cx="272080" cy="2739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6" name="Picture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74686" y="4817847"/>
              <a:ext cx="304386" cy="3021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2" name="Picture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29562" y="3867641"/>
              <a:ext cx="272082" cy="2748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3" name="Picture 11" descr="MCj03118980000[1]"/>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6537373" y="6193518"/>
              <a:ext cx="456350" cy="2147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4" name="Picture 11" descr="MCj03118980000[1]"/>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6528304" y="4355698"/>
              <a:ext cx="453622" cy="2120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5" name="Text Box 177"/>
            <p:cNvSpPr txBox="1">
              <a:spLocks noChangeArrowheads="1"/>
            </p:cNvSpPr>
            <p:nvPr/>
          </p:nvSpPr>
          <p:spPr bwMode="auto">
            <a:xfrm>
              <a:off x="5436096" y="5435932"/>
              <a:ext cx="1059682"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zh-CN" altLang="en-US" sz="1800" b="1" dirty="0"/>
                <a:t>t</a:t>
              </a:r>
              <a:r>
                <a:rPr lang="zh-CN" altLang="en-US" sz="1800" b="1" baseline="-25000" dirty="0"/>
                <a:t>1</a:t>
              </a:r>
              <a:r>
                <a:rPr lang="zh-CN" altLang="en-US" sz="1800" b="1" dirty="0"/>
                <a:t>（</a:t>
              </a:r>
              <a:r>
                <a:rPr lang="en-US" altLang="zh-CN" sz="1800" b="1" dirty="0"/>
                <a:t>1</a:t>
              </a:r>
              <a:r>
                <a:rPr lang="zh-CN" altLang="en-US" sz="1800" b="1" dirty="0"/>
                <a:t>，</a:t>
              </a:r>
              <a:r>
                <a:rPr lang="en-US" altLang="zh-CN" sz="1800" b="1" dirty="0"/>
                <a:t>2</a:t>
              </a:r>
              <a:r>
                <a:rPr lang="zh-CN" altLang="en-US" sz="1800" b="1" dirty="0"/>
                <a:t>）</a:t>
              </a:r>
              <a:endParaRPr lang="zh-CN" altLang="en-US" sz="1800" b="1" baseline="-25000" dirty="0"/>
            </a:p>
          </p:txBody>
        </p:sp>
        <p:grpSp>
          <p:nvGrpSpPr>
            <p:cNvPr id="146" name="组合 145"/>
            <p:cNvGrpSpPr/>
            <p:nvPr/>
          </p:nvGrpSpPr>
          <p:grpSpPr>
            <a:xfrm>
              <a:off x="5364088" y="3509850"/>
              <a:ext cx="2952328" cy="2871478"/>
              <a:chOff x="5148064" y="3437842"/>
              <a:chExt cx="2952328" cy="2871478"/>
            </a:xfrm>
          </p:grpSpPr>
          <p:cxnSp>
            <p:nvCxnSpPr>
              <p:cNvPr id="174" name="直接箭头连接符 173"/>
              <p:cNvCxnSpPr/>
              <p:nvPr/>
            </p:nvCxnSpPr>
            <p:spPr bwMode="auto">
              <a:xfrm flipV="1">
                <a:off x="5148064" y="3437842"/>
                <a:ext cx="0" cy="2871478"/>
              </a:xfrm>
              <a:prstGeom prst="straightConnector1">
                <a:avLst/>
              </a:prstGeom>
              <a:solidFill>
                <a:srgbClr val="C0C0C0">
                  <a:alpha val="0"/>
                </a:srgbClr>
              </a:solidFill>
              <a:ln w="28575" cap="flat" cmpd="sng" algn="ctr">
                <a:solidFill>
                  <a:schemeClr val="tx1"/>
                </a:solidFill>
                <a:prstDash val="solid"/>
                <a:round/>
                <a:headEnd type="none" w="med" len="med"/>
                <a:tailEnd type="arrow" w="med" len="lg"/>
              </a:ln>
              <a:effectLst/>
            </p:spPr>
          </p:cxnSp>
          <p:cxnSp>
            <p:nvCxnSpPr>
              <p:cNvPr id="175" name="直接箭头连接符 174"/>
              <p:cNvCxnSpPr/>
              <p:nvPr/>
            </p:nvCxnSpPr>
            <p:spPr bwMode="auto">
              <a:xfrm>
                <a:off x="5148064" y="6309320"/>
                <a:ext cx="2952328" cy="0"/>
              </a:xfrm>
              <a:prstGeom prst="straightConnector1">
                <a:avLst/>
              </a:prstGeom>
              <a:solidFill>
                <a:srgbClr val="C0C0C0">
                  <a:alpha val="0"/>
                </a:srgbClr>
              </a:solidFill>
              <a:ln w="28575" cap="flat" cmpd="sng" algn="ctr">
                <a:solidFill>
                  <a:schemeClr val="tx1"/>
                </a:solidFill>
                <a:prstDash val="solid"/>
                <a:round/>
                <a:headEnd type="none" w="med" len="med"/>
                <a:tailEnd type="arrow" w="med" len="lg"/>
              </a:ln>
              <a:effectLst/>
            </p:spPr>
          </p:cxnSp>
          <p:cxnSp>
            <p:nvCxnSpPr>
              <p:cNvPr id="176" name="直接连接符 175"/>
              <p:cNvCxnSpPr/>
              <p:nvPr/>
            </p:nvCxnSpPr>
            <p:spPr bwMode="auto">
              <a:xfrm>
                <a:off x="5148064" y="393305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77" name="直接连接符 176"/>
              <p:cNvCxnSpPr/>
              <p:nvPr/>
            </p:nvCxnSpPr>
            <p:spPr bwMode="auto">
              <a:xfrm>
                <a:off x="5148064" y="580526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78" name="直接连接符 177"/>
              <p:cNvCxnSpPr/>
              <p:nvPr/>
            </p:nvCxnSpPr>
            <p:spPr bwMode="auto">
              <a:xfrm>
                <a:off x="5148064" y="532003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79" name="直接连接符 178"/>
              <p:cNvCxnSpPr/>
              <p:nvPr/>
            </p:nvCxnSpPr>
            <p:spPr bwMode="auto">
              <a:xfrm>
                <a:off x="5148064" y="436510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80" name="直接连接符 179"/>
              <p:cNvCxnSpPr/>
              <p:nvPr/>
            </p:nvCxnSpPr>
            <p:spPr bwMode="auto">
              <a:xfrm>
                <a:off x="5148064" y="4817848"/>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grpSp>
            <p:nvGrpSpPr>
              <p:cNvPr id="181" name="组合 180"/>
              <p:cNvGrpSpPr/>
              <p:nvPr/>
            </p:nvGrpSpPr>
            <p:grpSpPr>
              <a:xfrm rot="16200000">
                <a:off x="6511217" y="5306207"/>
                <a:ext cx="72008" cy="1934218"/>
                <a:chOff x="5300464" y="4023446"/>
                <a:chExt cx="72008" cy="1934218"/>
              </a:xfrm>
            </p:grpSpPr>
            <p:cxnSp>
              <p:nvCxnSpPr>
                <p:cNvPr id="182" name="直接连接符 181"/>
                <p:cNvCxnSpPr/>
                <p:nvPr/>
              </p:nvCxnSpPr>
              <p:spPr bwMode="auto">
                <a:xfrm>
                  <a:off x="5300464" y="402344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83" name="直接连接符 182"/>
                <p:cNvCxnSpPr/>
                <p:nvPr/>
              </p:nvCxnSpPr>
              <p:spPr bwMode="auto">
                <a:xfrm>
                  <a:off x="5300464" y="595766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84" name="直接连接符 183"/>
                <p:cNvCxnSpPr/>
                <p:nvPr/>
              </p:nvCxnSpPr>
              <p:spPr bwMode="auto">
                <a:xfrm>
                  <a:off x="5300464" y="547243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85" name="直接连接符 184"/>
                <p:cNvCxnSpPr/>
                <p:nvPr/>
              </p:nvCxnSpPr>
              <p:spPr bwMode="auto">
                <a:xfrm>
                  <a:off x="5300464" y="451750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86" name="直接连接符 185"/>
                <p:cNvCxnSpPr/>
                <p:nvPr/>
              </p:nvCxnSpPr>
              <p:spPr bwMode="auto">
                <a:xfrm>
                  <a:off x="5300464" y="4970248"/>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grpSp>
        </p:grpSp>
        <p:sp>
          <p:nvSpPr>
            <p:cNvPr id="155" name="Text Box 177"/>
            <p:cNvSpPr txBox="1">
              <a:spLocks noChangeArrowheads="1"/>
            </p:cNvSpPr>
            <p:nvPr/>
          </p:nvSpPr>
          <p:spPr bwMode="auto">
            <a:xfrm>
              <a:off x="5919271" y="5062387"/>
              <a:ext cx="1059682"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zh-CN" altLang="en-US" sz="1800" b="1" dirty="0"/>
                <a:t>t</a:t>
              </a:r>
              <a:r>
                <a:rPr lang="en-US" altLang="zh-CN" sz="1800" baseline="-25000" dirty="0"/>
                <a:t>2</a:t>
              </a:r>
              <a:r>
                <a:rPr lang="zh-CN" altLang="en-US" sz="1800" b="1" dirty="0"/>
                <a:t>（</a:t>
              </a:r>
              <a:r>
                <a:rPr lang="en-US" altLang="zh-CN" sz="1800" dirty="0"/>
                <a:t>2</a:t>
              </a:r>
              <a:r>
                <a:rPr lang="zh-CN" altLang="en-US" sz="1800" b="1" dirty="0"/>
                <a:t>，</a:t>
              </a:r>
              <a:r>
                <a:rPr lang="en-US" altLang="zh-CN" sz="1800" dirty="0"/>
                <a:t>3</a:t>
              </a:r>
              <a:r>
                <a:rPr lang="zh-CN" altLang="en-US" sz="1800" b="1" dirty="0"/>
                <a:t>）</a:t>
              </a:r>
              <a:endParaRPr lang="zh-CN" altLang="en-US" sz="1800" b="1" baseline="-25000" dirty="0"/>
            </a:p>
          </p:txBody>
        </p:sp>
        <p:sp>
          <p:nvSpPr>
            <p:cNvPr id="156" name="Text Box 177"/>
            <p:cNvSpPr txBox="1">
              <a:spLocks noChangeArrowheads="1"/>
            </p:cNvSpPr>
            <p:nvPr/>
          </p:nvSpPr>
          <p:spPr bwMode="auto">
            <a:xfrm>
              <a:off x="5820268" y="4505879"/>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2</a:t>
              </a:r>
              <a:r>
                <a:rPr lang="zh-CN" altLang="en-US" sz="1800" b="1" dirty="0"/>
                <a:t>（</a:t>
              </a:r>
              <a:r>
                <a:rPr lang="en-US" altLang="zh-CN" sz="1800" dirty="0"/>
                <a:t>2</a:t>
              </a:r>
              <a:r>
                <a:rPr lang="zh-CN" altLang="en-US" sz="1800" b="1" dirty="0"/>
                <a:t>，</a:t>
              </a:r>
              <a:r>
                <a:rPr lang="en-US" altLang="zh-CN" sz="1800" dirty="0"/>
                <a:t>3</a:t>
              </a:r>
              <a:r>
                <a:rPr lang="zh-CN" altLang="en-US" sz="1800" b="1" dirty="0"/>
                <a:t>）</a:t>
              </a:r>
              <a:endParaRPr lang="zh-CN" altLang="en-US" sz="1800" b="1" baseline="-25000" dirty="0"/>
            </a:p>
          </p:txBody>
        </p:sp>
        <p:sp>
          <p:nvSpPr>
            <p:cNvPr id="157" name="Text Box 177"/>
            <p:cNvSpPr txBox="1">
              <a:spLocks noChangeArrowheads="1"/>
            </p:cNvSpPr>
            <p:nvPr/>
          </p:nvSpPr>
          <p:spPr bwMode="auto">
            <a:xfrm>
              <a:off x="6156210" y="4053999"/>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3</a:t>
              </a:r>
              <a:r>
                <a:rPr lang="zh-CN" altLang="en-US" sz="1800" b="1" dirty="0"/>
                <a:t>（</a:t>
              </a:r>
              <a:r>
                <a:rPr lang="en-US" altLang="zh-CN" sz="1800" dirty="0"/>
                <a:t>3</a:t>
              </a:r>
              <a:r>
                <a:rPr lang="zh-CN" altLang="en-US" sz="1800" b="1" dirty="0"/>
                <a:t>，</a:t>
              </a:r>
              <a:r>
                <a:rPr lang="en-US" altLang="zh-CN" sz="1800" dirty="0"/>
                <a:t>4</a:t>
              </a:r>
              <a:r>
                <a:rPr lang="zh-CN" altLang="en-US" sz="1800" b="1" dirty="0"/>
                <a:t>）</a:t>
              </a:r>
              <a:endParaRPr lang="zh-CN" altLang="en-US" sz="1800" b="1" baseline="-25000" dirty="0"/>
            </a:p>
          </p:txBody>
        </p:sp>
        <p:sp>
          <p:nvSpPr>
            <p:cNvPr id="158" name="Text Box 177"/>
            <p:cNvSpPr txBox="1">
              <a:spLocks noChangeArrowheads="1"/>
            </p:cNvSpPr>
            <p:nvPr/>
          </p:nvSpPr>
          <p:spPr bwMode="auto">
            <a:xfrm>
              <a:off x="6190410" y="5903480"/>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1</a:t>
              </a:r>
              <a:r>
                <a:rPr lang="zh-CN" altLang="en-US" sz="1800" b="1" dirty="0"/>
                <a:t>（</a:t>
              </a:r>
              <a:r>
                <a:rPr lang="en-US" altLang="zh-CN" sz="1800" dirty="0"/>
                <a:t>3</a:t>
              </a:r>
              <a:r>
                <a:rPr lang="zh-CN" altLang="en-US" sz="1800" b="1" dirty="0"/>
                <a:t>，</a:t>
              </a:r>
              <a:r>
                <a:rPr lang="en-US" altLang="zh-CN" sz="1800" dirty="0"/>
                <a:t>0</a:t>
              </a:r>
              <a:r>
                <a:rPr lang="zh-CN" altLang="en-US" sz="1800" b="1" dirty="0"/>
                <a:t>）</a:t>
              </a:r>
              <a:endParaRPr lang="zh-CN" altLang="en-US" sz="1800" b="1" baseline="-25000" dirty="0"/>
            </a:p>
          </p:txBody>
        </p:sp>
        <p:sp>
          <p:nvSpPr>
            <p:cNvPr id="159" name="Text Box 177"/>
            <p:cNvSpPr txBox="1">
              <a:spLocks noChangeArrowheads="1"/>
            </p:cNvSpPr>
            <p:nvPr/>
          </p:nvSpPr>
          <p:spPr bwMode="auto">
            <a:xfrm>
              <a:off x="7218431" y="3593372"/>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4</a:t>
              </a:r>
              <a:r>
                <a:rPr lang="zh-CN" altLang="en-US" sz="1800" b="1" dirty="0"/>
                <a:t>（</a:t>
              </a:r>
              <a:r>
                <a:rPr lang="en-US" altLang="zh-CN" sz="1800" dirty="0"/>
                <a:t>5</a:t>
              </a:r>
              <a:r>
                <a:rPr lang="zh-CN" altLang="en-US" sz="1800" b="1" dirty="0"/>
                <a:t>，</a:t>
              </a:r>
              <a:r>
                <a:rPr lang="en-US" altLang="zh-CN" sz="1800" dirty="0"/>
                <a:t>5</a:t>
              </a:r>
              <a:r>
                <a:rPr lang="zh-CN" altLang="en-US" sz="1800" b="1" dirty="0"/>
                <a:t>）</a:t>
              </a:r>
              <a:endParaRPr lang="zh-CN" altLang="en-US" sz="1800" b="1" baseline="-25000" dirty="0"/>
            </a:p>
          </p:txBody>
        </p:sp>
        <p:sp>
          <p:nvSpPr>
            <p:cNvPr id="160" name="Text Box 177"/>
            <p:cNvSpPr txBox="1">
              <a:spLocks noChangeArrowheads="1"/>
            </p:cNvSpPr>
            <p:nvPr/>
          </p:nvSpPr>
          <p:spPr bwMode="auto">
            <a:xfrm>
              <a:off x="7286977" y="4142485"/>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t</a:t>
              </a:r>
              <a:r>
                <a:rPr lang="en-US" altLang="zh-CN" sz="1800" baseline="-25000" dirty="0"/>
                <a:t>3</a:t>
              </a:r>
              <a:r>
                <a:rPr lang="zh-CN" altLang="en-US" sz="1800" b="1" dirty="0"/>
                <a:t>（</a:t>
              </a:r>
              <a:r>
                <a:rPr lang="en-US" altLang="zh-CN" sz="1800" dirty="0"/>
                <a:t>5</a:t>
              </a:r>
              <a:r>
                <a:rPr lang="zh-CN" altLang="en-US" sz="1800" b="1" dirty="0"/>
                <a:t>，</a:t>
              </a:r>
              <a:r>
                <a:rPr lang="en-US" altLang="zh-CN" sz="1800" dirty="0"/>
                <a:t>5</a:t>
              </a:r>
              <a:r>
                <a:rPr lang="zh-CN" altLang="en-US" sz="1800" b="1" dirty="0"/>
                <a:t>）</a:t>
              </a:r>
              <a:endParaRPr lang="zh-CN" altLang="en-US" sz="1800" b="1" baseline="-25000" dirty="0"/>
            </a:p>
          </p:txBody>
        </p:sp>
        <p:sp>
          <p:nvSpPr>
            <p:cNvPr id="162" name="文本框 161"/>
            <p:cNvSpPr txBox="1"/>
            <p:nvPr/>
          </p:nvSpPr>
          <p:spPr>
            <a:xfrm>
              <a:off x="5034120" y="3846169"/>
              <a:ext cx="360040" cy="369332"/>
            </a:xfrm>
            <a:prstGeom prst="rect">
              <a:avLst/>
            </a:prstGeom>
            <a:noFill/>
          </p:spPr>
          <p:txBody>
            <a:bodyPr wrap="square" rtlCol="0">
              <a:spAutoFit/>
            </a:bodyPr>
            <a:lstStyle/>
            <a:p>
              <a:r>
                <a:rPr lang="en-US" altLang="zh-CN" sz="1800" dirty="0">
                  <a:latin typeface="+mn-lt"/>
                </a:rPr>
                <a:t>5</a:t>
              </a:r>
              <a:endParaRPr lang="zh-CN" altLang="en-US" sz="1800" dirty="0">
                <a:latin typeface="+mn-lt"/>
              </a:endParaRPr>
            </a:p>
          </p:txBody>
        </p:sp>
        <p:sp>
          <p:nvSpPr>
            <p:cNvPr id="163" name="文本框 162"/>
            <p:cNvSpPr txBox="1"/>
            <p:nvPr/>
          </p:nvSpPr>
          <p:spPr>
            <a:xfrm>
              <a:off x="5031543" y="4249774"/>
              <a:ext cx="360040" cy="369332"/>
            </a:xfrm>
            <a:prstGeom prst="rect">
              <a:avLst/>
            </a:prstGeom>
            <a:noFill/>
          </p:spPr>
          <p:txBody>
            <a:bodyPr wrap="square" rtlCol="0">
              <a:spAutoFit/>
            </a:bodyPr>
            <a:lstStyle/>
            <a:p>
              <a:r>
                <a:rPr lang="en-US" altLang="zh-CN" sz="1800" dirty="0">
                  <a:latin typeface="+mn-lt"/>
                </a:rPr>
                <a:t>4</a:t>
              </a:r>
              <a:endParaRPr lang="zh-CN" altLang="en-US" sz="1800" dirty="0">
                <a:latin typeface="+mn-lt"/>
              </a:endParaRPr>
            </a:p>
          </p:txBody>
        </p:sp>
        <p:sp>
          <p:nvSpPr>
            <p:cNvPr id="164" name="文本框 163"/>
            <p:cNvSpPr txBox="1"/>
            <p:nvPr/>
          </p:nvSpPr>
          <p:spPr>
            <a:xfrm>
              <a:off x="5034881" y="4729335"/>
              <a:ext cx="360040" cy="369332"/>
            </a:xfrm>
            <a:prstGeom prst="rect">
              <a:avLst/>
            </a:prstGeom>
            <a:noFill/>
          </p:spPr>
          <p:txBody>
            <a:bodyPr wrap="square" rtlCol="0">
              <a:spAutoFit/>
            </a:bodyPr>
            <a:lstStyle/>
            <a:p>
              <a:r>
                <a:rPr lang="en-US" altLang="zh-CN" sz="1800" dirty="0">
                  <a:latin typeface="+mn-lt"/>
                </a:rPr>
                <a:t>3</a:t>
              </a:r>
              <a:endParaRPr lang="zh-CN" altLang="en-US" sz="1800" dirty="0">
                <a:latin typeface="+mn-lt"/>
              </a:endParaRPr>
            </a:p>
          </p:txBody>
        </p:sp>
        <p:sp>
          <p:nvSpPr>
            <p:cNvPr id="165" name="文本框 164"/>
            <p:cNvSpPr txBox="1"/>
            <p:nvPr/>
          </p:nvSpPr>
          <p:spPr>
            <a:xfrm>
              <a:off x="5034881" y="5215687"/>
              <a:ext cx="360040" cy="369332"/>
            </a:xfrm>
            <a:prstGeom prst="rect">
              <a:avLst/>
            </a:prstGeom>
            <a:noFill/>
          </p:spPr>
          <p:txBody>
            <a:bodyPr wrap="square" rtlCol="0">
              <a:spAutoFit/>
            </a:bodyPr>
            <a:lstStyle/>
            <a:p>
              <a:r>
                <a:rPr lang="en-US" altLang="zh-CN" sz="1800" dirty="0">
                  <a:latin typeface="+mn-lt"/>
                </a:rPr>
                <a:t>2</a:t>
              </a:r>
              <a:endParaRPr lang="zh-CN" altLang="en-US" sz="1800" dirty="0">
                <a:latin typeface="+mn-lt"/>
              </a:endParaRPr>
            </a:p>
          </p:txBody>
        </p:sp>
        <p:sp>
          <p:nvSpPr>
            <p:cNvPr id="166" name="文本框 165"/>
            <p:cNvSpPr txBox="1"/>
            <p:nvPr/>
          </p:nvSpPr>
          <p:spPr>
            <a:xfrm>
              <a:off x="5036100" y="5698695"/>
              <a:ext cx="360040" cy="369332"/>
            </a:xfrm>
            <a:prstGeom prst="rect">
              <a:avLst/>
            </a:prstGeom>
            <a:noFill/>
          </p:spPr>
          <p:txBody>
            <a:bodyPr wrap="square" rtlCol="0">
              <a:spAutoFit/>
            </a:bodyPr>
            <a:lstStyle/>
            <a:p>
              <a:r>
                <a:rPr lang="en-US" altLang="zh-CN" sz="1800" dirty="0">
                  <a:latin typeface="+mn-lt"/>
                </a:rPr>
                <a:t>1</a:t>
              </a:r>
              <a:endParaRPr lang="zh-CN" altLang="en-US" sz="1800" dirty="0">
                <a:latin typeface="+mn-lt"/>
              </a:endParaRPr>
            </a:p>
          </p:txBody>
        </p:sp>
        <p:sp>
          <p:nvSpPr>
            <p:cNvPr id="167" name="文本框 166"/>
            <p:cNvSpPr txBox="1"/>
            <p:nvPr/>
          </p:nvSpPr>
          <p:spPr>
            <a:xfrm>
              <a:off x="7550334" y="6345323"/>
              <a:ext cx="360040" cy="369332"/>
            </a:xfrm>
            <a:prstGeom prst="rect">
              <a:avLst/>
            </a:prstGeom>
            <a:noFill/>
          </p:spPr>
          <p:txBody>
            <a:bodyPr wrap="square" rtlCol="0">
              <a:spAutoFit/>
            </a:bodyPr>
            <a:lstStyle/>
            <a:p>
              <a:r>
                <a:rPr lang="en-US" altLang="zh-CN" sz="1800" dirty="0">
                  <a:latin typeface="+mn-lt"/>
                </a:rPr>
                <a:t>5</a:t>
              </a:r>
              <a:endParaRPr lang="zh-CN" altLang="en-US" sz="1800" dirty="0">
                <a:latin typeface="+mn-lt"/>
              </a:endParaRPr>
            </a:p>
          </p:txBody>
        </p:sp>
        <p:sp>
          <p:nvSpPr>
            <p:cNvPr id="168" name="文本框 167"/>
            <p:cNvSpPr txBox="1"/>
            <p:nvPr/>
          </p:nvSpPr>
          <p:spPr>
            <a:xfrm>
              <a:off x="7082669" y="6345323"/>
              <a:ext cx="360040" cy="369332"/>
            </a:xfrm>
            <a:prstGeom prst="rect">
              <a:avLst/>
            </a:prstGeom>
            <a:noFill/>
          </p:spPr>
          <p:txBody>
            <a:bodyPr wrap="square" rtlCol="0">
              <a:spAutoFit/>
            </a:bodyPr>
            <a:lstStyle/>
            <a:p>
              <a:r>
                <a:rPr lang="en-US" altLang="zh-CN" sz="1800" dirty="0">
                  <a:latin typeface="+mn-lt"/>
                </a:rPr>
                <a:t>4</a:t>
              </a:r>
              <a:endParaRPr lang="zh-CN" altLang="en-US" sz="1800" dirty="0">
                <a:latin typeface="+mn-lt"/>
              </a:endParaRPr>
            </a:p>
          </p:txBody>
        </p:sp>
        <p:sp>
          <p:nvSpPr>
            <p:cNvPr id="169" name="文本框 168"/>
            <p:cNvSpPr txBox="1"/>
            <p:nvPr/>
          </p:nvSpPr>
          <p:spPr>
            <a:xfrm>
              <a:off x="6621886" y="6345323"/>
              <a:ext cx="360040" cy="369332"/>
            </a:xfrm>
            <a:prstGeom prst="rect">
              <a:avLst/>
            </a:prstGeom>
            <a:noFill/>
          </p:spPr>
          <p:txBody>
            <a:bodyPr wrap="square" rtlCol="0">
              <a:spAutoFit/>
            </a:bodyPr>
            <a:lstStyle/>
            <a:p>
              <a:r>
                <a:rPr lang="en-US" altLang="zh-CN" sz="1800" dirty="0">
                  <a:latin typeface="+mn-lt"/>
                </a:rPr>
                <a:t>3</a:t>
              </a:r>
              <a:endParaRPr lang="zh-CN" altLang="en-US" sz="1800" dirty="0">
                <a:latin typeface="+mn-lt"/>
              </a:endParaRPr>
            </a:p>
          </p:txBody>
        </p:sp>
        <p:sp>
          <p:nvSpPr>
            <p:cNvPr id="170" name="文本框 169"/>
            <p:cNvSpPr txBox="1"/>
            <p:nvPr/>
          </p:nvSpPr>
          <p:spPr>
            <a:xfrm>
              <a:off x="6132114" y="6345323"/>
              <a:ext cx="360040" cy="369332"/>
            </a:xfrm>
            <a:prstGeom prst="rect">
              <a:avLst/>
            </a:prstGeom>
            <a:noFill/>
          </p:spPr>
          <p:txBody>
            <a:bodyPr wrap="square" rtlCol="0">
              <a:spAutoFit/>
            </a:bodyPr>
            <a:lstStyle/>
            <a:p>
              <a:r>
                <a:rPr lang="en-US" altLang="zh-CN" sz="1800" dirty="0">
                  <a:latin typeface="+mn-lt"/>
                </a:rPr>
                <a:t>2</a:t>
              </a:r>
              <a:endParaRPr lang="zh-CN" altLang="en-US" sz="1800" dirty="0">
                <a:latin typeface="+mn-lt"/>
              </a:endParaRPr>
            </a:p>
          </p:txBody>
        </p:sp>
        <p:sp>
          <p:nvSpPr>
            <p:cNvPr id="171" name="文本框 170"/>
            <p:cNvSpPr txBox="1"/>
            <p:nvPr/>
          </p:nvSpPr>
          <p:spPr>
            <a:xfrm>
              <a:off x="5652120" y="6345323"/>
              <a:ext cx="360040" cy="369332"/>
            </a:xfrm>
            <a:prstGeom prst="rect">
              <a:avLst/>
            </a:prstGeom>
            <a:noFill/>
          </p:spPr>
          <p:txBody>
            <a:bodyPr wrap="square" rtlCol="0">
              <a:spAutoFit/>
            </a:bodyPr>
            <a:lstStyle/>
            <a:p>
              <a:r>
                <a:rPr lang="en-US" altLang="zh-CN" sz="1800" dirty="0">
                  <a:latin typeface="+mn-lt"/>
                </a:rPr>
                <a:t>1</a:t>
              </a:r>
              <a:endParaRPr lang="zh-CN" altLang="en-US" sz="1800" dirty="0">
                <a:latin typeface="+mn-lt"/>
              </a:endParaRPr>
            </a:p>
          </p:txBody>
        </p:sp>
        <p:sp>
          <p:nvSpPr>
            <p:cNvPr id="172" name="文本框 171"/>
            <p:cNvSpPr txBox="1"/>
            <p:nvPr/>
          </p:nvSpPr>
          <p:spPr>
            <a:xfrm>
              <a:off x="5031543" y="3395215"/>
              <a:ext cx="360040" cy="369332"/>
            </a:xfrm>
            <a:prstGeom prst="rect">
              <a:avLst/>
            </a:prstGeom>
            <a:noFill/>
          </p:spPr>
          <p:txBody>
            <a:bodyPr wrap="square" rtlCol="0">
              <a:spAutoFit/>
            </a:bodyPr>
            <a:lstStyle/>
            <a:p>
              <a:r>
                <a:rPr lang="en-US" altLang="zh-CN" sz="1800" dirty="0">
                  <a:latin typeface="+mn-lt"/>
                </a:rPr>
                <a:t>Y</a:t>
              </a:r>
              <a:endParaRPr lang="zh-CN" altLang="en-US" sz="1800" dirty="0">
                <a:latin typeface="+mn-lt"/>
              </a:endParaRPr>
            </a:p>
          </p:txBody>
        </p:sp>
        <p:sp>
          <p:nvSpPr>
            <p:cNvPr id="173" name="文本框 172"/>
            <p:cNvSpPr txBox="1"/>
            <p:nvPr/>
          </p:nvSpPr>
          <p:spPr>
            <a:xfrm>
              <a:off x="8108980" y="6341542"/>
              <a:ext cx="360040" cy="369332"/>
            </a:xfrm>
            <a:prstGeom prst="rect">
              <a:avLst/>
            </a:prstGeom>
            <a:noFill/>
          </p:spPr>
          <p:txBody>
            <a:bodyPr wrap="square" rtlCol="0">
              <a:spAutoFit/>
            </a:bodyPr>
            <a:lstStyle/>
            <a:p>
              <a:r>
                <a:rPr lang="en-US" altLang="zh-CN" sz="1800" dirty="0">
                  <a:latin typeface="+mn-lt"/>
                </a:rPr>
                <a:t>X</a:t>
              </a:r>
              <a:endParaRPr lang="zh-CN" altLang="en-US" sz="1800" dirty="0">
                <a:latin typeface="+mn-lt"/>
              </a:endParaRPr>
            </a:p>
          </p:txBody>
        </p:sp>
      </p:grpSp>
      <p:sp>
        <p:nvSpPr>
          <p:cNvPr id="187" name="Rectangle 3"/>
          <p:cNvSpPr txBox="1">
            <a:spLocks noChangeArrowheads="1"/>
          </p:cNvSpPr>
          <p:nvPr/>
        </p:nvSpPr>
        <p:spPr bwMode="auto">
          <a:xfrm>
            <a:off x="228600" y="957263"/>
            <a:ext cx="8591550" cy="11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Basic idea</a:t>
            </a:r>
          </a:p>
          <a:p>
            <a:pPr lvl="1" algn="just">
              <a:lnSpc>
                <a:spcPct val="95000"/>
              </a:lnSpc>
              <a:spcBef>
                <a:spcPct val="25000"/>
              </a:spcBef>
              <a:spcAft>
                <a:spcPct val="10000"/>
              </a:spcAft>
              <a:buSzPct val="60000"/>
              <a:defRPr/>
            </a:pPr>
            <a:r>
              <a:rPr lang="en-US" altLang="zh-CN" sz="2400" dirty="0">
                <a:cs typeface="ＭＳ Ｐゴシック" charset="-128"/>
              </a:rPr>
              <a:t>Match the nearest neighbor of the new task.</a:t>
            </a:r>
          </a:p>
          <a:p>
            <a:pPr lvl="1" algn="just">
              <a:lnSpc>
                <a:spcPct val="95000"/>
              </a:lnSpc>
              <a:spcBef>
                <a:spcPct val="25000"/>
              </a:spcBef>
              <a:spcAft>
                <a:spcPct val="10000"/>
              </a:spcAft>
              <a:buSzPct val="60000"/>
              <a:defRPr/>
            </a:pPr>
            <a:endParaRPr lang="en-US" altLang="zh-CN" sz="2300" dirty="0">
              <a:latin typeface="+mn-lt"/>
              <a:cs typeface="ＭＳ Ｐゴシック" charset="-128"/>
            </a:endParaRPr>
          </a:p>
        </p:txBody>
      </p:sp>
    </p:spTree>
    <p:extLst>
      <p:ext uri="{BB962C8B-B14F-4D97-AF65-F5344CB8AC3E}">
        <p14:creationId xmlns:p14="http://schemas.microsoft.com/office/powerpoint/2010/main" val="42047257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2" name="Oval 5"/>
              <p:cNvSpPr/>
              <p:nvPr/>
            </p:nvSpPr>
            <p:spPr>
              <a:xfrm>
                <a:off x="1333119" y="3217707"/>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1</m:t>
                          </m:r>
                        </m:sub>
                      </m:sSub>
                    </m:oMath>
                  </m:oMathPara>
                </a14:m>
                <a:endParaRPr lang="en-US" dirty="0"/>
              </a:p>
            </p:txBody>
          </p:sp>
        </mc:Choice>
        <mc:Fallback xmlns="">
          <p:sp>
            <p:nvSpPr>
              <p:cNvPr id="32" name="Oval 5"/>
              <p:cNvSpPr>
                <a:spLocks noRot="1" noChangeAspect="1" noMove="1" noResize="1" noEditPoints="1" noAdjustHandles="1" noChangeArrowheads="1" noChangeShapeType="1" noTextEdit="1"/>
              </p:cNvSpPr>
              <p:nvPr/>
            </p:nvSpPr>
            <p:spPr>
              <a:xfrm>
                <a:off x="1333119" y="3217707"/>
                <a:ext cx="356615" cy="356615"/>
              </a:xfrm>
              <a:prstGeom prst="ellipse">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Oval 6"/>
              <p:cNvSpPr/>
              <p:nvPr/>
            </p:nvSpPr>
            <p:spPr>
              <a:xfrm>
                <a:off x="1331641" y="3838794"/>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2</m:t>
                          </m:r>
                        </m:sub>
                      </m:sSub>
                    </m:oMath>
                  </m:oMathPara>
                </a14:m>
                <a:endParaRPr lang="en-US" dirty="0"/>
              </a:p>
            </p:txBody>
          </p:sp>
        </mc:Choice>
        <mc:Fallback xmlns="">
          <p:sp>
            <p:nvSpPr>
              <p:cNvPr id="33" name="Oval 6"/>
              <p:cNvSpPr>
                <a:spLocks noRot="1" noChangeAspect="1" noMove="1" noResize="1" noEditPoints="1" noAdjustHandles="1" noChangeArrowheads="1" noChangeShapeType="1" noTextEdit="1"/>
              </p:cNvSpPr>
              <p:nvPr/>
            </p:nvSpPr>
            <p:spPr>
              <a:xfrm>
                <a:off x="1331641" y="3838794"/>
                <a:ext cx="356615" cy="356615"/>
              </a:xfrm>
              <a:prstGeom prst="ellipse">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Oval 7"/>
              <p:cNvSpPr/>
              <p:nvPr/>
            </p:nvSpPr>
            <p:spPr>
              <a:xfrm>
                <a:off x="1331640" y="4419406"/>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3</m:t>
                          </m:r>
                        </m:sub>
                      </m:sSub>
                    </m:oMath>
                  </m:oMathPara>
                </a14:m>
                <a:endParaRPr lang="en-US" dirty="0"/>
              </a:p>
            </p:txBody>
          </p:sp>
        </mc:Choice>
        <mc:Fallback xmlns="">
          <p:sp>
            <p:nvSpPr>
              <p:cNvPr id="34" name="Oval 7"/>
              <p:cNvSpPr>
                <a:spLocks noRot="1" noChangeAspect="1" noMove="1" noResize="1" noEditPoints="1" noAdjustHandles="1" noChangeArrowheads="1" noChangeShapeType="1" noTextEdit="1"/>
              </p:cNvSpPr>
              <p:nvPr/>
            </p:nvSpPr>
            <p:spPr>
              <a:xfrm>
                <a:off x="1331640" y="4419406"/>
                <a:ext cx="356615" cy="356615"/>
              </a:xfrm>
              <a:prstGeom prst="ellipse">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Oval 8"/>
              <p:cNvSpPr/>
              <p:nvPr/>
            </p:nvSpPr>
            <p:spPr>
              <a:xfrm>
                <a:off x="2773281" y="3212976"/>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1</m:t>
                          </m:r>
                        </m:sub>
                      </m:sSub>
                    </m:oMath>
                  </m:oMathPara>
                </a14:m>
                <a:endParaRPr lang="en-US" dirty="0"/>
              </a:p>
            </p:txBody>
          </p:sp>
        </mc:Choice>
        <mc:Fallback xmlns="">
          <p:sp>
            <p:nvSpPr>
              <p:cNvPr id="35" name="Oval 8"/>
              <p:cNvSpPr>
                <a:spLocks noRot="1" noChangeAspect="1" noMove="1" noResize="1" noEditPoints="1" noAdjustHandles="1" noChangeArrowheads="1" noChangeShapeType="1" noTextEdit="1"/>
              </p:cNvSpPr>
              <p:nvPr/>
            </p:nvSpPr>
            <p:spPr>
              <a:xfrm>
                <a:off x="2773281" y="3212976"/>
                <a:ext cx="356615" cy="356615"/>
              </a:xfrm>
              <a:prstGeom prst="ellipse">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Oval 9"/>
              <p:cNvSpPr/>
              <p:nvPr/>
            </p:nvSpPr>
            <p:spPr>
              <a:xfrm>
                <a:off x="2773281" y="3837975"/>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2</m:t>
                          </m:r>
                        </m:sub>
                      </m:sSub>
                    </m:oMath>
                  </m:oMathPara>
                </a14:m>
                <a:endParaRPr lang="en-US" dirty="0"/>
              </a:p>
            </p:txBody>
          </p:sp>
        </mc:Choice>
        <mc:Fallback xmlns="">
          <p:sp>
            <p:nvSpPr>
              <p:cNvPr id="36" name="Oval 9"/>
              <p:cNvSpPr>
                <a:spLocks noRot="1" noChangeAspect="1" noMove="1" noResize="1" noEditPoints="1" noAdjustHandles="1" noChangeArrowheads="1" noChangeShapeType="1" noTextEdit="1"/>
              </p:cNvSpPr>
              <p:nvPr/>
            </p:nvSpPr>
            <p:spPr>
              <a:xfrm>
                <a:off x="2773281" y="3837975"/>
                <a:ext cx="356615" cy="356615"/>
              </a:xfrm>
              <a:prstGeom prst="ellipse">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Oval 10"/>
              <p:cNvSpPr/>
              <p:nvPr/>
            </p:nvSpPr>
            <p:spPr>
              <a:xfrm>
                <a:off x="2778148" y="4415029"/>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3</m:t>
                          </m:r>
                        </m:sub>
                      </m:sSub>
                    </m:oMath>
                  </m:oMathPara>
                </a14:m>
                <a:endParaRPr lang="en-US" dirty="0"/>
              </a:p>
            </p:txBody>
          </p:sp>
        </mc:Choice>
        <mc:Fallback xmlns="">
          <p:sp>
            <p:nvSpPr>
              <p:cNvPr id="37" name="Oval 10"/>
              <p:cNvSpPr>
                <a:spLocks noRot="1" noChangeAspect="1" noMove="1" noResize="1" noEditPoints="1" noAdjustHandles="1" noChangeArrowheads="1" noChangeShapeType="1" noTextEdit="1"/>
              </p:cNvSpPr>
              <p:nvPr/>
            </p:nvSpPr>
            <p:spPr>
              <a:xfrm>
                <a:off x="2778148" y="4415029"/>
                <a:ext cx="356615" cy="356615"/>
              </a:xfrm>
              <a:prstGeom prst="ellipse">
                <a:avLst/>
              </a:prstGeom>
              <a:blipFill>
                <a:blip r:embed="rId8"/>
                <a:stretch>
                  <a:fillRect/>
                </a:stretch>
              </a:blipFill>
            </p:spPr>
            <p:txBody>
              <a:bodyPr/>
              <a:lstStyle/>
              <a:p>
                <a:r>
                  <a:rPr lang="zh-CN" altLang="en-US">
                    <a:noFill/>
                  </a:rPr>
                  <a:t> </a:t>
                </a:r>
              </a:p>
            </p:txBody>
          </p:sp>
        </mc:Fallback>
      </mc:AlternateContent>
      <p:cxnSp>
        <p:nvCxnSpPr>
          <p:cNvPr id="39" name="直接连接符 38"/>
          <p:cNvCxnSpPr>
            <a:stCxn id="33" idx="6"/>
            <a:endCxn id="35" idx="2"/>
          </p:cNvCxnSpPr>
          <p:nvPr/>
        </p:nvCxnSpPr>
        <p:spPr bwMode="auto">
          <a:xfrm flipV="1">
            <a:off x="1688256" y="3391284"/>
            <a:ext cx="1085025" cy="625818"/>
          </a:xfrm>
          <a:prstGeom prst="line">
            <a:avLst/>
          </a:prstGeom>
          <a:solidFill>
            <a:srgbClr val="C0C0C0">
              <a:alpha val="0"/>
            </a:srgbClr>
          </a:solidFill>
          <a:ln w="28575" cap="flat" cmpd="sng" algn="ctr">
            <a:solidFill>
              <a:srgbClr val="FF0000"/>
            </a:solidFill>
            <a:prstDash val="solid"/>
            <a:round/>
            <a:headEnd type="none" w="med" len="med"/>
            <a:tailEnd type="none" w="med" len="med"/>
          </a:ln>
        </p:spPr>
      </p:cxnSp>
      <p:cxnSp>
        <p:nvCxnSpPr>
          <p:cNvPr id="40" name="直接连接符 39"/>
          <p:cNvCxnSpPr>
            <a:endCxn id="35" idx="2"/>
          </p:cNvCxnSpPr>
          <p:nvPr/>
        </p:nvCxnSpPr>
        <p:spPr bwMode="auto">
          <a:xfrm>
            <a:off x="1688255" y="3387174"/>
            <a:ext cx="1085026" cy="4110"/>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41" name="直接连接符 40"/>
          <p:cNvCxnSpPr>
            <a:stCxn id="33" idx="6"/>
            <a:endCxn id="36" idx="2"/>
          </p:cNvCxnSpPr>
          <p:nvPr/>
        </p:nvCxnSpPr>
        <p:spPr bwMode="auto">
          <a:xfrm flipV="1">
            <a:off x="1688256" y="4016283"/>
            <a:ext cx="1085025" cy="819"/>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44" name="Oval 7"/>
              <p:cNvSpPr/>
              <p:nvPr/>
            </p:nvSpPr>
            <p:spPr>
              <a:xfrm>
                <a:off x="1331640" y="5084499"/>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4</m:t>
                          </m:r>
                        </m:sub>
                      </m:sSub>
                    </m:oMath>
                  </m:oMathPara>
                </a14:m>
                <a:endParaRPr lang="en-US" dirty="0"/>
              </a:p>
            </p:txBody>
          </p:sp>
        </mc:Choice>
        <mc:Fallback xmlns="">
          <p:sp>
            <p:nvSpPr>
              <p:cNvPr id="44" name="Oval 7"/>
              <p:cNvSpPr>
                <a:spLocks noRot="1" noChangeAspect="1" noMove="1" noResize="1" noEditPoints="1" noAdjustHandles="1" noChangeArrowheads="1" noChangeShapeType="1" noTextEdit="1"/>
              </p:cNvSpPr>
              <p:nvPr/>
            </p:nvSpPr>
            <p:spPr>
              <a:xfrm>
                <a:off x="1331640" y="5084499"/>
                <a:ext cx="356615" cy="356615"/>
              </a:xfrm>
              <a:prstGeom prst="ellipse">
                <a:avLst/>
              </a:prstGeom>
              <a:blipFill>
                <a:blip r:embed="rId9"/>
                <a:stretch>
                  <a:fillRect/>
                </a:stretch>
              </a:blipFill>
            </p:spPr>
            <p:txBody>
              <a:bodyPr/>
              <a:lstStyle/>
              <a:p>
                <a:r>
                  <a:rPr lang="zh-CN" altLang="en-US">
                    <a:noFill/>
                  </a:rPr>
                  <a:t> </a:t>
                </a:r>
              </a:p>
            </p:txBody>
          </p:sp>
        </mc:Fallback>
      </mc:AlternateContent>
      <p:cxnSp>
        <p:nvCxnSpPr>
          <p:cNvPr id="45" name="直接连接符 44"/>
          <p:cNvCxnSpPr>
            <a:stCxn id="32" idx="6"/>
            <a:endCxn id="36" idx="2"/>
          </p:cNvCxnSpPr>
          <p:nvPr/>
        </p:nvCxnSpPr>
        <p:spPr bwMode="auto">
          <a:xfrm>
            <a:off x="1689734" y="3396015"/>
            <a:ext cx="1083547" cy="620268"/>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48" name="直接连接符 47"/>
          <p:cNvCxnSpPr>
            <a:stCxn id="44" idx="6"/>
            <a:endCxn id="36" idx="2"/>
          </p:cNvCxnSpPr>
          <p:nvPr/>
        </p:nvCxnSpPr>
        <p:spPr bwMode="auto">
          <a:xfrm flipV="1">
            <a:off x="1688255" y="4016283"/>
            <a:ext cx="1085026" cy="1246524"/>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sp>
        <p:nvSpPr>
          <p:cNvPr id="66" name="Title 1"/>
          <p:cNvSpPr>
            <a:spLocks noGrp="1"/>
          </p:cNvSpPr>
          <p:nvPr>
            <p:ph type="title"/>
          </p:nvPr>
        </p:nvSpPr>
        <p:spPr>
          <a:xfrm>
            <a:off x="395536" y="122238"/>
            <a:ext cx="8748464" cy="714375"/>
          </a:xfrm>
        </p:spPr>
        <p:txBody>
          <a:bodyPr/>
          <a:lstStyle/>
          <a:p>
            <a:pPr eaLnBrk="1" hangingPunct="1"/>
            <a:r>
              <a:rPr lang="en-US" altLang="zh-CN" sz="3600" dirty="0"/>
              <a:t>Greedy</a:t>
            </a:r>
            <a:endParaRPr lang="en-US" altLang="zh-CN" sz="3500" dirty="0"/>
          </a:p>
        </p:txBody>
      </p:sp>
      <p:cxnSp>
        <p:nvCxnSpPr>
          <p:cNvPr id="88" name="直接连接符 87"/>
          <p:cNvCxnSpPr>
            <a:stCxn id="44" idx="6"/>
          </p:cNvCxnSpPr>
          <p:nvPr/>
        </p:nvCxnSpPr>
        <p:spPr bwMode="auto">
          <a:xfrm flipV="1">
            <a:off x="1688255" y="3396015"/>
            <a:ext cx="1085024" cy="1866792"/>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91" name="直接连接符 90"/>
          <p:cNvCxnSpPr>
            <a:stCxn id="34" idx="6"/>
          </p:cNvCxnSpPr>
          <p:nvPr/>
        </p:nvCxnSpPr>
        <p:spPr bwMode="auto">
          <a:xfrm flipV="1">
            <a:off x="1688255" y="3396015"/>
            <a:ext cx="1085024" cy="1201699"/>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94" name="直接连接符 93"/>
          <p:cNvCxnSpPr>
            <a:stCxn id="34" idx="6"/>
            <a:endCxn id="36" idx="2"/>
          </p:cNvCxnSpPr>
          <p:nvPr/>
        </p:nvCxnSpPr>
        <p:spPr bwMode="auto">
          <a:xfrm flipV="1">
            <a:off x="1688255" y="4016283"/>
            <a:ext cx="1085026" cy="581431"/>
          </a:xfrm>
          <a:prstGeom prst="line">
            <a:avLst/>
          </a:prstGeom>
          <a:solidFill>
            <a:srgbClr val="C0C0C0">
              <a:alpha val="0"/>
            </a:srgbClr>
          </a:solidFill>
          <a:ln w="28575" cap="flat" cmpd="sng" algn="ctr">
            <a:solidFill>
              <a:srgbClr val="FF0000"/>
            </a:solidFill>
            <a:prstDash val="solid"/>
            <a:round/>
            <a:headEnd type="none" w="med" len="med"/>
            <a:tailEnd type="none" w="med" len="med"/>
          </a:ln>
        </p:spPr>
      </p:cxnSp>
      <p:cxnSp>
        <p:nvCxnSpPr>
          <p:cNvPr id="92" name="直接连接符 91"/>
          <p:cNvCxnSpPr/>
          <p:nvPr/>
        </p:nvCxnSpPr>
        <p:spPr bwMode="auto">
          <a:xfrm>
            <a:off x="1698330" y="3400746"/>
            <a:ext cx="1088414" cy="1197322"/>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93" name="直接连接符 92"/>
          <p:cNvCxnSpPr/>
          <p:nvPr/>
        </p:nvCxnSpPr>
        <p:spPr bwMode="auto">
          <a:xfrm>
            <a:off x="1696852" y="4021833"/>
            <a:ext cx="1089892" cy="576235"/>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95" name="直接连接符 94"/>
          <p:cNvCxnSpPr/>
          <p:nvPr/>
        </p:nvCxnSpPr>
        <p:spPr bwMode="auto">
          <a:xfrm flipV="1">
            <a:off x="1696851" y="4598068"/>
            <a:ext cx="1089893" cy="4377"/>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96" name="直接连接符 95"/>
          <p:cNvCxnSpPr/>
          <p:nvPr/>
        </p:nvCxnSpPr>
        <p:spPr bwMode="auto">
          <a:xfrm flipV="1">
            <a:off x="1696851" y="4598068"/>
            <a:ext cx="1089893" cy="669470"/>
          </a:xfrm>
          <a:prstGeom prst="line">
            <a:avLst/>
          </a:prstGeom>
          <a:solidFill>
            <a:srgbClr val="C0C0C0">
              <a:alpha val="0"/>
            </a:srgbClr>
          </a:solidFill>
          <a:ln w="28575" cap="flat" cmpd="sng" algn="ctr">
            <a:solidFill>
              <a:srgbClr val="FF3300"/>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83" name="Oval 11"/>
              <p:cNvSpPr/>
              <p:nvPr/>
            </p:nvSpPr>
            <p:spPr>
              <a:xfrm>
                <a:off x="2773279" y="5080819"/>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4</m:t>
                          </m:r>
                        </m:sub>
                      </m:sSub>
                    </m:oMath>
                  </m:oMathPara>
                </a14:m>
                <a:endParaRPr lang="en-US" dirty="0"/>
              </a:p>
            </p:txBody>
          </p:sp>
        </mc:Choice>
        <mc:Fallback xmlns="">
          <p:sp>
            <p:nvSpPr>
              <p:cNvPr id="83" name="Oval 11"/>
              <p:cNvSpPr>
                <a:spLocks noRot="1" noChangeAspect="1" noMove="1" noResize="1" noEditPoints="1" noAdjustHandles="1" noChangeArrowheads="1" noChangeShapeType="1" noTextEdit="1"/>
              </p:cNvSpPr>
              <p:nvPr/>
            </p:nvSpPr>
            <p:spPr>
              <a:xfrm>
                <a:off x="2773279" y="5080819"/>
                <a:ext cx="356615" cy="356615"/>
              </a:xfrm>
              <a:prstGeom prst="ellipse">
                <a:avLst/>
              </a:prstGeom>
              <a:blipFill>
                <a:blip r:embed="rId10"/>
                <a:stretch>
                  <a:fillRect/>
                </a:stretch>
              </a:blipFill>
            </p:spPr>
            <p:txBody>
              <a:bodyPr/>
              <a:lstStyle/>
              <a:p>
                <a:r>
                  <a:rPr lang="zh-CN" altLang="en-US">
                    <a:noFill/>
                  </a:rPr>
                  <a:t> </a:t>
                </a:r>
              </a:p>
            </p:txBody>
          </p:sp>
        </mc:Fallback>
      </mc:AlternateContent>
      <p:cxnSp>
        <p:nvCxnSpPr>
          <p:cNvPr id="85" name="直接连接符 84"/>
          <p:cNvCxnSpPr>
            <a:endCxn id="83" idx="2"/>
          </p:cNvCxnSpPr>
          <p:nvPr/>
        </p:nvCxnSpPr>
        <p:spPr bwMode="auto">
          <a:xfrm>
            <a:off x="1696851" y="3409372"/>
            <a:ext cx="1076428" cy="1849755"/>
          </a:xfrm>
          <a:prstGeom prst="line">
            <a:avLst/>
          </a:prstGeom>
          <a:solidFill>
            <a:srgbClr val="C0C0C0">
              <a:alpha val="0"/>
            </a:srgbClr>
          </a:solidFill>
          <a:ln w="28575" cap="flat" cmpd="sng" algn="ctr">
            <a:solidFill>
              <a:srgbClr val="FF0000"/>
            </a:solidFill>
            <a:prstDash val="solid"/>
            <a:round/>
            <a:headEnd type="none" w="med" len="med"/>
            <a:tailEnd type="none" w="med" len="med"/>
          </a:ln>
        </p:spPr>
      </p:cxnSp>
      <p:cxnSp>
        <p:nvCxnSpPr>
          <p:cNvPr id="90" name="直接连接符 89"/>
          <p:cNvCxnSpPr>
            <a:stCxn id="33" idx="6"/>
            <a:endCxn id="83" idx="2"/>
          </p:cNvCxnSpPr>
          <p:nvPr/>
        </p:nvCxnSpPr>
        <p:spPr bwMode="auto">
          <a:xfrm>
            <a:off x="1688256" y="4017102"/>
            <a:ext cx="1085023" cy="1242025"/>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109" name="直接连接符 108"/>
          <p:cNvCxnSpPr>
            <a:stCxn id="34" idx="6"/>
            <a:endCxn id="83" idx="2"/>
          </p:cNvCxnSpPr>
          <p:nvPr/>
        </p:nvCxnSpPr>
        <p:spPr bwMode="auto">
          <a:xfrm>
            <a:off x="1688255" y="4597714"/>
            <a:ext cx="1085024" cy="661413"/>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110" name="直接连接符 109"/>
          <p:cNvCxnSpPr>
            <a:stCxn id="44" idx="6"/>
            <a:endCxn id="83" idx="2"/>
          </p:cNvCxnSpPr>
          <p:nvPr/>
        </p:nvCxnSpPr>
        <p:spPr bwMode="auto">
          <a:xfrm flipV="1">
            <a:off x="1688255" y="5259127"/>
            <a:ext cx="1085024" cy="3680"/>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grpSp>
        <p:nvGrpSpPr>
          <p:cNvPr id="119" name="组合 118"/>
          <p:cNvGrpSpPr/>
          <p:nvPr/>
        </p:nvGrpSpPr>
        <p:grpSpPr>
          <a:xfrm>
            <a:off x="4427984" y="2755309"/>
            <a:ext cx="3456828" cy="3319440"/>
            <a:chOff x="5031543" y="3395215"/>
            <a:chExt cx="3456828" cy="3319440"/>
          </a:xfrm>
        </p:grpSpPr>
        <p:pic>
          <p:nvPicPr>
            <p:cNvPr id="126" name="Picture 11" descr="MCj03118980000[1]"/>
            <p:cNvPicPr>
              <a:picLocks noChangeAspect="1" noChangeArrowheads="1"/>
            </p:cNvPicPr>
            <p:nvPr/>
          </p:nvPicPr>
          <p:blipFill>
            <a:blip r:embed="rId11" cstate="hqprint">
              <a:extLst>
                <a:ext uri="{28A0092B-C50C-407E-A947-70E740481C1C}">
                  <a14:useLocalDpi xmlns:a14="http://schemas.microsoft.com/office/drawing/2010/main" val="0"/>
                </a:ext>
              </a:extLst>
            </a:blip>
            <a:srcRect/>
            <a:stretch>
              <a:fillRect/>
            </a:stretch>
          </p:blipFill>
          <p:spPr bwMode="auto">
            <a:xfrm>
              <a:off x="7506716" y="3920217"/>
              <a:ext cx="454530" cy="2138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8" name="Picture 11" descr="MCj03118980000[1]"/>
            <p:cNvPicPr>
              <a:picLocks noChangeAspect="1" noChangeArrowheads="1"/>
            </p:cNvPicPr>
            <p:nvPr/>
          </p:nvPicPr>
          <p:blipFill>
            <a:blip r:embed="rId11" cstate="hqprint">
              <a:extLst>
                <a:ext uri="{28A0092B-C50C-407E-A947-70E740481C1C}">
                  <a14:useLocalDpi xmlns:a14="http://schemas.microsoft.com/office/drawing/2010/main" val="0"/>
                </a:ext>
              </a:extLst>
            </a:blip>
            <a:srcRect/>
            <a:stretch>
              <a:fillRect/>
            </a:stretch>
          </p:blipFill>
          <p:spPr bwMode="auto">
            <a:xfrm>
              <a:off x="6065193" y="4847609"/>
              <a:ext cx="456350" cy="2147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4" name="Picture 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52120" y="5243397"/>
              <a:ext cx="272080" cy="2739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6" name="Picture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74686" y="4817847"/>
              <a:ext cx="304386" cy="3021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2" name="Picture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29562" y="3867641"/>
              <a:ext cx="272082" cy="2748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3" name="Picture 11" descr="MCj03118980000[1]"/>
            <p:cNvPicPr>
              <a:picLocks noChangeAspect="1" noChangeArrowheads="1"/>
            </p:cNvPicPr>
            <p:nvPr/>
          </p:nvPicPr>
          <p:blipFill>
            <a:blip r:embed="rId11" cstate="hqprint">
              <a:extLst>
                <a:ext uri="{28A0092B-C50C-407E-A947-70E740481C1C}">
                  <a14:useLocalDpi xmlns:a14="http://schemas.microsoft.com/office/drawing/2010/main" val="0"/>
                </a:ext>
              </a:extLst>
            </a:blip>
            <a:srcRect/>
            <a:stretch>
              <a:fillRect/>
            </a:stretch>
          </p:blipFill>
          <p:spPr bwMode="auto">
            <a:xfrm>
              <a:off x="6537373" y="6193518"/>
              <a:ext cx="456350" cy="2147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4" name="Picture 11" descr="MCj03118980000[1]"/>
            <p:cNvPicPr>
              <a:picLocks noChangeAspect="1" noChangeArrowheads="1"/>
            </p:cNvPicPr>
            <p:nvPr/>
          </p:nvPicPr>
          <p:blipFill>
            <a:blip r:embed="rId11" cstate="hqprint">
              <a:extLst>
                <a:ext uri="{28A0092B-C50C-407E-A947-70E740481C1C}">
                  <a14:useLocalDpi xmlns:a14="http://schemas.microsoft.com/office/drawing/2010/main" val="0"/>
                </a:ext>
              </a:extLst>
            </a:blip>
            <a:srcRect/>
            <a:stretch>
              <a:fillRect/>
            </a:stretch>
          </p:blipFill>
          <p:spPr bwMode="auto">
            <a:xfrm>
              <a:off x="6528304" y="4355698"/>
              <a:ext cx="453622" cy="2120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5" name="Text Box 177"/>
            <p:cNvSpPr txBox="1">
              <a:spLocks noChangeArrowheads="1"/>
            </p:cNvSpPr>
            <p:nvPr/>
          </p:nvSpPr>
          <p:spPr bwMode="auto">
            <a:xfrm>
              <a:off x="5436096" y="5435932"/>
              <a:ext cx="1059682"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zh-CN" altLang="en-US" sz="1800" b="1" dirty="0"/>
                <a:t>t</a:t>
              </a:r>
              <a:r>
                <a:rPr lang="zh-CN" altLang="en-US" sz="1800" b="1" baseline="-25000" dirty="0"/>
                <a:t>1</a:t>
              </a:r>
              <a:r>
                <a:rPr lang="zh-CN" altLang="en-US" sz="1800" b="1" dirty="0"/>
                <a:t>（</a:t>
              </a:r>
              <a:r>
                <a:rPr lang="en-US" altLang="zh-CN" sz="1800" b="1" dirty="0"/>
                <a:t>1</a:t>
              </a:r>
              <a:r>
                <a:rPr lang="zh-CN" altLang="en-US" sz="1800" b="1" dirty="0"/>
                <a:t>，</a:t>
              </a:r>
              <a:r>
                <a:rPr lang="en-US" altLang="zh-CN" sz="1800" b="1" dirty="0"/>
                <a:t>2</a:t>
              </a:r>
              <a:r>
                <a:rPr lang="zh-CN" altLang="en-US" sz="1800" b="1" dirty="0"/>
                <a:t>）</a:t>
              </a:r>
              <a:endParaRPr lang="zh-CN" altLang="en-US" sz="1800" b="1" baseline="-25000" dirty="0"/>
            </a:p>
          </p:txBody>
        </p:sp>
        <p:grpSp>
          <p:nvGrpSpPr>
            <p:cNvPr id="146" name="组合 145"/>
            <p:cNvGrpSpPr/>
            <p:nvPr/>
          </p:nvGrpSpPr>
          <p:grpSpPr>
            <a:xfrm>
              <a:off x="5364088" y="3509850"/>
              <a:ext cx="2952328" cy="2871478"/>
              <a:chOff x="5148064" y="3437842"/>
              <a:chExt cx="2952328" cy="2871478"/>
            </a:xfrm>
          </p:grpSpPr>
          <p:cxnSp>
            <p:nvCxnSpPr>
              <p:cNvPr id="174" name="直接箭头连接符 173"/>
              <p:cNvCxnSpPr/>
              <p:nvPr/>
            </p:nvCxnSpPr>
            <p:spPr bwMode="auto">
              <a:xfrm flipV="1">
                <a:off x="5148064" y="3437842"/>
                <a:ext cx="0" cy="2871478"/>
              </a:xfrm>
              <a:prstGeom prst="straightConnector1">
                <a:avLst/>
              </a:prstGeom>
              <a:solidFill>
                <a:srgbClr val="C0C0C0">
                  <a:alpha val="0"/>
                </a:srgbClr>
              </a:solidFill>
              <a:ln w="28575" cap="flat" cmpd="sng" algn="ctr">
                <a:solidFill>
                  <a:schemeClr val="tx1"/>
                </a:solidFill>
                <a:prstDash val="solid"/>
                <a:round/>
                <a:headEnd type="none" w="med" len="med"/>
                <a:tailEnd type="arrow" w="med" len="lg"/>
              </a:ln>
              <a:effectLst/>
            </p:spPr>
          </p:cxnSp>
          <p:cxnSp>
            <p:nvCxnSpPr>
              <p:cNvPr id="175" name="直接箭头连接符 174"/>
              <p:cNvCxnSpPr/>
              <p:nvPr/>
            </p:nvCxnSpPr>
            <p:spPr bwMode="auto">
              <a:xfrm>
                <a:off x="5148064" y="6309320"/>
                <a:ext cx="2952328" cy="0"/>
              </a:xfrm>
              <a:prstGeom prst="straightConnector1">
                <a:avLst/>
              </a:prstGeom>
              <a:solidFill>
                <a:srgbClr val="C0C0C0">
                  <a:alpha val="0"/>
                </a:srgbClr>
              </a:solidFill>
              <a:ln w="28575" cap="flat" cmpd="sng" algn="ctr">
                <a:solidFill>
                  <a:schemeClr val="tx1"/>
                </a:solidFill>
                <a:prstDash val="solid"/>
                <a:round/>
                <a:headEnd type="none" w="med" len="med"/>
                <a:tailEnd type="arrow" w="med" len="lg"/>
              </a:ln>
              <a:effectLst/>
            </p:spPr>
          </p:cxnSp>
          <p:cxnSp>
            <p:nvCxnSpPr>
              <p:cNvPr id="176" name="直接连接符 175"/>
              <p:cNvCxnSpPr/>
              <p:nvPr/>
            </p:nvCxnSpPr>
            <p:spPr bwMode="auto">
              <a:xfrm>
                <a:off x="5148064" y="393305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77" name="直接连接符 176"/>
              <p:cNvCxnSpPr/>
              <p:nvPr/>
            </p:nvCxnSpPr>
            <p:spPr bwMode="auto">
              <a:xfrm>
                <a:off x="5148064" y="580526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78" name="直接连接符 177"/>
              <p:cNvCxnSpPr/>
              <p:nvPr/>
            </p:nvCxnSpPr>
            <p:spPr bwMode="auto">
              <a:xfrm>
                <a:off x="5148064" y="532003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79" name="直接连接符 178"/>
              <p:cNvCxnSpPr/>
              <p:nvPr/>
            </p:nvCxnSpPr>
            <p:spPr bwMode="auto">
              <a:xfrm>
                <a:off x="5148064" y="436510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80" name="直接连接符 179"/>
              <p:cNvCxnSpPr/>
              <p:nvPr/>
            </p:nvCxnSpPr>
            <p:spPr bwMode="auto">
              <a:xfrm>
                <a:off x="5148064" y="4817848"/>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grpSp>
            <p:nvGrpSpPr>
              <p:cNvPr id="181" name="组合 180"/>
              <p:cNvGrpSpPr/>
              <p:nvPr/>
            </p:nvGrpSpPr>
            <p:grpSpPr>
              <a:xfrm rot="16200000">
                <a:off x="6511217" y="5306207"/>
                <a:ext cx="72008" cy="1934218"/>
                <a:chOff x="5300464" y="4023446"/>
                <a:chExt cx="72008" cy="1934218"/>
              </a:xfrm>
            </p:grpSpPr>
            <p:cxnSp>
              <p:nvCxnSpPr>
                <p:cNvPr id="182" name="直接连接符 181"/>
                <p:cNvCxnSpPr/>
                <p:nvPr/>
              </p:nvCxnSpPr>
              <p:spPr bwMode="auto">
                <a:xfrm>
                  <a:off x="5300464" y="402344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83" name="直接连接符 182"/>
                <p:cNvCxnSpPr/>
                <p:nvPr/>
              </p:nvCxnSpPr>
              <p:spPr bwMode="auto">
                <a:xfrm>
                  <a:off x="5300464" y="595766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84" name="直接连接符 183"/>
                <p:cNvCxnSpPr/>
                <p:nvPr/>
              </p:nvCxnSpPr>
              <p:spPr bwMode="auto">
                <a:xfrm>
                  <a:off x="5300464" y="547243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85" name="直接连接符 184"/>
                <p:cNvCxnSpPr/>
                <p:nvPr/>
              </p:nvCxnSpPr>
              <p:spPr bwMode="auto">
                <a:xfrm>
                  <a:off x="5300464" y="451750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86" name="直接连接符 185"/>
                <p:cNvCxnSpPr/>
                <p:nvPr/>
              </p:nvCxnSpPr>
              <p:spPr bwMode="auto">
                <a:xfrm>
                  <a:off x="5300464" y="4970248"/>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grpSp>
        </p:grpSp>
        <p:pic>
          <p:nvPicPr>
            <p:cNvPr id="147" name="图片 146"/>
            <p:cNvPicPr>
              <a:picLocks noChangeAspect="1"/>
            </p:cNvPicPr>
            <p:nvPr/>
          </p:nvPicPr>
          <p:blipFill>
            <a:blip r:embed="rId15"/>
            <a:stretch>
              <a:fillRect/>
            </a:stretch>
          </p:blipFill>
          <p:spPr>
            <a:xfrm>
              <a:off x="7622820" y="4809361"/>
              <a:ext cx="284966" cy="318190"/>
            </a:xfrm>
            <a:prstGeom prst="rect">
              <a:avLst/>
            </a:prstGeom>
          </p:spPr>
        </p:pic>
        <p:sp>
          <p:nvSpPr>
            <p:cNvPr id="155" name="Text Box 177"/>
            <p:cNvSpPr txBox="1">
              <a:spLocks noChangeArrowheads="1"/>
            </p:cNvSpPr>
            <p:nvPr/>
          </p:nvSpPr>
          <p:spPr bwMode="auto">
            <a:xfrm>
              <a:off x="5919271" y="5062387"/>
              <a:ext cx="1059682"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zh-CN" altLang="en-US" sz="1800" b="1" dirty="0"/>
                <a:t>t</a:t>
              </a:r>
              <a:r>
                <a:rPr lang="en-US" altLang="zh-CN" sz="1800" baseline="-25000" dirty="0"/>
                <a:t>2</a:t>
              </a:r>
              <a:r>
                <a:rPr lang="zh-CN" altLang="en-US" sz="1800" b="1" dirty="0"/>
                <a:t>（</a:t>
              </a:r>
              <a:r>
                <a:rPr lang="en-US" altLang="zh-CN" sz="1800" dirty="0"/>
                <a:t>2</a:t>
              </a:r>
              <a:r>
                <a:rPr lang="zh-CN" altLang="en-US" sz="1800" b="1" dirty="0"/>
                <a:t>，</a:t>
              </a:r>
              <a:r>
                <a:rPr lang="en-US" altLang="zh-CN" sz="1800" dirty="0"/>
                <a:t>3</a:t>
              </a:r>
              <a:r>
                <a:rPr lang="zh-CN" altLang="en-US" sz="1800" b="1" dirty="0"/>
                <a:t>）</a:t>
              </a:r>
              <a:endParaRPr lang="zh-CN" altLang="en-US" sz="1800" b="1" baseline="-25000" dirty="0"/>
            </a:p>
          </p:txBody>
        </p:sp>
        <p:sp>
          <p:nvSpPr>
            <p:cNvPr id="156" name="Text Box 177"/>
            <p:cNvSpPr txBox="1">
              <a:spLocks noChangeArrowheads="1"/>
            </p:cNvSpPr>
            <p:nvPr/>
          </p:nvSpPr>
          <p:spPr bwMode="auto">
            <a:xfrm>
              <a:off x="5820268" y="4505879"/>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2</a:t>
              </a:r>
              <a:r>
                <a:rPr lang="zh-CN" altLang="en-US" sz="1800" b="1" dirty="0"/>
                <a:t>（</a:t>
              </a:r>
              <a:r>
                <a:rPr lang="en-US" altLang="zh-CN" sz="1800" dirty="0"/>
                <a:t>2</a:t>
              </a:r>
              <a:r>
                <a:rPr lang="zh-CN" altLang="en-US" sz="1800" b="1" dirty="0"/>
                <a:t>，</a:t>
              </a:r>
              <a:r>
                <a:rPr lang="en-US" altLang="zh-CN" sz="1800" dirty="0"/>
                <a:t>3</a:t>
              </a:r>
              <a:r>
                <a:rPr lang="zh-CN" altLang="en-US" sz="1800" b="1" dirty="0"/>
                <a:t>）</a:t>
              </a:r>
              <a:endParaRPr lang="zh-CN" altLang="en-US" sz="1800" b="1" baseline="-25000" dirty="0"/>
            </a:p>
          </p:txBody>
        </p:sp>
        <p:sp>
          <p:nvSpPr>
            <p:cNvPr id="157" name="Text Box 177"/>
            <p:cNvSpPr txBox="1">
              <a:spLocks noChangeArrowheads="1"/>
            </p:cNvSpPr>
            <p:nvPr/>
          </p:nvSpPr>
          <p:spPr bwMode="auto">
            <a:xfrm>
              <a:off x="6156210" y="4053999"/>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3</a:t>
              </a:r>
              <a:r>
                <a:rPr lang="zh-CN" altLang="en-US" sz="1800" b="1" dirty="0"/>
                <a:t>（</a:t>
              </a:r>
              <a:r>
                <a:rPr lang="en-US" altLang="zh-CN" sz="1800" dirty="0"/>
                <a:t>3</a:t>
              </a:r>
              <a:r>
                <a:rPr lang="zh-CN" altLang="en-US" sz="1800" b="1" dirty="0"/>
                <a:t>，</a:t>
              </a:r>
              <a:r>
                <a:rPr lang="en-US" altLang="zh-CN" sz="1800" dirty="0"/>
                <a:t>4</a:t>
              </a:r>
              <a:r>
                <a:rPr lang="zh-CN" altLang="en-US" sz="1800" b="1" dirty="0"/>
                <a:t>）</a:t>
              </a:r>
              <a:endParaRPr lang="zh-CN" altLang="en-US" sz="1800" b="1" baseline="-25000" dirty="0"/>
            </a:p>
          </p:txBody>
        </p:sp>
        <p:sp>
          <p:nvSpPr>
            <p:cNvPr id="158" name="Text Box 177"/>
            <p:cNvSpPr txBox="1">
              <a:spLocks noChangeArrowheads="1"/>
            </p:cNvSpPr>
            <p:nvPr/>
          </p:nvSpPr>
          <p:spPr bwMode="auto">
            <a:xfrm>
              <a:off x="6190410" y="5903480"/>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1</a:t>
              </a:r>
              <a:r>
                <a:rPr lang="zh-CN" altLang="en-US" sz="1800" b="1" dirty="0"/>
                <a:t>（</a:t>
              </a:r>
              <a:r>
                <a:rPr lang="en-US" altLang="zh-CN" sz="1800" dirty="0"/>
                <a:t>3</a:t>
              </a:r>
              <a:r>
                <a:rPr lang="zh-CN" altLang="en-US" sz="1800" b="1" dirty="0"/>
                <a:t>，</a:t>
              </a:r>
              <a:r>
                <a:rPr lang="en-US" altLang="zh-CN" sz="1800" dirty="0"/>
                <a:t>0</a:t>
              </a:r>
              <a:r>
                <a:rPr lang="zh-CN" altLang="en-US" sz="1800" b="1" dirty="0"/>
                <a:t>）</a:t>
              </a:r>
              <a:endParaRPr lang="zh-CN" altLang="en-US" sz="1800" b="1" baseline="-25000" dirty="0"/>
            </a:p>
          </p:txBody>
        </p:sp>
        <p:sp>
          <p:nvSpPr>
            <p:cNvPr id="159" name="Text Box 177"/>
            <p:cNvSpPr txBox="1">
              <a:spLocks noChangeArrowheads="1"/>
            </p:cNvSpPr>
            <p:nvPr/>
          </p:nvSpPr>
          <p:spPr bwMode="auto">
            <a:xfrm>
              <a:off x="7218431" y="3593372"/>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4</a:t>
              </a:r>
              <a:r>
                <a:rPr lang="zh-CN" altLang="en-US" sz="1800" b="1" dirty="0"/>
                <a:t>（</a:t>
              </a:r>
              <a:r>
                <a:rPr lang="en-US" altLang="zh-CN" sz="1800" dirty="0"/>
                <a:t>5</a:t>
              </a:r>
              <a:r>
                <a:rPr lang="zh-CN" altLang="en-US" sz="1800" b="1" dirty="0"/>
                <a:t>，</a:t>
              </a:r>
              <a:r>
                <a:rPr lang="en-US" altLang="zh-CN" sz="1800" dirty="0"/>
                <a:t>5</a:t>
              </a:r>
              <a:r>
                <a:rPr lang="zh-CN" altLang="en-US" sz="1800" b="1" dirty="0"/>
                <a:t>）</a:t>
              </a:r>
              <a:endParaRPr lang="zh-CN" altLang="en-US" sz="1800" b="1" baseline="-25000" dirty="0"/>
            </a:p>
          </p:txBody>
        </p:sp>
        <p:sp>
          <p:nvSpPr>
            <p:cNvPr id="160" name="Text Box 177"/>
            <p:cNvSpPr txBox="1">
              <a:spLocks noChangeArrowheads="1"/>
            </p:cNvSpPr>
            <p:nvPr/>
          </p:nvSpPr>
          <p:spPr bwMode="auto">
            <a:xfrm>
              <a:off x="7286977" y="4142485"/>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t</a:t>
              </a:r>
              <a:r>
                <a:rPr lang="en-US" altLang="zh-CN" sz="1800" baseline="-25000" dirty="0"/>
                <a:t>3</a:t>
              </a:r>
              <a:r>
                <a:rPr lang="zh-CN" altLang="en-US" sz="1800" b="1" dirty="0"/>
                <a:t>（</a:t>
              </a:r>
              <a:r>
                <a:rPr lang="en-US" altLang="zh-CN" sz="1800" dirty="0"/>
                <a:t>5</a:t>
              </a:r>
              <a:r>
                <a:rPr lang="zh-CN" altLang="en-US" sz="1800" b="1" dirty="0"/>
                <a:t>，</a:t>
              </a:r>
              <a:r>
                <a:rPr lang="en-US" altLang="zh-CN" sz="1800" dirty="0"/>
                <a:t>5</a:t>
              </a:r>
              <a:r>
                <a:rPr lang="zh-CN" altLang="en-US" sz="1800" b="1" dirty="0"/>
                <a:t>）</a:t>
              </a:r>
              <a:endParaRPr lang="zh-CN" altLang="en-US" sz="1800" b="1" baseline="-25000" dirty="0"/>
            </a:p>
          </p:txBody>
        </p:sp>
        <p:sp>
          <p:nvSpPr>
            <p:cNvPr id="161" name="Text Box 177"/>
            <p:cNvSpPr txBox="1">
              <a:spLocks noChangeArrowheads="1"/>
            </p:cNvSpPr>
            <p:nvPr/>
          </p:nvSpPr>
          <p:spPr bwMode="auto">
            <a:xfrm>
              <a:off x="7314916" y="5078819"/>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t</a:t>
              </a:r>
              <a:r>
                <a:rPr lang="en-US" altLang="zh-CN" sz="1800" baseline="-25000" dirty="0"/>
                <a:t>4</a:t>
              </a:r>
              <a:r>
                <a:rPr lang="zh-CN" altLang="en-US" sz="1800" b="1" dirty="0"/>
                <a:t>（</a:t>
              </a:r>
              <a:r>
                <a:rPr lang="en-US" altLang="zh-CN" sz="1800" dirty="0"/>
                <a:t>5</a:t>
              </a:r>
              <a:r>
                <a:rPr lang="zh-CN" altLang="en-US" sz="1800" b="1" dirty="0"/>
                <a:t>，</a:t>
              </a:r>
              <a:r>
                <a:rPr lang="en-US" altLang="zh-CN" sz="1800" dirty="0"/>
                <a:t>3</a:t>
              </a:r>
              <a:r>
                <a:rPr lang="zh-CN" altLang="en-US" sz="1800" b="1" dirty="0"/>
                <a:t>）</a:t>
              </a:r>
              <a:endParaRPr lang="zh-CN" altLang="en-US" sz="1800" b="1" baseline="-25000" dirty="0"/>
            </a:p>
          </p:txBody>
        </p:sp>
        <p:sp>
          <p:nvSpPr>
            <p:cNvPr id="162" name="文本框 161"/>
            <p:cNvSpPr txBox="1"/>
            <p:nvPr/>
          </p:nvSpPr>
          <p:spPr>
            <a:xfrm>
              <a:off x="5034120" y="3846169"/>
              <a:ext cx="360040" cy="369332"/>
            </a:xfrm>
            <a:prstGeom prst="rect">
              <a:avLst/>
            </a:prstGeom>
            <a:noFill/>
          </p:spPr>
          <p:txBody>
            <a:bodyPr wrap="square" rtlCol="0">
              <a:spAutoFit/>
            </a:bodyPr>
            <a:lstStyle/>
            <a:p>
              <a:r>
                <a:rPr lang="en-US" altLang="zh-CN" sz="1800" dirty="0">
                  <a:latin typeface="+mn-lt"/>
                </a:rPr>
                <a:t>5</a:t>
              </a:r>
              <a:endParaRPr lang="zh-CN" altLang="en-US" sz="1800" dirty="0">
                <a:latin typeface="+mn-lt"/>
              </a:endParaRPr>
            </a:p>
          </p:txBody>
        </p:sp>
        <p:sp>
          <p:nvSpPr>
            <p:cNvPr id="163" name="文本框 162"/>
            <p:cNvSpPr txBox="1"/>
            <p:nvPr/>
          </p:nvSpPr>
          <p:spPr>
            <a:xfrm>
              <a:off x="5031543" y="4249774"/>
              <a:ext cx="360040" cy="369332"/>
            </a:xfrm>
            <a:prstGeom prst="rect">
              <a:avLst/>
            </a:prstGeom>
            <a:noFill/>
          </p:spPr>
          <p:txBody>
            <a:bodyPr wrap="square" rtlCol="0">
              <a:spAutoFit/>
            </a:bodyPr>
            <a:lstStyle/>
            <a:p>
              <a:r>
                <a:rPr lang="en-US" altLang="zh-CN" sz="1800" dirty="0">
                  <a:latin typeface="+mn-lt"/>
                </a:rPr>
                <a:t>4</a:t>
              </a:r>
              <a:endParaRPr lang="zh-CN" altLang="en-US" sz="1800" dirty="0">
                <a:latin typeface="+mn-lt"/>
              </a:endParaRPr>
            </a:p>
          </p:txBody>
        </p:sp>
        <p:sp>
          <p:nvSpPr>
            <p:cNvPr id="164" name="文本框 163"/>
            <p:cNvSpPr txBox="1"/>
            <p:nvPr/>
          </p:nvSpPr>
          <p:spPr>
            <a:xfrm>
              <a:off x="5034881" y="4729335"/>
              <a:ext cx="360040" cy="369332"/>
            </a:xfrm>
            <a:prstGeom prst="rect">
              <a:avLst/>
            </a:prstGeom>
            <a:noFill/>
          </p:spPr>
          <p:txBody>
            <a:bodyPr wrap="square" rtlCol="0">
              <a:spAutoFit/>
            </a:bodyPr>
            <a:lstStyle/>
            <a:p>
              <a:r>
                <a:rPr lang="en-US" altLang="zh-CN" sz="1800" dirty="0">
                  <a:latin typeface="+mn-lt"/>
                </a:rPr>
                <a:t>3</a:t>
              </a:r>
              <a:endParaRPr lang="zh-CN" altLang="en-US" sz="1800" dirty="0">
                <a:latin typeface="+mn-lt"/>
              </a:endParaRPr>
            </a:p>
          </p:txBody>
        </p:sp>
        <p:sp>
          <p:nvSpPr>
            <p:cNvPr id="165" name="文本框 164"/>
            <p:cNvSpPr txBox="1"/>
            <p:nvPr/>
          </p:nvSpPr>
          <p:spPr>
            <a:xfrm>
              <a:off x="5034881" y="5215687"/>
              <a:ext cx="360040" cy="369332"/>
            </a:xfrm>
            <a:prstGeom prst="rect">
              <a:avLst/>
            </a:prstGeom>
            <a:noFill/>
          </p:spPr>
          <p:txBody>
            <a:bodyPr wrap="square" rtlCol="0">
              <a:spAutoFit/>
            </a:bodyPr>
            <a:lstStyle/>
            <a:p>
              <a:r>
                <a:rPr lang="en-US" altLang="zh-CN" sz="1800" dirty="0">
                  <a:latin typeface="+mn-lt"/>
                </a:rPr>
                <a:t>2</a:t>
              </a:r>
              <a:endParaRPr lang="zh-CN" altLang="en-US" sz="1800" dirty="0">
                <a:latin typeface="+mn-lt"/>
              </a:endParaRPr>
            </a:p>
          </p:txBody>
        </p:sp>
        <p:sp>
          <p:nvSpPr>
            <p:cNvPr id="166" name="文本框 165"/>
            <p:cNvSpPr txBox="1"/>
            <p:nvPr/>
          </p:nvSpPr>
          <p:spPr>
            <a:xfrm>
              <a:off x="5036100" y="5698695"/>
              <a:ext cx="360040" cy="369332"/>
            </a:xfrm>
            <a:prstGeom prst="rect">
              <a:avLst/>
            </a:prstGeom>
            <a:noFill/>
          </p:spPr>
          <p:txBody>
            <a:bodyPr wrap="square" rtlCol="0">
              <a:spAutoFit/>
            </a:bodyPr>
            <a:lstStyle/>
            <a:p>
              <a:r>
                <a:rPr lang="en-US" altLang="zh-CN" sz="1800" dirty="0">
                  <a:latin typeface="+mn-lt"/>
                </a:rPr>
                <a:t>1</a:t>
              </a:r>
              <a:endParaRPr lang="zh-CN" altLang="en-US" sz="1800" dirty="0">
                <a:latin typeface="+mn-lt"/>
              </a:endParaRPr>
            </a:p>
          </p:txBody>
        </p:sp>
        <p:sp>
          <p:nvSpPr>
            <p:cNvPr id="167" name="文本框 166"/>
            <p:cNvSpPr txBox="1"/>
            <p:nvPr/>
          </p:nvSpPr>
          <p:spPr>
            <a:xfrm>
              <a:off x="7550334" y="6345323"/>
              <a:ext cx="360040" cy="369332"/>
            </a:xfrm>
            <a:prstGeom prst="rect">
              <a:avLst/>
            </a:prstGeom>
            <a:noFill/>
          </p:spPr>
          <p:txBody>
            <a:bodyPr wrap="square" rtlCol="0">
              <a:spAutoFit/>
            </a:bodyPr>
            <a:lstStyle/>
            <a:p>
              <a:r>
                <a:rPr lang="en-US" altLang="zh-CN" sz="1800" dirty="0">
                  <a:latin typeface="+mn-lt"/>
                </a:rPr>
                <a:t>5</a:t>
              </a:r>
              <a:endParaRPr lang="zh-CN" altLang="en-US" sz="1800" dirty="0">
                <a:latin typeface="+mn-lt"/>
              </a:endParaRPr>
            </a:p>
          </p:txBody>
        </p:sp>
        <p:sp>
          <p:nvSpPr>
            <p:cNvPr id="168" name="文本框 167"/>
            <p:cNvSpPr txBox="1"/>
            <p:nvPr/>
          </p:nvSpPr>
          <p:spPr>
            <a:xfrm>
              <a:off x="7082669" y="6345323"/>
              <a:ext cx="360040" cy="369332"/>
            </a:xfrm>
            <a:prstGeom prst="rect">
              <a:avLst/>
            </a:prstGeom>
            <a:noFill/>
          </p:spPr>
          <p:txBody>
            <a:bodyPr wrap="square" rtlCol="0">
              <a:spAutoFit/>
            </a:bodyPr>
            <a:lstStyle/>
            <a:p>
              <a:r>
                <a:rPr lang="en-US" altLang="zh-CN" sz="1800" dirty="0">
                  <a:latin typeface="+mn-lt"/>
                </a:rPr>
                <a:t>4</a:t>
              </a:r>
              <a:endParaRPr lang="zh-CN" altLang="en-US" sz="1800" dirty="0">
                <a:latin typeface="+mn-lt"/>
              </a:endParaRPr>
            </a:p>
          </p:txBody>
        </p:sp>
        <p:sp>
          <p:nvSpPr>
            <p:cNvPr id="169" name="文本框 168"/>
            <p:cNvSpPr txBox="1"/>
            <p:nvPr/>
          </p:nvSpPr>
          <p:spPr>
            <a:xfrm>
              <a:off x="6621886" y="6345323"/>
              <a:ext cx="360040" cy="369332"/>
            </a:xfrm>
            <a:prstGeom prst="rect">
              <a:avLst/>
            </a:prstGeom>
            <a:noFill/>
          </p:spPr>
          <p:txBody>
            <a:bodyPr wrap="square" rtlCol="0">
              <a:spAutoFit/>
            </a:bodyPr>
            <a:lstStyle/>
            <a:p>
              <a:r>
                <a:rPr lang="en-US" altLang="zh-CN" sz="1800" dirty="0">
                  <a:latin typeface="+mn-lt"/>
                </a:rPr>
                <a:t>3</a:t>
              </a:r>
              <a:endParaRPr lang="zh-CN" altLang="en-US" sz="1800" dirty="0">
                <a:latin typeface="+mn-lt"/>
              </a:endParaRPr>
            </a:p>
          </p:txBody>
        </p:sp>
        <p:sp>
          <p:nvSpPr>
            <p:cNvPr id="170" name="文本框 169"/>
            <p:cNvSpPr txBox="1"/>
            <p:nvPr/>
          </p:nvSpPr>
          <p:spPr>
            <a:xfrm>
              <a:off x="6132114" y="6345323"/>
              <a:ext cx="360040" cy="369332"/>
            </a:xfrm>
            <a:prstGeom prst="rect">
              <a:avLst/>
            </a:prstGeom>
            <a:noFill/>
          </p:spPr>
          <p:txBody>
            <a:bodyPr wrap="square" rtlCol="0">
              <a:spAutoFit/>
            </a:bodyPr>
            <a:lstStyle/>
            <a:p>
              <a:r>
                <a:rPr lang="en-US" altLang="zh-CN" sz="1800" dirty="0">
                  <a:latin typeface="+mn-lt"/>
                </a:rPr>
                <a:t>2</a:t>
              </a:r>
              <a:endParaRPr lang="zh-CN" altLang="en-US" sz="1800" dirty="0">
                <a:latin typeface="+mn-lt"/>
              </a:endParaRPr>
            </a:p>
          </p:txBody>
        </p:sp>
        <p:sp>
          <p:nvSpPr>
            <p:cNvPr id="171" name="文本框 170"/>
            <p:cNvSpPr txBox="1"/>
            <p:nvPr/>
          </p:nvSpPr>
          <p:spPr>
            <a:xfrm>
              <a:off x="5652120" y="6345323"/>
              <a:ext cx="360040" cy="369332"/>
            </a:xfrm>
            <a:prstGeom prst="rect">
              <a:avLst/>
            </a:prstGeom>
            <a:noFill/>
          </p:spPr>
          <p:txBody>
            <a:bodyPr wrap="square" rtlCol="0">
              <a:spAutoFit/>
            </a:bodyPr>
            <a:lstStyle/>
            <a:p>
              <a:r>
                <a:rPr lang="en-US" altLang="zh-CN" sz="1800" dirty="0">
                  <a:latin typeface="+mn-lt"/>
                </a:rPr>
                <a:t>1</a:t>
              </a:r>
              <a:endParaRPr lang="zh-CN" altLang="en-US" sz="1800" dirty="0">
                <a:latin typeface="+mn-lt"/>
              </a:endParaRPr>
            </a:p>
          </p:txBody>
        </p:sp>
        <p:sp>
          <p:nvSpPr>
            <p:cNvPr id="172" name="文本框 171"/>
            <p:cNvSpPr txBox="1"/>
            <p:nvPr/>
          </p:nvSpPr>
          <p:spPr>
            <a:xfrm>
              <a:off x="5031543" y="3395215"/>
              <a:ext cx="360040" cy="369332"/>
            </a:xfrm>
            <a:prstGeom prst="rect">
              <a:avLst/>
            </a:prstGeom>
            <a:noFill/>
          </p:spPr>
          <p:txBody>
            <a:bodyPr wrap="square" rtlCol="0">
              <a:spAutoFit/>
            </a:bodyPr>
            <a:lstStyle/>
            <a:p>
              <a:r>
                <a:rPr lang="en-US" altLang="zh-CN" sz="1800" dirty="0">
                  <a:latin typeface="+mn-lt"/>
                </a:rPr>
                <a:t>Y</a:t>
              </a:r>
              <a:endParaRPr lang="zh-CN" altLang="en-US" sz="1800" dirty="0">
                <a:latin typeface="+mn-lt"/>
              </a:endParaRPr>
            </a:p>
          </p:txBody>
        </p:sp>
        <p:sp>
          <p:nvSpPr>
            <p:cNvPr id="173" name="文本框 172"/>
            <p:cNvSpPr txBox="1"/>
            <p:nvPr/>
          </p:nvSpPr>
          <p:spPr>
            <a:xfrm>
              <a:off x="8108980" y="6341542"/>
              <a:ext cx="360040" cy="369332"/>
            </a:xfrm>
            <a:prstGeom prst="rect">
              <a:avLst/>
            </a:prstGeom>
            <a:noFill/>
          </p:spPr>
          <p:txBody>
            <a:bodyPr wrap="square" rtlCol="0">
              <a:spAutoFit/>
            </a:bodyPr>
            <a:lstStyle/>
            <a:p>
              <a:r>
                <a:rPr lang="en-US" altLang="zh-CN" sz="1800" dirty="0">
                  <a:latin typeface="+mn-lt"/>
                </a:rPr>
                <a:t>X</a:t>
              </a:r>
              <a:endParaRPr lang="zh-CN" altLang="en-US" sz="1800" dirty="0">
                <a:latin typeface="+mn-lt"/>
              </a:endParaRPr>
            </a:p>
          </p:txBody>
        </p:sp>
      </p:grpSp>
      <p:sp>
        <p:nvSpPr>
          <p:cNvPr id="187" name="Rectangle 3"/>
          <p:cNvSpPr txBox="1">
            <a:spLocks noChangeArrowheads="1"/>
          </p:cNvSpPr>
          <p:nvPr/>
        </p:nvSpPr>
        <p:spPr bwMode="auto">
          <a:xfrm>
            <a:off x="228600" y="957263"/>
            <a:ext cx="8591550" cy="11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Basic idea</a:t>
            </a:r>
          </a:p>
          <a:p>
            <a:pPr lvl="1" algn="just">
              <a:lnSpc>
                <a:spcPct val="95000"/>
              </a:lnSpc>
              <a:spcBef>
                <a:spcPct val="25000"/>
              </a:spcBef>
              <a:spcAft>
                <a:spcPct val="10000"/>
              </a:spcAft>
              <a:buSzPct val="60000"/>
              <a:defRPr/>
            </a:pPr>
            <a:r>
              <a:rPr lang="en-US" altLang="zh-CN" sz="2400" dirty="0">
                <a:cs typeface="ＭＳ Ｐゴシック" charset="-128"/>
              </a:rPr>
              <a:t>Match the nearest neighbor of the new task.</a:t>
            </a:r>
          </a:p>
          <a:p>
            <a:pPr lvl="1" algn="just">
              <a:lnSpc>
                <a:spcPct val="95000"/>
              </a:lnSpc>
              <a:spcBef>
                <a:spcPct val="25000"/>
              </a:spcBef>
              <a:spcAft>
                <a:spcPct val="10000"/>
              </a:spcAft>
              <a:buSzPct val="60000"/>
              <a:defRPr/>
            </a:pPr>
            <a:endParaRPr lang="en-US" altLang="zh-CN" sz="2300" dirty="0">
              <a:latin typeface="+mn-lt"/>
              <a:cs typeface="ＭＳ Ｐゴシック" charset="-128"/>
            </a:endParaRPr>
          </a:p>
        </p:txBody>
      </p:sp>
      <p:sp>
        <p:nvSpPr>
          <p:cNvPr id="71" name="矩形 70"/>
          <p:cNvSpPr/>
          <p:nvPr/>
        </p:nvSpPr>
        <p:spPr bwMode="auto">
          <a:xfrm>
            <a:off x="6711356" y="2015889"/>
            <a:ext cx="1919739" cy="527521"/>
          </a:xfrm>
          <a:prstGeom prst="rect">
            <a:avLst/>
          </a:prstGeom>
          <a:solidFill>
            <a:srgbClr val="FFC000"/>
          </a:solidFill>
          <a:ln>
            <a:noFill/>
          </a:ln>
        </p:spPr>
        <p:txBody>
          <a:bodyPr anchor="ctr"/>
          <a:lstStyle/>
          <a:p>
            <a:pPr algn="ctr" eaLnBrk="1" hangingPunct="1"/>
            <a:r>
              <a:rPr lang="en-US" altLang="zh-CN" sz="2000" dirty="0">
                <a:latin typeface="+mn-lt"/>
                <a:cs typeface="ＭＳ Ｐゴシック" charset="-128"/>
              </a:rPr>
              <a:t>Cost=6.43</a:t>
            </a:r>
            <a:endParaRPr lang="zh-CN" altLang="en-US" sz="2000" dirty="0">
              <a:latin typeface="+mn-lt"/>
              <a:cs typeface="ＭＳ Ｐゴシック" charset="-128"/>
            </a:endParaRPr>
          </a:p>
        </p:txBody>
      </p:sp>
    </p:spTree>
    <p:extLst>
      <p:ext uri="{BB962C8B-B14F-4D97-AF65-F5344CB8AC3E}">
        <p14:creationId xmlns:p14="http://schemas.microsoft.com/office/powerpoint/2010/main" val="1220960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Title 1"/>
          <p:cNvSpPr>
            <a:spLocks noGrp="1"/>
          </p:cNvSpPr>
          <p:nvPr>
            <p:ph type="title"/>
          </p:nvPr>
        </p:nvSpPr>
        <p:spPr>
          <a:xfrm>
            <a:off x="395536" y="122238"/>
            <a:ext cx="8748464" cy="714375"/>
          </a:xfrm>
        </p:spPr>
        <p:txBody>
          <a:bodyPr/>
          <a:lstStyle/>
          <a:p>
            <a:pPr eaLnBrk="1" hangingPunct="1"/>
            <a:r>
              <a:rPr lang="en-US" altLang="zh-CN" sz="3600" dirty="0"/>
              <a:t>Permutation</a:t>
            </a:r>
            <a:endParaRPr lang="en-US" altLang="zh-CN" sz="3500" dirty="0"/>
          </a:p>
        </p:txBody>
      </p:sp>
      <p:sp>
        <p:nvSpPr>
          <p:cNvPr id="9" name="Slide Number Placeholder 2"/>
          <p:cNvSpPr>
            <a:spLocks noGrp="1"/>
          </p:cNvSpPr>
          <p:nvPr>
            <p:ph type="sldNum" sz="quarter" idx="12"/>
          </p:nvPr>
        </p:nvSpPr>
        <p:spPr>
          <a:xfrm>
            <a:off x="6902450" y="115888"/>
            <a:ext cx="2133600" cy="25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BC8BE625-CE42-459F-9355-E251238719F4}" type="slidenum">
              <a:rPr lang="en-US" altLang="zh-CN" sz="1200" b="0">
                <a:ea typeface="Gulim" pitchFamily="34" charset="-127"/>
              </a:rPr>
              <a:pPr eaLnBrk="1" hangingPunct="1"/>
              <a:t>98</a:t>
            </a:fld>
            <a:endParaRPr lang="en-US" altLang="zh-CN" sz="1200" b="0">
              <a:ea typeface="Gulim" pitchFamily="34" charset="-127"/>
            </a:endParaRPr>
          </a:p>
        </p:txBody>
      </p:sp>
      <p:sp>
        <p:nvSpPr>
          <p:cNvPr id="7" name="Rectangle 3"/>
          <p:cNvSpPr txBox="1">
            <a:spLocks noChangeArrowheads="1"/>
          </p:cNvSpPr>
          <p:nvPr/>
        </p:nvSpPr>
        <p:spPr bwMode="auto">
          <a:xfrm>
            <a:off x="228600" y="957635"/>
            <a:ext cx="8591550" cy="311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Basic idea </a:t>
            </a:r>
            <a:endParaRPr lang="en-US" altLang="zh-CN" sz="2400" dirty="0">
              <a:cs typeface="ＭＳ Ｐゴシック" charset="-128"/>
            </a:endParaRPr>
          </a:p>
          <a:p>
            <a:pPr lvl="1" algn="just">
              <a:lnSpc>
                <a:spcPct val="95000"/>
              </a:lnSpc>
              <a:spcBef>
                <a:spcPct val="25000"/>
              </a:spcBef>
              <a:spcAft>
                <a:spcPct val="10000"/>
              </a:spcAft>
              <a:buSzPct val="60000"/>
              <a:defRPr/>
            </a:pPr>
            <a:r>
              <a:rPr lang="en-US" altLang="zh-CN" sz="2400" dirty="0">
                <a:cs typeface="ＭＳ Ｐゴシック" charset="-128"/>
              </a:rPr>
              <a:t>When a new task appears, compute the offline minimum matching </a:t>
            </a:r>
            <a:r>
              <a:rPr lang="en-US" altLang="zh-CN" sz="2400" dirty="0" err="1">
                <a:cs typeface="ＭＳ Ｐゴシック" charset="-128"/>
              </a:rPr>
              <a:t>M</a:t>
            </a:r>
            <a:r>
              <a:rPr lang="en-US" altLang="zh-CN" sz="2400" baseline="-25000" dirty="0" err="1">
                <a:cs typeface="ＭＳ Ｐゴシック" charset="-128"/>
              </a:rPr>
              <a:t>i</a:t>
            </a:r>
            <a:r>
              <a:rPr lang="en-US" altLang="zh-CN" sz="2400" dirty="0">
                <a:cs typeface="ＭＳ Ｐゴシック" charset="-128"/>
              </a:rPr>
              <a:t> on the revealed part of the graph. </a:t>
            </a:r>
          </a:p>
          <a:p>
            <a:pPr lvl="1" algn="just">
              <a:lnSpc>
                <a:spcPct val="95000"/>
              </a:lnSpc>
              <a:spcBef>
                <a:spcPct val="25000"/>
              </a:spcBef>
              <a:spcAft>
                <a:spcPct val="10000"/>
              </a:spcAft>
              <a:buSzPct val="60000"/>
              <a:defRPr/>
            </a:pPr>
            <a:endParaRPr lang="en-US" altLang="zh-CN" sz="2400" dirty="0">
              <a:cs typeface="ＭＳ Ｐゴシック" charset="-128"/>
            </a:endParaRPr>
          </a:p>
          <a:p>
            <a:pPr lvl="1" algn="just">
              <a:lnSpc>
                <a:spcPct val="95000"/>
              </a:lnSpc>
              <a:spcBef>
                <a:spcPct val="25000"/>
              </a:spcBef>
              <a:spcAft>
                <a:spcPct val="10000"/>
              </a:spcAft>
              <a:buSzPct val="60000"/>
              <a:defRPr/>
            </a:pPr>
            <a:r>
              <a:rPr lang="en-US" altLang="zh-CN" sz="2400" dirty="0">
                <a:cs typeface="ＭＳ Ｐゴシック" charset="-128"/>
              </a:rPr>
              <a:t>If the service provider matched to the new task in </a:t>
            </a:r>
            <a:r>
              <a:rPr lang="en-US" altLang="zh-CN" sz="2400" dirty="0" err="1">
                <a:cs typeface="ＭＳ Ｐゴシック" charset="-128"/>
              </a:rPr>
              <a:t>M</a:t>
            </a:r>
            <a:r>
              <a:rPr lang="en-US" altLang="zh-CN" sz="2400" baseline="-25000" dirty="0" err="1">
                <a:cs typeface="ＭＳ Ｐゴシック" charset="-128"/>
              </a:rPr>
              <a:t>i</a:t>
            </a:r>
            <a:r>
              <a:rPr lang="en-US" altLang="zh-CN" sz="2400" dirty="0">
                <a:cs typeface="ＭＳ Ｐゴシック" charset="-128"/>
              </a:rPr>
              <a:t> is unmatched, match the pair.</a:t>
            </a:r>
          </a:p>
          <a:p>
            <a:pPr lvl="1" algn="just">
              <a:lnSpc>
                <a:spcPct val="95000"/>
              </a:lnSpc>
              <a:spcBef>
                <a:spcPct val="25000"/>
              </a:spcBef>
              <a:spcAft>
                <a:spcPct val="10000"/>
              </a:spcAft>
              <a:buSzPct val="60000"/>
              <a:defRPr/>
            </a:pPr>
            <a:endParaRPr lang="en-US" altLang="zh-CN" sz="2400" dirty="0">
              <a:cs typeface="ＭＳ Ｐゴシック" charset="-128"/>
            </a:endParaRPr>
          </a:p>
          <a:p>
            <a:pPr lvl="1" algn="just">
              <a:lnSpc>
                <a:spcPct val="95000"/>
              </a:lnSpc>
              <a:spcBef>
                <a:spcPct val="25000"/>
              </a:spcBef>
              <a:spcAft>
                <a:spcPct val="10000"/>
              </a:spcAft>
              <a:buSzPct val="60000"/>
              <a:defRPr/>
            </a:pPr>
            <a:r>
              <a:rPr lang="en-US" altLang="zh-CN" sz="2400" dirty="0">
                <a:cs typeface="ＭＳ Ｐゴシック" charset="-128"/>
              </a:rPr>
              <a:t>Otherwise, it is guaranteed that there existed exactly one service provider that does not appear in M</a:t>
            </a:r>
            <a:r>
              <a:rPr lang="en-US" altLang="zh-CN" sz="2400" baseline="-25000" dirty="0">
                <a:cs typeface="ＭＳ Ｐゴシック" charset="-128"/>
              </a:rPr>
              <a:t>i-1</a:t>
            </a:r>
            <a:r>
              <a:rPr lang="en-US" altLang="zh-CN" sz="2400" dirty="0">
                <a:cs typeface="ＭＳ Ｐゴシック" charset="-128"/>
              </a:rPr>
              <a:t> and match the pair.</a:t>
            </a:r>
          </a:p>
          <a:p>
            <a:pPr lvl="1" algn="just">
              <a:lnSpc>
                <a:spcPct val="95000"/>
              </a:lnSpc>
              <a:spcBef>
                <a:spcPct val="25000"/>
              </a:spcBef>
              <a:spcAft>
                <a:spcPct val="10000"/>
              </a:spcAft>
              <a:buSzPct val="60000"/>
              <a:defRPr/>
            </a:pPr>
            <a:endParaRPr lang="en-US" altLang="zh-CN" sz="2400" dirty="0">
              <a:cs typeface="ＭＳ Ｐゴシック" charset="-128"/>
            </a:endParaRPr>
          </a:p>
          <a:p>
            <a:pPr lvl="1" algn="just">
              <a:lnSpc>
                <a:spcPct val="95000"/>
              </a:lnSpc>
              <a:spcBef>
                <a:spcPct val="25000"/>
              </a:spcBef>
              <a:spcAft>
                <a:spcPct val="10000"/>
              </a:spcAft>
              <a:buSzPct val="60000"/>
              <a:defRPr/>
            </a:pPr>
            <a:endParaRPr lang="en-US" altLang="zh-CN" sz="2400" dirty="0">
              <a:cs typeface="ＭＳ Ｐゴシック" charset="-128"/>
            </a:endParaRPr>
          </a:p>
        </p:txBody>
      </p:sp>
    </p:spTree>
    <p:extLst>
      <p:ext uri="{BB962C8B-B14F-4D97-AF65-F5344CB8AC3E}">
        <p14:creationId xmlns:p14="http://schemas.microsoft.com/office/powerpoint/2010/main" val="3063795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txBox="1">
            <a:spLocks noChangeArrowheads="1"/>
          </p:cNvSpPr>
          <p:nvPr/>
        </p:nvSpPr>
        <p:spPr bwMode="auto">
          <a:xfrm>
            <a:off x="228600" y="957263"/>
            <a:ext cx="8591550" cy="11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Basic idea</a:t>
            </a:r>
          </a:p>
          <a:p>
            <a:pPr lvl="1" algn="just">
              <a:lnSpc>
                <a:spcPct val="95000"/>
              </a:lnSpc>
              <a:spcBef>
                <a:spcPct val="25000"/>
              </a:spcBef>
              <a:spcAft>
                <a:spcPct val="10000"/>
              </a:spcAft>
              <a:buSzPct val="60000"/>
              <a:defRPr/>
            </a:pPr>
            <a:r>
              <a:rPr lang="en-US" altLang="zh-CN" sz="2400" dirty="0">
                <a:cs typeface="ＭＳ Ｐゴシック" charset="-128"/>
              </a:rPr>
              <a:t>When a new task appears, compute the offline minimum matching </a:t>
            </a:r>
            <a:r>
              <a:rPr lang="en-US" altLang="zh-CN" sz="2400" dirty="0" err="1">
                <a:cs typeface="ＭＳ Ｐゴシック" charset="-128"/>
              </a:rPr>
              <a:t>M</a:t>
            </a:r>
            <a:r>
              <a:rPr lang="en-US" altLang="zh-CN" sz="2400" baseline="-25000" dirty="0" err="1">
                <a:cs typeface="ＭＳ Ｐゴシック" charset="-128"/>
              </a:rPr>
              <a:t>i</a:t>
            </a:r>
            <a:r>
              <a:rPr lang="en-US" altLang="zh-CN" sz="2400" dirty="0">
                <a:cs typeface="ＭＳ Ｐゴシック" charset="-128"/>
              </a:rPr>
              <a:t> on the revealed part of the graph. </a:t>
            </a:r>
          </a:p>
          <a:p>
            <a:pPr lvl="1" algn="just">
              <a:lnSpc>
                <a:spcPct val="95000"/>
              </a:lnSpc>
              <a:spcBef>
                <a:spcPct val="25000"/>
              </a:spcBef>
              <a:spcAft>
                <a:spcPct val="10000"/>
              </a:spcAft>
              <a:buSzPct val="60000"/>
              <a:defRPr/>
            </a:pPr>
            <a:r>
              <a:rPr lang="en-US" altLang="zh-CN" sz="2400" dirty="0">
                <a:cs typeface="ＭＳ Ｐゴシック" charset="-128"/>
              </a:rPr>
              <a:t>If the service provider matched to the new task in </a:t>
            </a:r>
            <a:r>
              <a:rPr lang="en-US" altLang="zh-CN" sz="2400" dirty="0" err="1">
                <a:cs typeface="ＭＳ Ｐゴシック" charset="-128"/>
              </a:rPr>
              <a:t>M</a:t>
            </a:r>
            <a:r>
              <a:rPr lang="en-US" altLang="zh-CN" sz="2400" baseline="-25000" dirty="0" err="1">
                <a:cs typeface="ＭＳ Ｐゴシック" charset="-128"/>
              </a:rPr>
              <a:t>i</a:t>
            </a:r>
            <a:r>
              <a:rPr lang="en-US" altLang="zh-CN" sz="2400" dirty="0">
                <a:cs typeface="ＭＳ Ｐゴシック" charset="-128"/>
              </a:rPr>
              <a:t> is unmatched, match the pair.</a:t>
            </a:r>
          </a:p>
          <a:p>
            <a:pPr lvl="1" algn="just">
              <a:lnSpc>
                <a:spcPct val="95000"/>
              </a:lnSpc>
              <a:spcBef>
                <a:spcPct val="25000"/>
              </a:spcBef>
              <a:spcAft>
                <a:spcPct val="10000"/>
              </a:spcAft>
              <a:buSzPct val="60000"/>
              <a:defRPr/>
            </a:pPr>
            <a:endParaRPr lang="en-US" altLang="zh-CN" sz="2300" dirty="0">
              <a:latin typeface="+mn-lt"/>
              <a:cs typeface="ＭＳ Ｐゴシック" charset="-128"/>
            </a:endParaRPr>
          </a:p>
        </p:txBody>
      </p:sp>
      <mc:AlternateContent xmlns:mc="http://schemas.openxmlformats.org/markup-compatibility/2006" xmlns:a14="http://schemas.microsoft.com/office/drawing/2010/main">
        <mc:Choice Requires="a14">
          <p:sp>
            <p:nvSpPr>
              <p:cNvPr id="32" name="Oval 5"/>
              <p:cNvSpPr/>
              <p:nvPr/>
            </p:nvSpPr>
            <p:spPr>
              <a:xfrm>
                <a:off x="469023" y="3437841"/>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1</m:t>
                          </m:r>
                        </m:sub>
                      </m:sSub>
                    </m:oMath>
                  </m:oMathPara>
                </a14:m>
                <a:endParaRPr lang="en-US" dirty="0"/>
              </a:p>
            </p:txBody>
          </p:sp>
        </mc:Choice>
        <mc:Fallback xmlns="">
          <p:sp>
            <p:nvSpPr>
              <p:cNvPr id="32" name="Oval 5"/>
              <p:cNvSpPr>
                <a:spLocks noRot="1" noChangeAspect="1" noMove="1" noResize="1" noEditPoints="1" noAdjustHandles="1" noChangeArrowheads="1" noChangeShapeType="1" noTextEdit="1"/>
              </p:cNvSpPr>
              <p:nvPr/>
            </p:nvSpPr>
            <p:spPr>
              <a:xfrm>
                <a:off x="469023" y="3437841"/>
                <a:ext cx="356615" cy="356615"/>
              </a:xfrm>
              <a:prstGeom prst="ellipse">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Oval 6"/>
              <p:cNvSpPr/>
              <p:nvPr/>
            </p:nvSpPr>
            <p:spPr>
              <a:xfrm>
                <a:off x="467545" y="4058928"/>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2</m:t>
                          </m:r>
                        </m:sub>
                      </m:sSub>
                    </m:oMath>
                  </m:oMathPara>
                </a14:m>
                <a:endParaRPr lang="en-US" dirty="0"/>
              </a:p>
            </p:txBody>
          </p:sp>
        </mc:Choice>
        <mc:Fallback xmlns="">
          <p:sp>
            <p:nvSpPr>
              <p:cNvPr id="33" name="Oval 6"/>
              <p:cNvSpPr>
                <a:spLocks noRot="1" noChangeAspect="1" noMove="1" noResize="1" noEditPoints="1" noAdjustHandles="1" noChangeArrowheads="1" noChangeShapeType="1" noTextEdit="1"/>
              </p:cNvSpPr>
              <p:nvPr/>
            </p:nvSpPr>
            <p:spPr>
              <a:xfrm>
                <a:off x="467545" y="4058928"/>
                <a:ext cx="356615" cy="356615"/>
              </a:xfrm>
              <a:prstGeom prst="ellipse">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Oval 7"/>
              <p:cNvSpPr/>
              <p:nvPr/>
            </p:nvSpPr>
            <p:spPr>
              <a:xfrm>
                <a:off x="467544" y="4639540"/>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3</m:t>
                          </m:r>
                        </m:sub>
                      </m:sSub>
                    </m:oMath>
                  </m:oMathPara>
                </a14:m>
                <a:endParaRPr lang="en-US" dirty="0"/>
              </a:p>
            </p:txBody>
          </p:sp>
        </mc:Choice>
        <mc:Fallback xmlns="">
          <p:sp>
            <p:nvSpPr>
              <p:cNvPr id="34" name="Oval 7"/>
              <p:cNvSpPr>
                <a:spLocks noRot="1" noChangeAspect="1" noMove="1" noResize="1" noEditPoints="1" noAdjustHandles="1" noChangeArrowheads="1" noChangeShapeType="1" noTextEdit="1"/>
              </p:cNvSpPr>
              <p:nvPr/>
            </p:nvSpPr>
            <p:spPr>
              <a:xfrm>
                <a:off x="467544" y="4639540"/>
                <a:ext cx="356615" cy="356615"/>
              </a:xfrm>
              <a:prstGeom prst="ellipse">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Oval 8"/>
              <p:cNvSpPr/>
              <p:nvPr/>
            </p:nvSpPr>
            <p:spPr>
              <a:xfrm>
                <a:off x="1909185" y="3433110"/>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1</m:t>
                          </m:r>
                        </m:sub>
                      </m:sSub>
                    </m:oMath>
                  </m:oMathPara>
                </a14:m>
                <a:endParaRPr lang="en-US" dirty="0"/>
              </a:p>
            </p:txBody>
          </p:sp>
        </mc:Choice>
        <mc:Fallback xmlns="">
          <p:sp>
            <p:nvSpPr>
              <p:cNvPr id="35" name="Oval 8"/>
              <p:cNvSpPr>
                <a:spLocks noRot="1" noChangeAspect="1" noMove="1" noResize="1" noEditPoints="1" noAdjustHandles="1" noChangeArrowheads="1" noChangeShapeType="1" noTextEdit="1"/>
              </p:cNvSpPr>
              <p:nvPr/>
            </p:nvSpPr>
            <p:spPr>
              <a:xfrm>
                <a:off x="1909185" y="3433110"/>
                <a:ext cx="356615" cy="356615"/>
              </a:xfrm>
              <a:prstGeom prst="ellipse">
                <a:avLst/>
              </a:prstGeom>
              <a:blipFill>
                <a:blip r:embed="rId7"/>
                <a:stretch>
                  <a:fillRect/>
                </a:stretch>
              </a:blipFill>
            </p:spPr>
            <p:txBody>
              <a:bodyPr/>
              <a:lstStyle/>
              <a:p>
                <a:r>
                  <a:rPr lang="zh-CN" altLang="en-US">
                    <a:noFill/>
                  </a:rPr>
                  <a:t> </a:t>
                </a:r>
              </a:p>
            </p:txBody>
          </p:sp>
        </mc:Fallback>
      </mc:AlternateContent>
      <p:cxnSp>
        <p:nvCxnSpPr>
          <p:cNvPr id="39" name="直接连接符 38"/>
          <p:cNvCxnSpPr>
            <a:stCxn id="33" idx="6"/>
            <a:endCxn id="35" idx="2"/>
          </p:cNvCxnSpPr>
          <p:nvPr/>
        </p:nvCxnSpPr>
        <p:spPr bwMode="auto">
          <a:xfrm flipV="1">
            <a:off x="824160" y="3611418"/>
            <a:ext cx="1085025" cy="625818"/>
          </a:xfrm>
          <a:prstGeom prst="line">
            <a:avLst/>
          </a:prstGeom>
          <a:solidFill>
            <a:srgbClr val="C0C0C0">
              <a:alpha val="0"/>
            </a:srgbClr>
          </a:solidFill>
          <a:ln w="28575" cap="flat" cmpd="sng" algn="ctr">
            <a:solidFill>
              <a:srgbClr val="FF0000"/>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44" name="Oval 7"/>
              <p:cNvSpPr/>
              <p:nvPr/>
            </p:nvSpPr>
            <p:spPr>
              <a:xfrm>
                <a:off x="467544" y="5304633"/>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4</m:t>
                          </m:r>
                        </m:sub>
                      </m:sSub>
                    </m:oMath>
                  </m:oMathPara>
                </a14:m>
                <a:endParaRPr lang="en-US" dirty="0"/>
              </a:p>
            </p:txBody>
          </p:sp>
        </mc:Choice>
        <mc:Fallback xmlns="">
          <p:sp>
            <p:nvSpPr>
              <p:cNvPr id="44" name="Oval 7"/>
              <p:cNvSpPr>
                <a:spLocks noRot="1" noChangeAspect="1" noMove="1" noResize="1" noEditPoints="1" noAdjustHandles="1" noChangeArrowheads="1" noChangeShapeType="1" noTextEdit="1"/>
              </p:cNvSpPr>
              <p:nvPr/>
            </p:nvSpPr>
            <p:spPr>
              <a:xfrm>
                <a:off x="467544" y="5304633"/>
                <a:ext cx="356615" cy="356615"/>
              </a:xfrm>
              <a:prstGeom prst="ellipse">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Oval 5"/>
              <p:cNvSpPr/>
              <p:nvPr/>
            </p:nvSpPr>
            <p:spPr>
              <a:xfrm>
                <a:off x="2411795" y="3433731"/>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1</m:t>
                          </m:r>
                        </m:sub>
                      </m:sSub>
                    </m:oMath>
                  </m:oMathPara>
                </a14:m>
                <a:endParaRPr lang="en-US" dirty="0"/>
              </a:p>
            </p:txBody>
          </p:sp>
        </mc:Choice>
        <mc:Fallback xmlns="">
          <p:sp>
            <p:nvSpPr>
              <p:cNvPr id="49" name="Oval 5"/>
              <p:cNvSpPr>
                <a:spLocks noRot="1" noChangeAspect="1" noMove="1" noResize="1" noEditPoints="1" noAdjustHandles="1" noChangeArrowheads="1" noChangeShapeType="1" noTextEdit="1"/>
              </p:cNvSpPr>
              <p:nvPr/>
            </p:nvSpPr>
            <p:spPr>
              <a:xfrm>
                <a:off x="2411795" y="3433731"/>
                <a:ext cx="356615" cy="356615"/>
              </a:xfrm>
              <a:prstGeom prst="ellipse">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Oval 6"/>
              <p:cNvSpPr/>
              <p:nvPr/>
            </p:nvSpPr>
            <p:spPr>
              <a:xfrm>
                <a:off x="2410317" y="4054818"/>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2</m:t>
                          </m:r>
                        </m:sub>
                      </m:sSub>
                    </m:oMath>
                  </m:oMathPara>
                </a14:m>
                <a:endParaRPr lang="en-US" dirty="0"/>
              </a:p>
            </p:txBody>
          </p:sp>
        </mc:Choice>
        <mc:Fallback xmlns="">
          <p:sp>
            <p:nvSpPr>
              <p:cNvPr id="50" name="Oval 6"/>
              <p:cNvSpPr>
                <a:spLocks noRot="1" noChangeAspect="1" noMove="1" noResize="1" noEditPoints="1" noAdjustHandles="1" noChangeArrowheads="1" noChangeShapeType="1" noTextEdit="1"/>
              </p:cNvSpPr>
              <p:nvPr/>
            </p:nvSpPr>
            <p:spPr>
              <a:xfrm>
                <a:off x="2410317" y="4054818"/>
                <a:ext cx="356615" cy="356615"/>
              </a:xfrm>
              <a:prstGeom prst="ellipse">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Oval 7"/>
              <p:cNvSpPr/>
              <p:nvPr/>
            </p:nvSpPr>
            <p:spPr>
              <a:xfrm>
                <a:off x="2410316" y="4635430"/>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a:rPr>
                            <m:t>3</m:t>
                          </m:r>
                        </m:sub>
                      </m:sSub>
                    </m:oMath>
                  </m:oMathPara>
                </a14:m>
                <a:endParaRPr lang="en-US" dirty="0"/>
              </a:p>
            </p:txBody>
          </p:sp>
        </mc:Choice>
        <mc:Fallback xmlns="">
          <p:sp>
            <p:nvSpPr>
              <p:cNvPr id="51" name="Oval 7"/>
              <p:cNvSpPr>
                <a:spLocks noRot="1" noChangeAspect="1" noMove="1" noResize="1" noEditPoints="1" noAdjustHandles="1" noChangeArrowheads="1" noChangeShapeType="1" noTextEdit="1"/>
              </p:cNvSpPr>
              <p:nvPr/>
            </p:nvSpPr>
            <p:spPr>
              <a:xfrm>
                <a:off x="2410316" y="4635430"/>
                <a:ext cx="356615" cy="356615"/>
              </a:xfrm>
              <a:prstGeom prst="ellipse">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Oval 8"/>
              <p:cNvSpPr/>
              <p:nvPr/>
            </p:nvSpPr>
            <p:spPr>
              <a:xfrm>
                <a:off x="3851957" y="3429000"/>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a:rPr>
                            <m:t>1</m:t>
                          </m:r>
                        </m:sub>
                      </m:sSub>
                    </m:oMath>
                  </m:oMathPara>
                </a14:m>
                <a:endParaRPr lang="en-US" dirty="0"/>
              </a:p>
            </p:txBody>
          </p:sp>
        </mc:Choice>
        <mc:Fallback xmlns="">
          <p:sp>
            <p:nvSpPr>
              <p:cNvPr id="52" name="Oval 8"/>
              <p:cNvSpPr>
                <a:spLocks noRot="1" noChangeAspect="1" noMove="1" noResize="1" noEditPoints="1" noAdjustHandles="1" noChangeArrowheads="1" noChangeShapeType="1" noTextEdit="1"/>
              </p:cNvSpPr>
              <p:nvPr/>
            </p:nvSpPr>
            <p:spPr>
              <a:xfrm>
                <a:off x="3851957" y="3429000"/>
                <a:ext cx="356615" cy="356615"/>
              </a:xfrm>
              <a:prstGeom prst="ellipse">
                <a:avLst/>
              </a:prstGeom>
              <a:blipFill>
                <a:blip r:embed="rId15"/>
                <a:stretch>
                  <a:fillRect/>
                </a:stretch>
              </a:blipFill>
            </p:spPr>
            <p:txBody>
              <a:bodyPr/>
              <a:lstStyle/>
              <a:p>
                <a:r>
                  <a:rPr lang="zh-CN" altLang="en-US">
                    <a:noFill/>
                  </a:rPr>
                  <a:t> </a:t>
                </a:r>
              </a:p>
            </p:txBody>
          </p:sp>
        </mc:Fallback>
      </mc:AlternateContent>
      <p:cxnSp>
        <p:nvCxnSpPr>
          <p:cNvPr id="56" name="直接连接符 55"/>
          <p:cNvCxnSpPr>
            <a:stCxn id="50" idx="6"/>
            <a:endCxn id="52" idx="2"/>
          </p:cNvCxnSpPr>
          <p:nvPr/>
        </p:nvCxnSpPr>
        <p:spPr bwMode="auto">
          <a:xfrm flipV="1">
            <a:off x="2766932" y="3607308"/>
            <a:ext cx="1085025" cy="625818"/>
          </a:xfrm>
          <a:prstGeom prst="line">
            <a:avLst/>
          </a:prstGeom>
          <a:solidFill>
            <a:srgbClr val="C0C0C0">
              <a:alpha val="0"/>
            </a:srgbClr>
          </a:solidFill>
          <a:ln w="28575" cap="flat" cmpd="sng" algn="ctr">
            <a:solidFill>
              <a:srgbClr val="0070C0"/>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61" name="Oval 7"/>
              <p:cNvSpPr/>
              <p:nvPr/>
            </p:nvSpPr>
            <p:spPr>
              <a:xfrm>
                <a:off x="2410316" y="5300523"/>
                <a:ext cx="356615" cy="3566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4</m:t>
                          </m:r>
                        </m:sub>
                      </m:sSub>
                    </m:oMath>
                  </m:oMathPara>
                </a14:m>
                <a:endParaRPr lang="en-US" dirty="0"/>
              </a:p>
            </p:txBody>
          </p:sp>
        </mc:Choice>
        <mc:Fallback xmlns="">
          <p:sp>
            <p:nvSpPr>
              <p:cNvPr id="61" name="Oval 7"/>
              <p:cNvSpPr>
                <a:spLocks noRot="1" noChangeAspect="1" noMove="1" noResize="1" noEditPoints="1" noAdjustHandles="1" noChangeArrowheads="1" noChangeShapeType="1" noTextEdit="1"/>
              </p:cNvSpPr>
              <p:nvPr/>
            </p:nvSpPr>
            <p:spPr>
              <a:xfrm>
                <a:off x="2410316" y="5300523"/>
                <a:ext cx="356615" cy="356615"/>
              </a:xfrm>
              <a:prstGeom prst="ellipse">
                <a:avLst/>
              </a:prstGeom>
              <a:blipFill>
                <a:blip r:embed="rId19"/>
                <a:stretch>
                  <a:fillRect/>
                </a:stretch>
              </a:blipFill>
            </p:spPr>
            <p:txBody>
              <a:bodyPr/>
              <a:lstStyle/>
              <a:p>
                <a:r>
                  <a:rPr lang="zh-CN" altLang="en-US">
                    <a:noFill/>
                  </a:rPr>
                  <a:t> </a:t>
                </a:r>
              </a:p>
            </p:txBody>
          </p:sp>
        </mc:Fallback>
      </mc:AlternateContent>
      <p:sp>
        <p:nvSpPr>
          <p:cNvPr id="66" name="Title 1"/>
          <p:cNvSpPr>
            <a:spLocks noGrp="1"/>
          </p:cNvSpPr>
          <p:nvPr>
            <p:ph type="title"/>
          </p:nvPr>
        </p:nvSpPr>
        <p:spPr>
          <a:xfrm>
            <a:off x="395536" y="122238"/>
            <a:ext cx="8748464" cy="714375"/>
          </a:xfrm>
        </p:spPr>
        <p:txBody>
          <a:bodyPr/>
          <a:lstStyle/>
          <a:p>
            <a:pPr eaLnBrk="1" hangingPunct="1"/>
            <a:r>
              <a:rPr lang="en-US" altLang="zh-CN" sz="3600" dirty="0"/>
              <a:t>Permutation</a:t>
            </a:r>
            <a:endParaRPr lang="en-US" altLang="zh-CN" sz="3500" dirty="0"/>
          </a:p>
        </p:txBody>
      </p:sp>
      <p:grpSp>
        <p:nvGrpSpPr>
          <p:cNvPr id="141" name="组合 140"/>
          <p:cNvGrpSpPr/>
          <p:nvPr/>
        </p:nvGrpSpPr>
        <p:grpSpPr>
          <a:xfrm>
            <a:off x="5031543" y="3395215"/>
            <a:ext cx="3437477" cy="3319440"/>
            <a:chOff x="5031543" y="3395215"/>
            <a:chExt cx="3437477" cy="3319440"/>
          </a:xfrm>
        </p:grpSpPr>
        <p:pic>
          <p:nvPicPr>
            <p:cNvPr id="101" name="Picture 11" descr="MCj03118980000[1]"/>
            <p:cNvPicPr>
              <a:picLocks noChangeAspect="1" noChangeArrowheads="1"/>
            </p:cNvPicPr>
            <p:nvPr/>
          </p:nvPicPr>
          <p:blipFill>
            <a:blip r:embed="rId20" cstate="hqprint">
              <a:extLst>
                <a:ext uri="{28A0092B-C50C-407E-A947-70E740481C1C}">
                  <a14:useLocalDpi xmlns:a14="http://schemas.microsoft.com/office/drawing/2010/main" val="0"/>
                </a:ext>
              </a:extLst>
            </a:blip>
            <a:srcRect/>
            <a:stretch>
              <a:fillRect/>
            </a:stretch>
          </p:blipFill>
          <p:spPr bwMode="auto">
            <a:xfrm>
              <a:off x="7506716" y="3920217"/>
              <a:ext cx="454530" cy="2138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2" name="Picture 11" descr="MCj03118980000[1]"/>
            <p:cNvPicPr>
              <a:picLocks noChangeAspect="1" noChangeArrowheads="1"/>
            </p:cNvPicPr>
            <p:nvPr/>
          </p:nvPicPr>
          <p:blipFill>
            <a:blip r:embed="rId20" cstate="hqprint">
              <a:extLst>
                <a:ext uri="{28A0092B-C50C-407E-A947-70E740481C1C}">
                  <a14:useLocalDpi xmlns:a14="http://schemas.microsoft.com/office/drawing/2010/main" val="0"/>
                </a:ext>
              </a:extLst>
            </a:blip>
            <a:srcRect/>
            <a:stretch>
              <a:fillRect/>
            </a:stretch>
          </p:blipFill>
          <p:spPr bwMode="auto">
            <a:xfrm>
              <a:off x="6065193" y="4847609"/>
              <a:ext cx="456350" cy="2147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7" name="Picture 2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652120" y="5243397"/>
              <a:ext cx="272080" cy="2739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0" name="Picture 11" descr="MCj03118980000[1]"/>
            <p:cNvPicPr>
              <a:picLocks noChangeAspect="1" noChangeArrowheads="1"/>
            </p:cNvPicPr>
            <p:nvPr/>
          </p:nvPicPr>
          <p:blipFill>
            <a:blip r:embed="rId20" cstate="hqprint">
              <a:extLst>
                <a:ext uri="{28A0092B-C50C-407E-A947-70E740481C1C}">
                  <a14:useLocalDpi xmlns:a14="http://schemas.microsoft.com/office/drawing/2010/main" val="0"/>
                </a:ext>
              </a:extLst>
            </a:blip>
            <a:srcRect/>
            <a:stretch>
              <a:fillRect/>
            </a:stretch>
          </p:blipFill>
          <p:spPr bwMode="auto">
            <a:xfrm>
              <a:off x="6537373" y="6193518"/>
              <a:ext cx="456350" cy="2147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3" name="Picture 11" descr="MCj03118980000[1]"/>
            <p:cNvPicPr>
              <a:picLocks noChangeAspect="1" noChangeArrowheads="1"/>
            </p:cNvPicPr>
            <p:nvPr/>
          </p:nvPicPr>
          <p:blipFill>
            <a:blip r:embed="rId20" cstate="hqprint">
              <a:extLst>
                <a:ext uri="{28A0092B-C50C-407E-A947-70E740481C1C}">
                  <a14:useLocalDpi xmlns:a14="http://schemas.microsoft.com/office/drawing/2010/main" val="0"/>
                </a:ext>
              </a:extLst>
            </a:blip>
            <a:srcRect/>
            <a:stretch>
              <a:fillRect/>
            </a:stretch>
          </p:blipFill>
          <p:spPr bwMode="auto">
            <a:xfrm>
              <a:off x="6528304" y="4355698"/>
              <a:ext cx="453622" cy="2120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8" name="Text Box 177"/>
            <p:cNvSpPr txBox="1">
              <a:spLocks noChangeArrowheads="1"/>
            </p:cNvSpPr>
            <p:nvPr/>
          </p:nvSpPr>
          <p:spPr bwMode="auto">
            <a:xfrm>
              <a:off x="5436096" y="5435932"/>
              <a:ext cx="1059682"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zh-CN" altLang="en-US" sz="1800" b="1" dirty="0"/>
                <a:t>t</a:t>
              </a:r>
              <a:r>
                <a:rPr lang="zh-CN" altLang="en-US" sz="1800" b="1" baseline="-25000" dirty="0"/>
                <a:t>1</a:t>
              </a:r>
              <a:r>
                <a:rPr lang="zh-CN" altLang="en-US" sz="1800" b="1" dirty="0"/>
                <a:t>（</a:t>
              </a:r>
              <a:r>
                <a:rPr lang="en-US" altLang="zh-CN" sz="1800" b="1" dirty="0"/>
                <a:t>1</a:t>
              </a:r>
              <a:r>
                <a:rPr lang="zh-CN" altLang="en-US" sz="1800" b="1" dirty="0"/>
                <a:t>，</a:t>
              </a:r>
              <a:r>
                <a:rPr lang="en-US" altLang="zh-CN" sz="1800" b="1" dirty="0"/>
                <a:t>2</a:t>
              </a:r>
              <a:r>
                <a:rPr lang="zh-CN" altLang="en-US" sz="1800" b="1" dirty="0"/>
                <a:t>）</a:t>
              </a:r>
              <a:endParaRPr lang="zh-CN" altLang="en-US" sz="1800" b="1" baseline="-25000" dirty="0"/>
            </a:p>
          </p:txBody>
        </p:sp>
        <p:grpSp>
          <p:nvGrpSpPr>
            <p:cNvPr id="30" name="组合 29"/>
            <p:cNvGrpSpPr/>
            <p:nvPr/>
          </p:nvGrpSpPr>
          <p:grpSpPr>
            <a:xfrm>
              <a:off x="5364088" y="3509850"/>
              <a:ext cx="2952328" cy="2871478"/>
              <a:chOff x="5148064" y="3437842"/>
              <a:chExt cx="2952328" cy="2871478"/>
            </a:xfrm>
          </p:grpSpPr>
          <p:cxnSp>
            <p:nvCxnSpPr>
              <p:cNvPr id="8" name="直接箭头连接符 7"/>
              <p:cNvCxnSpPr/>
              <p:nvPr/>
            </p:nvCxnSpPr>
            <p:spPr bwMode="auto">
              <a:xfrm flipV="1">
                <a:off x="5148064" y="3437842"/>
                <a:ext cx="0" cy="2871478"/>
              </a:xfrm>
              <a:prstGeom prst="straightConnector1">
                <a:avLst/>
              </a:prstGeom>
              <a:solidFill>
                <a:srgbClr val="C0C0C0">
                  <a:alpha val="0"/>
                </a:srgbClr>
              </a:solidFill>
              <a:ln w="28575" cap="flat" cmpd="sng" algn="ctr">
                <a:solidFill>
                  <a:schemeClr val="tx1"/>
                </a:solidFill>
                <a:prstDash val="solid"/>
                <a:round/>
                <a:headEnd type="none" w="med" len="med"/>
                <a:tailEnd type="arrow" w="med" len="lg"/>
              </a:ln>
              <a:effectLst/>
            </p:spPr>
          </p:cxnSp>
          <p:cxnSp>
            <p:nvCxnSpPr>
              <p:cNvPr id="11" name="直接箭头连接符 10"/>
              <p:cNvCxnSpPr/>
              <p:nvPr/>
            </p:nvCxnSpPr>
            <p:spPr bwMode="auto">
              <a:xfrm>
                <a:off x="5148064" y="6309320"/>
                <a:ext cx="2952328" cy="0"/>
              </a:xfrm>
              <a:prstGeom prst="straightConnector1">
                <a:avLst/>
              </a:prstGeom>
              <a:solidFill>
                <a:srgbClr val="C0C0C0">
                  <a:alpha val="0"/>
                </a:srgbClr>
              </a:solidFill>
              <a:ln w="28575" cap="flat" cmpd="sng" algn="ctr">
                <a:solidFill>
                  <a:schemeClr val="tx1"/>
                </a:solidFill>
                <a:prstDash val="solid"/>
                <a:round/>
                <a:headEnd type="none" w="med" len="med"/>
                <a:tailEnd type="arrow" w="med" len="lg"/>
              </a:ln>
              <a:effectLst/>
            </p:spPr>
          </p:cxnSp>
          <p:cxnSp>
            <p:nvCxnSpPr>
              <p:cNvPr id="114" name="直接连接符 113"/>
              <p:cNvCxnSpPr/>
              <p:nvPr/>
            </p:nvCxnSpPr>
            <p:spPr bwMode="auto">
              <a:xfrm>
                <a:off x="5148064" y="393305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16" name="直接连接符 115"/>
              <p:cNvCxnSpPr/>
              <p:nvPr/>
            </p:nvCxnSpPr>
            <p:spPr bwMode="auto">
              <a:xfrm>
                <a:off x="5148064" y="580526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17" name="直接连接符 116"/>
              <p:cNvCxnSpPr/>
              <p:nvPr/>
            </p:nvCxnSpPr>
            <p:spPr bwMode="auto">
              <a:xfrm>
                <a:off x="5148064" y="532003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18" name="直接连接符 117"/>
              <p:cNvCxnSpPr/>
              <p:nvPr/>
            </p:nvCxnSpPr>
            <p:spPr bwMode="auto">
              <a:xfrm>
                <a:off x="5148064" y="436510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20" name="直接连接符 119"/>
              <p:cNvCxnSpPr/>
              <p:nvPr/>
            </p:nvCxnSpPr>
            <p:spPr bwMode="auto">
              <a:xfrm>
                <a:off x="5148064" y="4817848"/>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grpSp>
            <p:nvGrpSpPr>
              <p:cNvPr id="28" name="组合 27"/>
              <p:cNvGrpSpPr/>
              <p:nvPr/>
            </p:nvGrpSpPr>
            <p:grpSpPr>
              <a:xfrm rot="16200000">
                <a:off x="6511217" y="5306207"/>
                <a:ext cx="72008" cy="1934218"/>
                <a:chOff x="5300464" y="4023446"/>
                <a:chExt cx="72008" cy="1934218"/>
              </a:xfrm>
            </p:grpSpPr>
            <p:cxnSp>
              <p:nvCxnSpPr>
                <p:cNvPr id="121" name="直接连接符 120"/>
                <p:cNvCxnSpPr/>
                <p:nvPr/>
              </p:nvCxnSpPr>
              <p:spPr bwMode="auto">
                <a:xfrm>
                  <a:off x="5300464" y="402344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22" name="直接连接符 121"/>
                <p:cNvCxnSpPr/>
                <p:nvPr/>
              </p:nvCxnSpPr>
              <p:spPr bwMode="auto">
                <a:xfrm>
                  <a:off x="5300464" y="595766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23" name="直接连接符 122"/>
                <p:cNvCxnSpPr/>
                <p:nvPr/>
              </p:nvCxnSpPr>
              <p:spPr bwMode="auto">
                <a:xfrm>
                  <a:off x="5300464" y="5472436"/>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24" name="直接连接符 123"/>
                <p:cNvCxnSpPr/>
                <p:nvPr/>
              </p:nvCxnSpPr>
              <p:spPr bwMode="auto">
                <a:xfrm>
                  <a:off x="5300464" y="4517504"/>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cxnSp>
              <p:nvCxnSpPr>
                <p:cNvPr id="125" name="直接连接符 124"/>
                <p:cNvCxnSpPr/>
                <p:nvPr/>
              </p:nvCxnSpPr>
              <p:spPr bwMode="auto">
                <a:xfrm>
                  <a:off x="5300464" y="4970248"/>
                  <a:ext cx="72008" cy="0"/>
                </a:xfrm>
                <a:prstGeom prst="line">
                  <a:avLst/>
                </a:prstGeom>
                <a:solidFill>
                  <a:srgbClr val="C0C0C0">
                    <a:alpha val="0"/>
                  </a:srgbClr>
                </a:solidFill>
                <a:ln w="28575" cap="flat" cmpd="sng" algn="ctr">
                  <a:solidFill>
                    <a:schemeClr val="tx1"/>
                  </a:solidFill>
                  <a:prstDash val="solid"/>
                  <a:round/>
                  <a:headEnd type="none" w="med" len="med"/>
                  <a:tailEnd type="none" w="med" len="med"/>
                </a:ln>
                <a:effectLst/>
              </p:spPr>
            </p:cxnSp>
          </p:grpSp>
        </p:grpSp>
        <p:sp>
          <p:nvSpPr>
            <p:cNvPr id="129" name="Text Box 177"/>
            <p:cNvSpPr txBox="1">
              <a:spLocks noChangeArrowheads="1"/>
            </p:cNvSpPr>
            <p:nvPr/>
          </p:nvSpPr>
          <p:spPr bwMode="auto">
            <a:xfrm>
              <a:off x="5820268" y="4505879"/>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2</a:t>
              </a:r>
              <a:r>
                <a:rPr lang="zh-CN" altLang="en-US" sz="1800" b="1" dirty="0"/>
                <a:t>（</a:t>
              </a:r>
              <a:r>
                <a:rPr lang="en-US" altLang="zh-CN" sz="1800" dirty="0"/>
                <a:t>2</a:t>
              </a:r>
              <a:r>
                <a:rPr lang="zh-CN" altLang="en-US" sz="1800" b="1" dirty="0"/>
                <a:t>，</a:t>
              </a:r>
              <a:r>
                <a:rPr lang="en-US" altLang="zh-CN" sz="1800" dirty="0"/>
                <a:t>3</a:t>
              </a:r>
              <a:r>
                <a:rPr lang="zh-CN" altLang="en-US" sz="1800" b="1" dirty="0"/>
                <a:t>）</a:t>
              </a:r>
              <a:endParaRPr lang="zh-CN" altLang="en-US" sz="1800" b="1" baseline="-25000" dirty="0"/>
            </a:p>
          </p:txBody>
        </p:sp>
        <p:sp>
          <p:nvSpPr>
            <p:cNvPr id="130" name="Text Box 177"/>
            <p:cNvSpPr txBox="1">
              <a:spLocks noChangeArrowheads="1"/>
            </p:cNvSpPr>
            <p:nvPr/>
          </p:nvSpPr>
          <p:spPr bwMode="auto">
            <a:xfrm>
              <a:off x="6156210" y="4053999"/>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3</a:t>
              </a:r>
              <a:r>
                <a:rPr lang="zh-CN" altLang="en-US" sz="1800" b="1" dirty="0"/>
                <a:t>（</a:t>
              </a:r>
              <a:r>
                <a:rPr lang="en-US" altLang="zh-CN" sz="1800" dirty="0"/>
                <a:t>3</a:t>
              </a:r>
              <a:r>
                <a:rPr lang="zh-CN" altLang="en-US" sz="1800" b="1" dirty="0"/>
                <a:t>，</a:t>
              </a:r>
              <a:r>
                <a:rPr lang="en-US" altLang="zh-CN" sz="1800" dirty="0"/>
                <a:t>4</a:t>
              </a:r>
              <a:r>
                <a:rPr lang="zh-CN" altLang="en-US" sz="1800" b="1" dirty="0"/>
                <a:t>）</a:t>
              </a:r>
              <a:endParaRPr lang="zh-CN" altLang="en-US" sz="1800" b="1" baseline="-25000" dirty="0"/>
            </a:p>
          </p:txBody>
        </p:sp>
        <p:sp>
          <p:nvSpPr>
            <p:cNvPr id="131" name="Text Box 177"/>
            <p:cNvSpPr txBox="1">
              <a:spLocks noChangeArrowheads="1"/>
            </p:cNvSpPr>
            <p:nvPr/>
          </p:nvSpPr>
          <p:spPr bwMode="auto">
            <a:xfrm>
              <a:off x="6190410" y="5903480"/>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1</a:t>
              </a:r>
              <a:r>
                <a:rPr lang="zh-CN" altLang="en-US" sz="1800" b="1" dirty="0"/>
                <a:t>（</a:t>
              </a:r>
              <a:r>
                <a:rPr lang="en-US" altLang="zh-CN" sz="1800" dirty="0"/>
                <a:t>3</a:t>
              </a:r>
              <a:r>
                <a:rPr lang="zh-CN" altLang="en-US" sz="1800" b="1" dirty="0"/>
                <a:t>，</a:t>
              </a:r>
              <a:r>
                <a:rPr lang="en-US" altLang="zh-CN" sz="1800" dirty="0"/>
                <a:t>0</a:t>
              </a:r>
              <a:r>
                <a:rPr lang="zh-CN" altLang="en-US" sz="1800" b="1" dirty="0"/>
                <a:t>）</a:t>
              </a:r>
              <a:endParaRPr lang="zh-CN" altLang="en-US" sz="1800" b="1" baseline="-25000" dirty="0"/>
            </a:p>
          </p:txBody>
        </p:sp>
        <p:sp>
          <p:nvSpPr>
            <p:cNvPr id="132" name="Text Box 177"/>
            <p:cNvSpPr txBox="1">
              <a:spLocks noChangeArrowheads="1"/>
            </p:cNvSpPr>
            <p:nvPr/>
          </p:nvSpPr>
          <p:spPr bwMode="auto">
            <a:xfrm>
              <a:off x="7218431" y="3593372"/>
              <a:ext cx="11734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sz="1800" dirty="0"/>
                <a:t>w</a:t>
              </a:r>
              <a:r>
                <a:rPr lang="en-US" altLang="zh-CN" sz="1800" baseline="-25000" dirty="0"/>
                <a:t>4</a:t>
              </a:r>
              <a:r>
                <a:rPr lang="zh-CN" altLang="en-US" sz="1800" b="1" dirty="0"/>
                <a:t>（</a:t>
              </a:r>
              <a:r>
                <a:rPr lang="en-US" altLang="zh-CN" sz="1800" dirty="0"/>
                <a:t>5</a:t>
              </a:r>
              <a:r>
                <a:rPr lang="zh-CN" altLang="en-US" sz="1800" b="1" dirty="0"/>
                <a:t>，</a:t>
              </a:r>
              <a:r>
                <a:rPr lang="en-US" altLang="zh-CN" sz="1800" dirty="0"/>
                <a:t>5</a:t>
              </a:r>
              <a:r>
                <a:rPr lang="zh-CN" altLang="en-US" sz="1800" b="1" dirty="0"/>
                <a:t>）</a:t>
              </a:r>
              <a:endParaRPr lang="zh-CN" altLang="en-US" sz="1800" b="1" baseline="-25000" dirty="0"/>
            </a:p>
          </p:txBody>
        </p:sp>
        <p:sp>
          <p:nvSpPr>
            <p:cNvPr id="135" name="文本框 134"/>
            <p:cNvSpPr txBox="1"/>
            <p:nvPr/>
          </p:nvSpPr>
          <p:spPr>
            <a:xfrm>
              <a:off x="5034120" y="3846169"/>
              <a:ext cx="360040" cy="369332"/>
            </a:xfrm>
            <a:prstGeom prst="rect">
              <a:avLst/>
            </a:prstGeom>
            <a:noFill/>
          </p:spPr>
          <p:txBody>
            <a:bodyPr wrap="square" rtlCol="0">
              <a:spAutoFit/>
            </a:bodyPr>
            <a:lstStyle/>
            <a:p>
              <a:r>
                <a:rPr lang="en-US" altLang="zh-CN" sz="1800" dirty="0">
                  <a:latin typeface="+mn-lt"/>
                </a:rPr>
                <a:t>5</a:t>
              </a:r>
              <a:endParaRPr lang="zh-CN" altLang="en-US" sz="1800" dirty="0">
                <a:latin typeface="+mn-lt"/>
              </a:endParaRPr>
            </a:p>
          </p:txBody>
        </p:sp>
        <p:sp>
          <p:nvSpPr>
            <p:cNvPr id="137" name="文本框 136"/>
            <p:cNvSpPr txBox="1"/>
            <p:nvPr/>
          </p:nvSpPr>
          <p:spPr>
            <a:xfrm>
              <a:off x="5031543" y="4249774"/>
              <a:ext cx="360040" cy="369332"/>
            </a:xfrm>
            <a:prstGeom prst="rect">
              <a:avLst/>
            </a:prstGeom>
            <a:noFill/>
          </p:spPr>
          <p:txBody>
            <a:bodyPr wrap="square" rtlCol="0">
              <a:spAutoFit/>
            </a:bodyPr>
            <a:lstStyle/>
            <a:p>
              <a:r>
                <a:rPr lang="en-US" altLang="zh-CN" sz="1800" dirty="0">
                  <a:latin typeface="+mn-lt"/>
                </a:rPr>
                <a:t>4</a:t>
              </a:r>
              <a:endParaRPr lang="zh-CN" altLang="en-US" sz="1800" dirty="0">
                <a:latin typeface="+mn-lt"/>
              </a:endParaRPr>
            </a:p>
          </p:txBody>
        </p:sp>
        <p:sp>
          <p:nvSpPr>
            <p:cNvPr id="138" name="文本框 137"/>
            <p:cNvSpPr txBox="1"/>
            <p:nvPr/>
          </p:nvSpPr>
          <p:spPr>
            <a:xfrm>
              <a:off x="5034881" y="4729335"/>
              <a:ext cx="360040" cy="369332"/>
            </a:xfrm>
            <a:prstGeom prst="rect">
              <a:avLst/>
            </a:prstGeom>
            <a:noFill/>
          </p:spPr>
          <p:txBody>
            <a:bodyPr wrap="square" rtlCol="0">
              <a:spAutoFit/>
            </a:bodyPr>
            <a:lstStyle/>
            <a:p>
              <a:r>
                <a:rPr lang="en-US" altLang="zh-CN" sz="1800" dirty="0">
                  <a:latin typeface="+mn-lt"/>
                </a:rPr>
                <a:t>3</a:t>
              </a:r>
              <a:endParaRPr lang="zh-CN" altLang="en-US" sz="1800" dirty="0">
                <a:latin typeface="+mn-lt"/>
              </a:endParaRPr>
            </a:p>
          </p:txBody>
        </p:sp>
        <p:sp>
          <p:nvSpPr>
            <p:cNvPr id="139" name="文本框 138"/>
            <p:cNvSpPr txBox="1"/>
            <p:nvPr/>
          </p:nvSpPr>
          <p:spPr>
            <a:xfrm>
              <a:off x="5034881" y="5215687"/>
              <a:ext cx="360040" cy="369332"/>
            </a:xfrm>
            <a:prstGeom prst="rect">
              <a:avLst/>
            </a:prstGeom>
            <a:noFill/>
          </p:spPr>
          <p:txBody>
            <a:bodyPr wrap="square" rtlCol="0">
              <a:spAutoFit/>
            </a:bodyPr>
            <a:lstStyle/>
            <a:p>
              <a:r>
                <a:rPr lang="en-US" altLang="zh-CN" sz="1800" dirty="0">
                  <a:latin typeface="+mn-lt"/>
                </a:rPr>
                <a:t>2</a:t>
              </a:r>
              <a:endParaRPr lang="zh-CN" altLang="en-US" sz="1800" dirty="0">
                <a:latin typeface="+mn-lt"/>
              </a:endParaRPr>
            </a:p>
          </p:txBody>
        </p:sp>
        <p:sp>
          <p:nvSpPr>
            <p:cNvPr id="140" name="文本框 139"/>
            <p:cNvSpPr txBox="1"/>
            <p:nvPr/>
          </p:nvSpPr>
          <p:spPr>
            <a:xfrm>
              <a:off x="5036100" y="5698695"/>
              <a:ext cx="360040" cy="369332"/>
            </a:xfrm>
            <a:prstGeom prst="rect">
              <a:avLst/>
            </a:prstGeom>
            <a:noFill/>
          </p:spPr>
          <p:txBody>
            <a:bodyPr wrap="square" rtlCol="0">
              <a:spAutoFit/>
            </a:bodyPr>
            <a:lstStyle/>
            <a:p>
              <a:r>
                <a:rPr lang="en-US" altLang="zh-CN" sz="1800" dirty="0">
                  <a:latin typeface="+mn-lt"/>
                </a:rPr>
                <a:t>1</a:t>
              </a:r>
              <a:endParaRPr lang="zh-CN" altLang="en-US" sz="1800" dirty="0">
                <a:latin typeface="+mn-lt"/>
              </a:endParaRPr>
            </a:p>
          </p:txBody>
        </p:sp>
        <p:sp>
          <p:nvSpPr>
            <p:cNvPr id="148" name="文本框 147"/>
            <p:cNvSpPr txBox="1"/>
            <p:nvPr/>
          </p:nvSpPr>
          <p:spPr>
            <a:xfrm>
              <a:off x="7550334" y="6345323"/>
              <a:ext cx="360040" cy="369332"/>
            </a:xfrm>
            <a:prstGeom prst="rect">
              <a:avLst/>
            </a:prstGeom>
            <a:noFill/>
          </p:spPr>
          <p:txBody>
            <a:bodyPr wrap="square" rtlCol="0">
              <a:spAutoFit/>
            </a:bodyPr>
            <a:lstStyle/>
            <a:p>
              <a:r>
                <a:rPr lang="en-US" altLang="zh-CN" sz="1800" dirty="0">
                  <a:latin typeface="+mn-lt"/>
                </a:rPr>
                <a:t>5</a:t>
              </a:r>
              <a:endParaRPr lang="zh-CN" altLang="en-US" sz="1800" dirty="0">
                <a:latin typeface="+mn-lt"/>
              </a:endParaRPr>
            </a:p>
          </p:txBody>
        </p:sp>
        <p:sp>
          <p:nvSpPr>
            <p:cNvPr id="149" name="文本框 148"/>
            <p:cNvSpPr txBox="1"/>
            <p:nvPr/>
          </p:nvSpPr>
          <p:spPr>
            <a:xfrm>
              <a:off x="7082669" y="6345323"/>
              <a:ext cx="360040" cy="369332"/>
            </a:xfrm>
            <a:prstGeom prst="rect">
              <a:avLst/>
            </a:prstGeom>
            <a:noFill/>
          </p:spPr>
          <p:txBody>
            <a:bodyPr wrap="square" rtlCol="0">
              <a:spAutoFit/>
            </a:bodyPr>
            <a:lstStyle/>
            <a:p>
              <a:r>
                <a:rPr lang="en-US" altLang="zh-CN" sz="1800" dirty="0">
                  <a:latin typeface="+mn-lt"/>
                </a:rPr>
                <a:t>4</a:t>
              </a:r>
              <a:endParaRPr lang="zh-CN" altLang="en-US" sz="1800" dirty="0">
                <a:latin typeface="+mn-lt"/>
              </a:endParaRPr>
            </a:p>
          </p:txBody>
        </p:sp>
        <p:sp>
          <p:nvSpPr>
            <p:cNvPr id="150" name="文本框 149"/>
            <p:cNvSpPr txBox="1"/>
            <p:nvPr/>
          </p:nvSpPr>
          <p:spPr>
            <a:xfrm>
              <a:off x="6621886" y="6345323"/>
              <a:ext cx="360040" cy="369332"/>
            </a:xfrm>
            <a:prstGeom prst="rect">
              <a:avLst/>
            </a:prstGeom>
            <a:noFill/>
          </p:spPr>
          <p:txBody>
            <a:bodyPr wrap="square" rtlCol="0">
              <a:spAutoFit/>
            </a:bodyPr>
            <a:lstStyle/>
            <a:p>
              <a:r>
                <a:rPr lang="en-US" altLang="zh-CN" sz="1800" dirty="0">
                  <a:latin typeface="+mn-lt"/>
                </a:rPr>
                <a:t>3</a:t>
              </a:r>
              <a:endParaRPr lang="zh-CN" altLang="en-US" sz="1800" dirty="0">
                <a:latin typeface="+mn-lt"/>
              </a:endParaRPr>
            </a:p>
          </p:txBody>
        </p:sp>
        <p:sp>
          <p:nvSpPr>
            <p:cNvPr id="151" name="文本框 150"/>
            <p:cNvSpPr txBox="1"/>
            <p:nvPr/>
          </p:nvSpPr>
          <p:spPr>
            <a:xfrm>
              <a:off x="6132114" y="6345323"/>
              <a:ext cx="360040" cy="369332"/>
            </a:xfrm>
            <a:prstGeom prst="rect">
              <a:avLst/>
            </a:prstGeom>
            <a:noFill/>
          </p:spPr>
          <p:txBody>
            <a:bodyPr wrap="square" rtlCol="0">
              <a:spAutoFit/>
            </a:bodyPr>
            <a:lstStyle/>
            <a:p>
              <a:r>
                <a:rPr lang="en-US" altLang="zh-CN" sz="1800" dirty="0">
                  <a:latin typeface="+mn-lt"/>
                </a:rPr>
                <a:t>2</a:t>
              </a:r>
              <a:endParaRPr lang="zh-CN" altLang="en-US" sz="1800" dirty="0">
                <a:latin typeface="+mn-lt"/>
              </a:endParaRPr>
            </a:p>
          </p:txBody>
        </p:sp>
        <p:sp>
          <p:nvSpPr>
            <p:cNvPr id="152" name="文本框 151"/>
            <p:cNvSpPr txBox="1"/>
            <p:nvPr/>
          </p:nvSpPr>
          <p:spPr>
            <a:xfrm>
              <a:off x="5652120" y="6345323"/>
              <a:ext cx="360040" cy="369332"/>
            </a:xfrm>
            <a:prstGeom prst="rect">
              <a:avLst/>
            </a:prstGeom>
            <a:noFill/>
          </p:spPr>
          <p:txBody>
            <a:bodyPr wrap="square" rtlCol="0">
              <a:spAutoFit/>
            </a:bodyPr>
            <a:lstStyle/>
            <a:p>
              <a:r>
                <a:rPr lang="en-US" altLang="zh-CN" sz="1800" dirty="0">
                  <a:latin typeface="+mn-lt"/>
                </a:rPr>
                <a:t>1</a:t>
              </a:r>
              <a:endParaRPr lang="zh-CN" altLang="en-US" sz="1800" dirty="0">
                <a:latin typeface="+mn-lt"/>
              </a:endParaRPr>
            </a:p>
          </p:txBody>
        </p:sp>
        <p:sp>
          <p:nvSpPr>
            <p:cNvPr id="153" name="文本框 152"/>
            <p:cNvSpPr txBox="1"/>
            <p:nvPr/>
          </p:nvSpPr>
          <p:spPr>
            <a:xfrm>
              <a:off x="5031543" y="3395215"/>
              <a:ext cx="360040" cy="369332"/>
            </a:xfrm>
            <a:prstGeom prst="rect">
              <a:avLst/>
            </a:prstGeom>
            <a:noFill/>
          </p:spPr>
          <p:txBody>
            <a:bodyPr wrap="square" rtlCol="0">
              <a:spAutoFit/>
            </a:bodyPr>
            <a:lstStyle/>
            <a:p>
              <a:r>
                <a:rPr lang="en-US" altLang="zh-CN" sz="1800" dirty="0">
                  <a:latin typeface="+mn-lt"/>
                </a:rPr>
                <a:t>Y</a:t>
              </a:r>
              <a:endParaRPr lang="zh-CN" altLang="en-US" sz="1800" dirty="0">
                <a:latin typeface="+mn-lt"/>
              </a:endParaRPr>
            </a:p>
          </p:txBody>
        </p:sp>
        <p:sp>
          <p:nvSpPr>
            <p:cNvPr id="154" name="文本框 153"/>
            <p:cNvSpPr txBox="1"/>
            <p:nvPr/>
          </p:nvSpPr>
          <p:spPr>
            <a:xfrm>
              <a:off x="8108980" y="6341542"/>
              <a:ext cx="360040" cy="369332"/>
            </a:xfrm>
            <a:prstGeom prst="rect">
              <a:avLst/>
            </a:prstGeom>
            <a:noFill/>
          </p:spPr>
          <p:txBody>
            <a:bodyPr wrap="square" rtlCol="0">
              <a:spAutoFit/>
            </a:bodyPr>
            <a:lstStyle/>
            <a:p>
              <a:r>
                <a:rPr lang="en-US" altLang="zh-CN" sz="1800" dirty="0">
                  <a:latin typeface="+mn-lt"/>
                </a:rPr>
                <a:t>X</a:t>
              </a:r>
              <a:endParaRPr lang="zh-CN" altLang="en-US" sz="1800" dirty="0">
                <a:latin typeface="+mn-lt"/>
              </a:endParaRPr>
            </a:p>
          </p:txBody>
        </p:sp>
      </p:grpSp>
      <p:cxnSp>
        <p:nvCxnSpPr>
          <p:cNvPr id="158" name="直接连接符 157"/>
          <p:cNvCxnSpPr/>
          <p:nvPr/>
        </p:nvCxnSpPr>
        <p:spPr bwMode="auto">
          <a:xfrm>
            <a:off x="824159" y="3607308"/>
            <a:ext cx="1085026" cy="4110"/>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160" name="直接连接符 159"/>
          <p:cNvCxnSpPr/>
          <p:nvPr/>
        </p:nvCxnSpPr>
        <p:spPr bwMode="auto">
          <a:xfrm flipV="1">
            <a:off x="2766929" y="3629506"/>
            <a:ext cx="1085024" cy="1866792"/>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161" name="直接连接符 160"/>
          <p:cNvCxnSpPr/>
          <p:nvPr/>
        </p:nvCxnSpPr>
        <p:spPr bwMode="auto">
          <a:xfrm flipV="1">
            <a:off x="2766929" y="3629506"/>
            <a:ext cx="1085024" cy="1201699"/>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162" name="直接连接符 161"/>
          <p:cNvCxnSpPr/>
          <p:nvPr/>
        </p:nvCxnSpPr>
        <p:spPr bwMode="auto">
          <a:xfrm>
            <a:off x="2766191" y="3595544"/>
            <a:ext cx="1085026" cy="4110"/>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163" name="直接连接符 162"/>
          <p:cNvCxnSpPr/>
          <p:nvPr/>
        </p:nvCxnSpPr>
        <p:spPr bwMode="auto">
          <a:xfrm flipV="1">
            <a:off x="823791" y="3624003"/>
            <a:ext cx="1085024" cy="1866792"/>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cxnSp>
        <p:nvCxnSpPr>
          <p:cNvPr id="164" name="直接连接符 163"/>
          <p:cNvCxnSpPr/>
          <p:nvPr/>
        </p:nvCxnSpPr>
        <p:spPr bwMode="auto">
          <a:xfrm flipV="1">
            <a:off x="823791" y="3624003"/>
            <a:ext cx="1085024" cy="1201699"/>
          </a:xfrm>
          <a:prstGeom prst="line">
            <a:avLst/>
          </a:prstGeom>
          <a:solidFill>
            <a:srgbClr val="C0C0C0">
              <a:alpha val="0"/>
            </a:srgbClr>
          </a:solidFill>
          <a:ln w="28575" cap="flat" cmpd="sng" algn="ctr">
            <a:solidFill>
              <a:schemeClr val="tx1"/>
            </a:solidFill>
            <a:prstDash val="solid"/>
            <a:round/>
            <a:headEnd type="none" w="med" len="med"/>
            <a:tailEnd type="none" w="med" len="med"/>
          </a:ln>
        </p:spPr>
      </p:cxnSp>
    </p:spTree>
    <p:extLst>
      <p:ext uri="{BB962C8B-B14F-4D97-AF65-F5344CB8AC3E}">
        <p14:creationId xmlns:p14="http://schemas.microsoft.com/office/powerpoint/2010/main" val="29232059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heme/theme1.xml><?xml version="1.0" encoding="utf-8"?>
<a:theme xmlns:a="http://schemas.openxmlformats.org/drawingml/2006/main" name="UCLA">
  <a:themeElements>
    <a:clrScheme name="UCLA 12">
      <a:dk1>
        <a:srgbClr val="000000"/>
      </a:dk1>
      <a:lt1>
        <a:srgbClr val="FFFFFF"/>
      </a:lt1>
      <a:dk2>
        <a:srgbClr val="330066"/>
      </a:dk2>
      <a:lt2>
        <a:srgbClr val="808080"/>
      </a:lt2>
      <a:accent1>
        <a:srgbClr val="FFFFFF"/>
      </a:accent1>
      <a:accent2>
        <a:srgbClr val="669999"/>
      </a:accent2>
      <a:accent3>
        <a:srgbClr val="FFFFFF"/>
      </a:accent3>
      <a:accent4>
        <a:srgbClr val="000000"/>
      </a:accent4>
      <a:accent5>
        <a:srgbClr val="FFFFFF"/>
      </a:accent5>
      <a:accent6>
        <a:srgbClr val="5C8A8A"/>
      </a:accent6>
      <a:hlink>
        <a:srgbClr val="7E9CE8"/>
      </a:hlink>
      <a:folHlink>
        <a:srgbClr val="D8D8EC"/>
      </a:folHlink>
    </a:clrScheme>
    <a:fontScheme name="UCL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alpha val="0"/>
          </a:srgbClr>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ko-KR" altLang="en-US" sz="1400" b="1" i="0" u="none" strike="noStrike" cap="none" normalizeH="0" baseline="0" smtClean="0">
            <a:ln>
              <a:noFill/>
            </a:ln>
            <a:solidFill>
              <a:schemeClr val="tx1"/>
            </a:solidFill>
            <a:effectLst/>
            <a:latin typeface="Arial" charset="0"/>
            <a:ea typeface="Arial Unicode MS" pitchFamily="50" charset="-127"/>
            <a:cs typeface="Arial Unicode MS" pitchFamily="50" charset="-127"/>
          </a:defRPr>
        </a:defPPr>
      </a:lstStyle>
    </a:spDef>
    <a:lnDef>
      <a:spPr bwMode="auto">
        <a:xfrm>
          <a:off x="0" y="0"/>
          <a:ext cx="1" cy="1"/>
        </a:xfrm>
        <a:custGeom>
          <a:avLst/>
          <a:gdLst/>
          <a:ahLst/>
          <a:cxnLst/>
          <a:rect l="0" t="0" r="0" b="0"/>
          <a:pathLst/>
        </a:custGeom>
        <a:solidFill>
          <a:srgbClr val="C0C0C0">
            <a:alpha val="0"/>
          </a:srgbClr>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ko-KR" altLang="en-US" sz="1400" b="1" i="0" u="none" strike="noStrike" cap="none" normalizeH="0" baseline="0" smtClean="0">
            <a:ln>
              <a:noFill/>
            </a:ln>
            <a:solidFill>
              <a:schemeClr val="tx1"/>
            </a:solidFill>
            <a:effectLst/>
            <a:latin typeface="Arial" charset="0"/>
            <a:ea typeface="Arial Unicode MS" pitchFamily="50" charset="-127"/>
            <a:cs typeface="Arial Unicode MS" pitchFamily="50" charset="-127"/>
          </a:defRPr>
        </a:defPPr>
      </a:lstStyle>
    </a:lnDef>
  </a:objectDefaults>
  <a:extraClrSchemeLst>
    <a:extraClrScheme>
      <a:clrScheme name="UCLA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UCLA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UCLA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UCLA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UCLA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UCLA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UCLA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UCLA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UCLA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UCLA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
      <a:clrScheme name="UCLA 11">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173683"/>
        </a:hlink>
        <a:folHlink>
          <a:srgbClr val="354BB9"/>
        </a:folHlink>
      </a:clrScheme>
      <a:clrMap bg1="lt1" tx1="dk1" bg2="lt2" tx2="dk2" accent1="accent1" accent2="accent2" accent3="accent3" accent4="accent4" accent5="accent5" accent6="accent6" hlink="hlink" folHlink="folHlink"/>
    </a:extraClrScheme>
    <a:extraClrScheme>
      <a:clrScheme name="UCLA 12">
        <a:dk1>
          <a:srgbClr val="000000"/>
        </a:dk1>
        <a:lt1>
          <a:srgbClr val="FFFFFF"/>
        </a:lt1>
        <a:dk2>
          <a:srgbClr val="330066"/>
        </a:dk2>
        <a:lt2>
          <a:srgbClr val="808080"/>
        </a:lt2>
        <a:accent1>
          <a:srgbClr val="FFFFFF"/>
        </a:accent1>
        <a:accent2>
          <a:srgbClr val="669999"/>
        </a:accent2>
        <a:accent3>
          <a:srgbClr val="FFFFFF"/>
        </a:accent3>
        <a:accent4>
          <a:srgbClr val="000000"/>
        </a:accent4>
        <a:accent5>
          <a:srgbClr val="FFFFFF"/>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bsn05</Template>
  <TotalTime>71614</TotalTime>
  <Words>8861</Words>
  <Application>Microsoft Office PowerPoint</Application>
  <PresentationFormat>全屏显示(4:3)</PresentationFormat>
  <Paragraphs>2464</Paragraphs>
  <Slides>132</Slides>
  <Notes>98</Notes>
  <HiddenSlides>1</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132</vt:i4>
      </vt:variant>
    </vt:vector>
  </HeadingPairs>
  <TitlesOfParts>
    <vt:vector size="148" baseType="lpstr">
      <vt:lpstr>Arial Unicode MS</vt:lpstr>
      <vt:lpstr>Gulim</vt:lpstr>
      <vt:lpstr>MS PGothic</vt:lpstr>
      <vt:lpstr>MS PGothic</vt:lpstr>
      <vt:lpstr>黑体</vt:lpstr>
      <vt:lpstr>楷体</vt:lpstr>
      <vt:lpstr>宋体</vt:lpstr>
      <vt:lpstr>Arial</vt:lpstr>
      <vt:lpstr>Calibri</vt:lpstr>
      <vt:lpstr>Cambria Math</vt:lpstr>
      <vt:lpstr>Comic Sans MS</vt:lpstr>
      <vt:lpstr>Courier</vt:lpstr>
      <vt:lpstr>Times New Roman</vt:lpstr>
      <vt:lpstr>Wingdings</vt:lpstr>
      <vt:lpstr>Wingdings 3</vt:lpstr>
      <vt:lpstr>UCLA</vt:lpstr>
      <vt:lpstr>Spatio-temporal Crowdsourced Data Management  A Novel Computation Paradigm in The Era of Sharing Economy</vt:lpstr>
      <vt:lpstr>Outline</vt:lpstr>
      <vt:lpstr>Outline</vt:lpstr>
      <vt:lpstr>Outline</vt:lpstr>
      <vt:lpstr>Human Computation</vt:lpstr>
      <vt:lpstr>Human Computation</vt:lpstr>
      <vt:lpstr>Human Computation</vt:lpstr>
      <vt:lpstr>Human Computation</vt:lpstr>
      <vt:lpstr>Human Computation</vt:lpstr>
      <vt:lpstr>Crowdsourcing</vt:lpstr>
      <vt:lpstr>Outline</vt:lpstr>
      <vt:lpstr>Examples of Crowdsourcing</vt:lpstr>
      <vt:lpstr>Examples of Crowdsourcing</vt:lpstr>
      <vt:lpstr>Examples of Spatio-temporal Crowdsourcing</vt:lpstr>
      <vt:lpstr>Sharing Economy</vt:lpstr>
      <vt:lpstr>Sharing Economy</vt:lpstr>
      <vt:lpstr>Outline</vt:lpstr>
      <vt:lpstr>Challenges of Crowdsourcing</vt:lpstr>
      <vt:lpstr>Challenges of Crowdsourcing</vt:lpstr>
      <vt:lpstr>Challenges of Crowdsourcing</vt:lpstr>
      <vt:lpstr>Challenges of Crowdsourcing</vt:lpstr>
      <vt:lpstr>Challenges of Crowdsourcing</vt:lpstr>
      <vt:lpstr>Challenges of Crowdsourcing</vt:lpstr>
      <vt:lpstr>Challenges of Crowdsourcing</vt:lpstr>
      <vt:lpstr>Challenges of Crowdsourcing</vt:lpstr>
      <vt:lpstr>Challenges of Crowdsourcing</vt:lpstr>
      <vt:lpstr>Challenges of Crowdsourcing</vt:lpstr>
      <vt:lpstr>Challenges of Crowdsourcing</vt:lpstr>
      <vt:lpstr>Challenges of Crowdsourcing</vt:lpstr>
      <vt:lpstr>Challenges of Crowdsourcing</vt:lpstr>
      <vt:lpstr>Challenges of Crowdsourcing</vt:lpstr>
      <vt:lpstr>Outline</vt:lpstr>
      <vt:lpstr>Research Trends in Recent 5 Years</vt:lpstr>
      <vt:lpstr>Research Trends in Recent 5 Years</vt:lpstr>
      <vt:lpstr>Research Trends in Recent 5 Years</vt:lpstr>
      <vt:lpstr>Research Trends in Recent 5 Years</vt:lpstr>
      <vt:lpstr>Research Trends in Recent 5 Years</vt:lpstr>
      <vt:lpstr>Crowd-powered DB Systems </vt:lpstr>
      <vt:lpstr>Crowd-powered DB Systems </vt:lpstr>
      <vt:lpstr>Crowd-powered DB Systems </vt:lpstr>
      <vt:lpstr>Outline</vt:lpstr>
      <vt:lpstr>Existing Task Assignment</vt:lpstr>
      <vt:lpstr>Challenges of Existing Task Assignment</vt:lpstr>
      <vt:lpstr>Online Maximum Weighted Bipartite Matching</vt:lpstr>
      <vt:lpstr>Online Maximum Weighted Bipartite Matching</vt:lpstr>
      <vt:lpstr>Online Maximum Weighted Bipartite Matching</vt:lpstr>
      <vt:lpstr>Online Maximum Weighted Bipartite Matching</vt:lpstr>
      <vt:lpstr>Online Maximum Weighted Bipartite Matching</vt:lpstr>
      <vt:lpstr>Online Maximum Weighted Bipartite Matching</vt:lpstr>
      <vt:lpstr>Online Maximum Weighted Bipartite Matching</vt:lpstr>
      <vt:lpstr>Online Maximum Weighted Bipartite Matching</vt:lpstr>
      <vt:lpstr>Online Maximum Weighted Bipartite Matching</vt:lpstr>
      <vt:lpstr>Online Maximum Weighted Bipartite Matching</vt:lpstr>
      <vt:lpstr>Problem Statement</vt:lpstr>
      <vt:lpstr>Problem Statement</vt:lpstr>
      <vt:lpstr>Evaluation for Online Algorithms</vt:lpstr>
      <vt:lpstr>Summary of Online Maximum Weighted Bipartite Matching Algorithms</vt:lpstr>
      <vt:lpstr>Baseline: Extended Greedy-RT Algorithm</vt:lpstr>
      <vt:lpstr>Baseline: Extended Greedy-RT Algorithm</vt:lpstr>
      <vt:lpstr>Baseline: Extended Greedy-RT Algorithm</vt:lpstr>
      <vt:lpstr>Baseline: Extended Greedy-RT Algorithm</vt:lpstr>
      <vt:lpstr>Baseline: Extended Greedy-RT Algorithm</vt:lpstr>
      <vt:lpstr>Baseline: Extended Greedy-RT Algorithm</vt:lpstr>
      <vt:lpstr>Baseline: Extended Greedy-RT Algorithm</vt:lpstr>
      <vt:lpstr>Baseline: Extended Greedy-RT Algorithm</vt:lpstr>
      <vt:lpstr>Baseline: Extended Greedy-RT Algorithm</vt:lpstr>
      <vt:lpstr>Baseline: Extended Greedy-RT Algorithm</vt:lpstr>
      <vt:lpstr>Baseline: Extended Greedy-RT Algorithm</vt:lpstr>
      <vt:lpstr>TGOA Algorithm</vt:lpstr>
      <vt:lpstr>TGOA Algorithm</vt:lpstr>
      <vt:lpstr>TGOA Algorithm</vt:lpstr>
      <vt:lpstr>TGOA Algorithm</vt:lpstr>
      <vt:lpstr>TGOA Algorithm</vt:lpstr>
      <vt:lpstr>TGOA Algorithm</vt:lpstr>
      <vt:lpstr>TGOA Algorithm</vt:lpstr>
      <vt:lpstr>TGOA Algorithm</vt:lpstr>
      <vt:lpstr>TGOA-Greedy Algorithm</vt:lpstr>
      <vt:lpstr>Experimental Setting</vt:lpstr>
      <vt:lpstr>Experiments: Vary |T|</vt:lpstr>
      <vt:lpstr>Experiments: Scalability</vt:lpstr>
      <vt:lpstr>Experiments: Real Data</vt:lpstr>
      <vt:lpstr>Conclusion</vt:lpstr>
      <vt:lpstr>Outline</vt:lpstr>
      <vt:lpstr>Minimum Bipartite Matching (MBM)</vt:lpstr>
      <vt:lpstr>Minimum Bipartite Matching (MBM)</vt:lpstr>
      <vt:lpstr>Minimum Bipartite Matching (MBM)</vt:lpstr>
      <vt:lpstr>Review of Taxi Assignment</vt:lpstr>
      <vt:lpstr>Motivations of Our Work</vt:lpstr>
      <vt:lpstr>Problem Statement</vt:lpstr>
      <vt:lpstr>Evaluation for Online Algorithms</vt:lpstr>
      <vt:lpstr>Four Representative Algorithms</vt:lpstr>
      <vt:lpstr>Four Representative Algorithms</vt:lpstr>
      <vt:lpstr>Greedy</vt:lpstr>
      <vt:lpstr>Greedy</vt:lpstr>
      <vt:lpstr>Greedy</vt:lpstr>
      <vt:lpstr>Greedy</vt:lpstr>
      <vt:lpstr>Greedy</vt:lpstr>
      <vt:lpstr>Permutation</vt:lpstr>
      <vt:lpstr>Permutation</vt:lpstr>
      <vt:lpstr>Permutation</vt:lpstr>
      <vt:lpstr>Permutation</vt:lpstr>
      <vt:lpstr>Permutation</vt:lpstr>
      <vt:lpstr>Four Representative Algorithms</vt:lpstr>
      <vt:lpstr>HST Construction</vt:lpstr>
      <vt:lpstr>HST Construction</vt:lpstr>
      <vt:lpstr>HST Construction</vt:lpstr>
      <vt:lpstr>HST Construction</vt:lpstr>
      <vt:lpstr>HST Construction</vt:lpstr>
      <vt:lpstr>HST-Greedy Algorithm</vt:lpstr>
      <vt:lpstr>HST-Greedy Algorithm</vt:lpstr>
      <vt:lpstr>HST-Greedy Algorithm</vt:lpstr>
      <vt:lpstr>HST-Greedy Algorithm</vt:lpstr>
      <vt:lpstr>HST-Greedy Algorithm</vt:lpstr>
      <vt:lpstr>HST-Reassignment Algorithm</vt:lpstr>
      <vt:lpstr>Existing Online Minimum Bipartite Matching Algorithms</vt:lpstr>
      <vt:lpstr>Greedy Revisited</vt:lpstr>
      <vt:lpstr>Greedy Revisited</vt:lpstr>
      <vt:lpstr>Greedy Revisited</vt:lpstr>
      <vt:lpstr>Greedy Revisited</vt:lpstr>
      <vt:lpstr>Greedy Revisited</vt:lpstr>
      <vt:lpstr>Greedy Revisited</vt:lpstr>
      <vt:lpstr>Experimental Setting</vt:lpstr>
      <vt:lpstr>Experiments: Task (Normal)</vt:lpstr>
      <vt:lpstr>Experiments: Real Datasets</vt:lpstr>
      <vt:lpstr>Conclusion</vt:lpstr>
      <vt:lpstr>Outline</vt:lpstr>
      <vt:lpstr>Research in Crowdsourcing</vt:lpstr>
      <vt:lpstr>Crowdsourced Science</vt:lpstr>
      <vt:lpstr>Science of Crowdsourcing</vt:lpstr>
      <vt:lpstr>Science of Crowdsourcing</vt:lpstr>
      <vt:lpstr>Our Recent Work</vt:lpstr>
      <vt:lpstr>PowerPoint 演示文稿</vt:lpstr>
    </vt:vector>
  </TitlesOfParts>
  <Company>Penn State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Talk</dc:title>
  <dc:creator>Dongwon Lee</dc:creator>
  <cp:lastModifiedBy>Yongxin Tong</cp:lastModifiedBy>
  <cp:revision>3593</cp:revision>
  <cp:lastPrinted>2014-10-07T03:42:34Z</cp:lastPrinted>
  <dcterms:created xsi:type="dcterms:W3CDTF">2010-05-27T13:38:31Z</dcterms:created>
  <dcterms:modified xsi:type="dcterms:W3CDTF">2016-10-11T09:35:02Z</dcterms:modified>
</cp:coreProperties>
</file>